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2" r:id="rId1"/>
  </p:sldMasterIdLst>
  <p:notesMasterIdLst>
    <p:notesMasterId r:id="rId20"/>
  </p:notesMasterIdLst>
  <p:sldIdLst>
    <p:sldId id="318" r:id="rId2"/>
    <p:sldId id="315" r:id="rId3"/>
    <p:sldId id="317" r:id="rId4"/>
    <p:sldId id="292" r:id="rId5"/>
    <p:sldId id="294" r:id="rId6"/>
    <p:sldId id="296" r:id="rId7"/>
    <p:sldId id="323" r:id="rId8"/>
    <p:sldId id="321" r:id="rId9"/>
    <p:sldId id="320" r:id="rId10"/>
    <p:sldId id="298" r:id="rId11"/>
    <p:sldId id="299" r:id="rId12"/>
    <p:sldId id="302" r:id="rId13"/>
    <p:sldId id="301" r:id="rId14"/>
    <p:sldId id="310" r:id="rId15"/>
    <p:sldId id="325" r:id="rId16"/>
    <p:sldId id="326" r:id="rId17"/>
    <p:sldId id="324" r:id="rId18"/>
    <p:sldId id="322" r:id="rId19"/>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9900"/>
    <a:srgbClr val="000000"/>
    <a:srgbClr val="CC00CC"/>
    <a:srgbClr val="0000FF"/>
    <a:srgbClr val="CC00FF"/>
    <a:srgbClr val="000066"/>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27" autoAdjust="0"/>
    <p:restoredTop sz="94660"/>
  </p:normalViewPr>
  <p:slideViewPr>
    <p:cSldViewPr>
      <p:cViewPr varScale="1">
        <p:scale>
          <a:sx n="70" d="100"/>
          <a:sy n="70" d="100"/>
        </p:scale>
        <p:origin x="125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188419"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8421" name="Rectangle 5"/>
          <p:cNvSpPr>
            <a:spLocks noGrp="1" noChangeArrowheads="1"/>
          </p:cNvSpPr>
          <p:nvPr>
            <p:ph type="body" sz="quarter" idx="3"/>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8422"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188423" name="Rectangle 7"/>
          <p:cNvSpPr>
            <a:spLocks noGrp="1" noChangeArrowheads="1"/>
          </p:cNvSpPr>
          <p:nvPr>
            <p:ph type="sldNum" sz="quarter" idx="5"/>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B7905440-E25C-4E43-BCA4-BE268E94B246}" type="slidenum">
              <a:rPr lang="en-US" altLang="en-US"/>
              <a:pPr/>
              <a:t>‹#›</a:t>
            </a:fld>
            <a:endParaRPr lang="en-US" altLang="en-US"/>
          </a:p>
        </p:txBody>
      </p:sp>
    </p:spTree>
    <p:extLst>
      <p:ext uri="{BB962C8B-B14F-4D97-AF65-F5344CB8AC3E}">
        <p14:creationId xmlns:p14="http://schemas.microsoft.com/office/powerpoint/2010/main" val="15255883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150DC-3E4D-4C94-A6E8-3C71E63D62A4}" type="slidenum">
              <a:rPr lang="en-US" smtClean="0"/>
              <a:t>2</a:t>
            </a:fld>
            <a:endParaRPr lang="en-US"/>
          </a:p>
        </p:txBody>
      </p:sp>
    </p:spTree>
    <p:extLst>
      <p:ext uri="{BB962C8B-B14F-4D97-AF65-F5344CB8AC3E}">
        <p14:creationId xmlns:p14="http://schemas.microsoft.com/office/powerpoint/2010/main" val="1549301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FADAB1D3-19E1-42D3-AE77-1B98518E48D0}" type="slidenum">
              <a:rPr lang="en-US" altLang="en-US">
                <a:latin typeface="Arial" panose="020B0604020202020204" pitchFamily="34" charset="0"/>
              </a:rPr>
              <a:pPr eaLnBrk="1" hangingPunct="1"/>
              <a:t>11</a:t>
            </a:fld>
            <a:endParaRPr lang="en-US" altLang="en-US">
              <a:latin typeface="Arial" panose="020B0604020202020204" pitchFamily="34" charset="0"/>
            </a:endParaRPr>
          </a:p>
        </p:txBody>
      </p:sp>
      <p:sp>
        <p:nvSpPr>
          <p:cNvPr id="26627"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eaLnBrk="1" hangingPunct="1"/>
            <a:fld id="{CBBCCC59-4CF5-4CBF-897E-A9802D51940C}" type="slidenum">
              <a:rPr lang="en-GB" altLang="en-US" sz="1200">
                <a:latin typeface="Arial" panose="020B0604020202020204" pitchFamily="34" charset="0"/>
              </a:rPr>
              <a:pPr algn="r" eaLnBrk="1" hangingPunct="1"/>
              <a:t>11</a:t>
            </a:fld>
            <a:endParaRPr lang="en-GB" altLang="en-US" sz="1200">
              <a:latin typeface="Arial" panose="020B0604020202020204" pitchFamily="34" charset="0"/>
            </a:endParaRPr>
          </a:p>
        </p:txBody>
      </p:sp>
      <p:sp>
        <p:nvSpPr>
          <p:cNvPr id="26628" name="Rectangle 2"/>
          <p:cNvSpPr>
            <a:spLocks noGrp="1" noRot="1" noChangeAspect="1" noChangeArrowheads="1" noTextEdit="1"/>
          </p:cNvSpPr>
          <p:nvPr>
            <p:ph type="sldImg"/>
          </p:nvPr>
        </p:nvSpPr>
        <p:spPr>
          <a:xfrm>
            <a:off x="919163" y="746125"/>
            <a:ext cx="4960937" cy="3721100"/>
          </a:xfrm>
          <a:ln/>
        </p:spPr>
      </p:sp>
      <p:sp>
        <p:nvSpPr>
          <p:cNvPr id="26629"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cs typeface="Arial" panose="020B0604020202020204" pitchFamily="34" charset="0"/>
            </a:endParaRPr>
          </a:p>
          <a:p>
            <a:pPr eaLnBrk="1" hangingPunct="1"/>
            <a:endParaRPr lang="en-GB"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405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47D4E32-FF4B-4B22-A51C-A80FD05A5B97}" type="slidenum">
              <a:rPr lang="en-US" altLang="en-US">
                <a:latin typeface="Arial" panose="020B0604020202020204" pitchFamily="34" charset="0"/>
              </a:rPr>
              <a:pPr eaLnBrk="1" hangingPunct="1"/>
              <a:t>12</a:t>
            </a:fld>
            <a:endParaRPr lang="en-US" altLang="en-US">
              <a:latin typeface="Arial" panose="020B0604020202020204" pitchFamily="34" charset="0"/>
            </a:endParaRPr>
          </a:p>
        </p:txBody>
      </p:sp>
      <p:sp>
        <p:nvSpPr>
          <p:cNvPr id="29699"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eaLnBrk="1" hangingPunct="1"/>
            <a:fld id="{27EE41AE-E430-4B28-A457-E9FFEF2570E5}" type="slidenum">
              <a:rPr lang="en-GB" altLang="en-US" sz="1200">
                <a:latin typeface="Arial" panose="020B0604020202020204" pitchFamily="34" charset="0"/>
              </a:rPr>
              <a:pPr algn="r" eaLnBrk="1" hangingPunct="1"/>
              <a:t>12</a:t>
            </a:fld>
            <a:endParaRPr lang="en-GB" altLang="en-US" sz="1200">
              <a:latin typeface="Arial" panose="020B0604020202020204" pitchFamily="34" charset="0"/>
            </a:endParaRPr>
          </a:p>
        </p:txBody>
      </p:sp>
      <p:sp>
        <p:nvSpPr>
          <p:cNvPr id="29700" name="Rectangle 2"/>
          <p:cNvSpPr>
            <a:spLocks noGrp="1" noRot="1" noChangeAspect="1" noChangeArrowheads="1" noTextEdit="1"/>
          </p:cNvSpPr>
          <p:nvPr>
            <p:ph type="sldImg"/>
          </p:nvPr>
        </p:nvSpPr>
        <p:spPr>
          <a:xfrm>
            <a:off x="919163" y="746125"/>
            <a:ext cx="4960937" cy="3721100"/>
          </a:xfrm>
          <a:ln/>
        </p:spPr>
      </p:sp>
      <p:sp>
        <p:nvSpPr>
          <p:cNvPr id="29701"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cs typeface="Arial" panose="020B0604020202020204" pitchFamily="34" charset="0"/>
            </a:endParaRPr>
          </a:p>
          <a:p>
            <a:pPr eaLnBrk="1" hangingPunct="1"/>
            <a:endParaRPr lang="en-GB"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4340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81F9E22C-5A1D-4C7C-86E7-B50A76B77869}" type="slidenum">
              <a:rPr lang="en-US" altLang="en-US">
                <a:latin typeface="Arial" panose="020B0604020202020204" pitchFamily="34" charset="0"/>
              </a:rPr>
              <a:pPr eaLnBrk="1" hangingPunct="1"/>
              <a:t>13</a:t>
            </a:fld>
            <a:endParaRPr lang="en-US" altLang="en-US">
              <a:latin typeface="Arial" panose="020B0604020202020204" pitchFamily="34" charset="0"/>
            </a:endParaRPr>
          </a:p>
        </p:txBody>
      </p:sp>
      <p:sp>
        <p:nvSpPr>
          <p:cNvPr id="28675"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eaLnBrk="1" hangingPunct="1"/>
            <a:fld id="{EBD46358-B979-4B8C-92BA-14A89D31CADF}" type="slidenum">
              <a:rPr lang="en-GB" altLang="en-US" sz="1200">
                <a:latin typeface="Arial" panose="020B0604020202020204" pitchFamily="34" charset="0"/>
              </a:rPr>
              <a:pPr algn="r" eaLnBrk="1" hangingPunct="1"/>
              <a:t>13</a:t>
            </a:fld>
            <a:endParaRPr lang="en-GB" altLang="en-US" sz="1200">
              <a:latin typeface="Arial" panose="020B0604020202020204" pitchFamily="34" charset="0"/>
            </a:endParaRPr>
          </a:p>
        </p:txBody>
      </p:sp>
      <p:sp>
        <p:nvSpPr>
          <p:cNvPr id="28676" name="Rectangle 2"/>
          <p:cNvSpPr>
            <a:spLocks noGrp="1" noRot="1" noChangeAspect="1" noChangeArrowheads="1" noTextEdit="1"/>
          </p:cNvSpPr>
          <p:nvPr>
            <p:ph type="sldImg"/>
          </p:nvPr>
        </p:nvSpPr>
        <p:spPr>
          <a:xfrm>
            <a:off x="919163" y="746125"/>
            <a:ext cx="4960937" cy="3721100"/>
          </a:xfrm>
          <a:ln/>
        </p:spPr>
      </p:sp>
      <p:sp>
        <p:nvSpPr>
          <p:cNvPr id="28677"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cs typeface="Arial" panose="020B0604020202020204" pitchFamily="34" charset="0"/>
            </a:endParaRPr>
          </a:p>
          <a:p>
            <a:pPr eaLnBrk="1" hangingPunct="1"/>
            <a:endParaRPr lang="en-GB"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2368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2069E01-3614-4F7F-9954-E4FB33F018AC}" type="slidenum">
              <a:rPr lang="en-US" altLang="en-US">
                <a:latin typeface="Arial" panose="020B0604020202020204" pitchFamily="34" charset="0"/>
              </a:rPr>
              <a:pPr eaLnBrk="1" hangingPunct="1"/>
              <a:t>14</a:t>
            </a:fld>
            <a:endParaRPr lang="en-US" altLang="en-US">
              <a:latin typeface="Arial" panose="020B0604020202020204" pitchFamily="34" charset="0"/>
            </a:endParaRPr>
          </a:p>
        </p:txBody>
      </p:sp>
      <p:sp>
        <p:nvSpPr>
          <p:cNvPr id="33795"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eaLnBrk="1" hangingPunct="1"/>
            <a:fld id="{78AA7D57-22E9-4AAC-A425-B9DC91774212}" type="slidenum">
              <a:rPr lang="en-GB" altLang="en-US" sz="1200">
                <a:latin typeface="Arial" panose="020B0604020202020204" pitchFamily="34" charset="0"/>
              </a:rPr>
              <a:pPr algn="r" eaLnBrk="1" hangingPunct="1"/>
              <a:t>14</a:t>
            </a:fld>
            <a:endParaRPr lang="en-GB" altLang="en-US" sz="1200">
              <a:latin typeface="Arial" panose="020B0604020202020204" pitchFamily="34" charset="0"/>
            </a:endParaRPr>
          </a:p>
        </p:txBody>
      </p:sp>
      <p:sp>
        <p:nvSpPr>
          <p:cNvPr id="33796" name="Rectangle 2"/>
          <p:cNvSpPr>
            <a:spLocks noGrp="1" noRot="1" noChangeAspect="1" noChangeArrowheads="1" noTextEdit="1"/>
          </p:cNvSpPr>
          <p:nvPr>
            <p:ph type="sldImg"/>
          </p:nvPr>
        </p:nvSpPr>
        <p:spPr>
          <a:xfrm>
            <a:off x="919163" y="746125"/>
            <a:ext cx="4960937" cy="3721100"/>
          </a:xfrm>
          <a:ln/>
        </p:spPr>
      </p:sp>
      <p:sp>
        <p:nvSpPr>
          <p:cNvPr id="33797"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cs typeface="Arial" panose="020B0604020202020204" pitchFamily="34" charset="0"/>
            </a:endParaRPr>
          </a:p>
          <a:p>
            <a:pPr eaLnBrk="1" hangingPunct="1"/>
            <a:endParaRPr lang="en-GB"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1301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01FB37A-C3F9-4040-A4D3-8A046E03802E}" type="slidenum">
              <a:rPr lang="en-GB" altLang="en-US"/>
              <a:pPr eaLnBrk="1" hangingPunct="1"/>
              <a:t>15</a:t>
            </a:fld>
            <a:endParaRPr lang="en-GB"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smtClean="0"/>
          </a:p>
        </p:txBody>
      </p:sp>
    </p:spTree>
    <p:extLst>
      <p:ext uri="{BB962C8B-B14F-4D97-AF65-F5344CB8AC3E}">
        <p14:creationId xmlns:p14="http://schemas.microsoft.com/office/powerpoint/2010/main" val="1477562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A98E9F-7C99-4FDF-BCEC-4CC1F271A7A9}" type="slidenum">
              <a:rPr lang="en-GB" altLang="en-US"/>
              <a:pPr eaLnBrk="1" hangingPunct="1"/>
              <a:t>16</a:t>
            </a:fld>
            <a:endParaRPr lang="en-GB"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46261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D43463-F9EF-490F-BEDB-A5973CCCB43B}" type="slidenum">
              <a:rPr lang="en-US" smtClean="0"/>
              <a:pPr/>
              <a:t>17</a:t>
            </a:fld>
            <a:endParaRPr lang="en-US"/>
          </a:p>
        </p:txBody>
      </p:sp>
    </p:spTree>
    <p:extLst>
      <p:ext uri="{BB962C8B-B14F-4D97-AF65-F5344CB8AC3E}">
        <p14:creationId xmlns:p14="http://schemas.microsoft.com/office/powerpoint/2010/main" val="1009673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150DC-3E4D-4C94-A6E8-3C71E63D62A4}" type="slidenum">
              <a:rPr lang="en-US" smtClean="0"/>
              <a:t>3</a:t>
            </a:fld>
            <a:endParaRPr lang="en-US"/>
          </a:p>
        </p:txBody>
      </p:sp>
    </p:spTree>
    <p:extLst>
      <p:ext uri="{BB962C8B-B14F-4D97-AF65-F5344CB8AC3E}">
        <p14:creationId xmlns:p14="http://schemas.microsoft.com/office/powerpoint/2010/main" val="548466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3C767BA-6169-42AE-807C-4D60884ED115}" type="slidenum">
              <a:rPr lang="en-US" altLang="en-US">
                <a:latin typeface="Arial" panose="020B0604020202020204" pitchFamily="34" charset="0"/>
              </a:rPr>
              <a:pPr eaLnBrk="1" hangingPunct="1"/>
              <a:t>4</a:t>
            </a:fld>
            <a:endParaRPr lang="en-US" altLang="en-US">
              <a:latin typeface="Arial" panose="020B0604020202020204" pitchFamily="34" charset="0"/>
            </a:endParaRPr>
          </a:p>
        </p:txBody>
      </p:sp>
      <p:sp>
        <p:nvSpPr>
          <p:cNvPr id="22531"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eaLnBrk="1" hangingPunct="1"/>
            <a:fld id="{66436C00-DE7E-4DAF-8F55-FDDFAC4BC16E}" type="slidenum">
              <a:rPr lang="en-GB" altLang="en-US" sz="1200">
                <a:latin typeface="Arial" panose="020B0604020202020204" pitchFamily="34" charset="0"/>
              </a:rPr>
              <a:pPr algn="r" eaLnBrk="1" hangingPunct="1"/>
              <a:t>4</a:t>
            </a:fld>
            <a:endParaRPr lang="en-GB" altLang="en-US" sz="1200">
              <a:latin typeface="Arial" panose="020B0604020202020204" pitchFamily="34" charset="0"/>
            </a:endParaRPr>
          </a:p>
        </p:txBody>
      </p:sp>
      <p:sp>
        <p:nvSpPr>
          <p:cNvPr id="22532" name="Rectangle 2"/>
          <p:cNvSpPr>
            <a:spLocks noGrp="1" noRot="1" noChangeAspect="1" noChangeArrowheads="1" noTextEdit="1"/>
          </p:cNvSpPr>
          <p:nvPr>
            <p:ph type="sldImg"/>
          </p:nvPr>
        </p:nvSpPr>
        <p:spPr>
          <a:xfrm>
            <a:off x="919163" y="746125"/>
            <a:ext cx="4960937" cy="3721100"/>
          </a:xfrm>
          <a:ln/>
        </p:spPr>
      </p:sp>
      <p:sp>
        <p:nvSpPr>
          <p:cNvPr id="22533"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cs typeface="Arial" panose="020B0604020202020204" pitchFamily="34" charset="0"/>
            </a:endParaRPr>
          </a:p>
          <a:p>
            <a:pPr eaLnBrk="1" hangingPunct="1"/>
            <a:endParaRPr lang="en-GB"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3215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231DE86-C63F-4A92-A5EF-B57768EAC3DD}" type="slidenum">
              <a:rPr lang="en-US" altLang="en-US">
                <a:latin typeface="Arial" panose="020B0604020202020204" pitchFamily="34" charset="0"/>
              </a:rPr>
              <a:pPr eaLnBrk="1" hangingPunct="1"/>
              <a:t>5</a:t>
            </a:fld>
            <a:endParaRPr lang="en-US" altLang="en-US">
              <a:latin typeface="Arial" panose="020B0604020202020204" pitchFamily="34" charset="0"/>
            </a:endParaRPr>
          </a:p>
        </p:txBody>
      </p:sp>
      <p:sp>
        <p:nvSpPr>
          <p:cNvPr id="23555"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eaLnBrk="1" hangingPunct="1"/>
            <a:fld id="{9111AC6A-779A-471F-B2C8-DF9C6BA87644}" type="slidenum">
              <a:rPr lang="en-GB" altLang="en-US" sz="1200">
                <a:latin typeface="Arial" panose="020B0604020202020204" pitchFamily="34" charset="0"/>
              </a:rPr>
              <a:pPr algn="r" eaLnBrk="1" hangingPunct="1"/>
              <a:t>5</a:t>
            </a:fld>
            <a:endParaRPr lang="en-GB" altLang="en-US" sz="1200">
              <a:latin typeface="Arial" panose="020B0604020202020204" pitchFamily="34" charset="0"/>
            </a:endParaRPr>
          </a:p>
        </p:txBody>
      </p:sp>
      <p:sp>
        <p:nvSpPr>
          <p:cNvPr id="23556" name="Rectangle 2"/>
          <p:cNvSpPr>
            <a:spLocks noGrp="1" noRot="1" noChangeAspect="1" noChangeArrowheads="1" noTextEdit="1"/>
          </p:cNvSpPr>
          <p:nvPr>
            <p:ph type="sldImg"/>
          </p:nvPr>
        </p:nvSpPr>
        <p:spPr>
          <a:xfrm>
            <a:off x="919163" y="746125"/>
            <a:ext cx="4960937" cy="3721100"/>
          </a:xfrm>
          <a:ln/>
        </p:spPr>
      </p:sp>
      <p:sp>
        <p:nvSpPr>
          <p:cNvPr id="23557"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cs typeface="Arial" panose="020B0604020202020204" pitchFamily="34" charset="0"/>
            </a:endParaRPr>
          </a:p>
          <a:p>
            <a:pPr eaLnBrk="1" hangingPunct="1"/>
            <a:endParaRPr lang="en-GB"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2419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75D7160-6815-4679-BABB-A5A1BBF1E109}" type="slidenum">
              <a:rPr lang="en-US" altLang="en-US">
                <a:latin typeface="Arial" panose="020B0604020202020204" pitchFamily="34" charset="0"/>
              </a:rPr>
              <a:pPr eaLnBrk="1" hangingPunct="1"/>
              <a:t>6</a:t>
            </a:fld>
            <a:endParaRPr lang="en-US" altLang="en-US">
              <a:latin typeface="Arial" panose="020B0604020202020204" pitchFamily="34" charset="0"/>
            </a:endParaRPr>
          </a:p>
        </p:txBody>
      </p:sp>
      <p:sp>
        <p:nvSpPr>
          <p:cNvPr id="24579"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eaLnBrk="1" hangingPunct="1"/>
            <a:fld id="{7BAB48C2-E1D0-4CD7-A983-F999383AED58}" type="slidenum">
              <a:rPr lang="en-GB" altLang="en-US" sz="1200">
                <a:latin typeface="Arial" panose="020B0604020202020204" pitchFamily="34" charset="0"/>
              </a:rPr>
              <a:pPr algn="r" eaLnBrk="1" hangingPunct="1"/>
              <a:t>6</a:t>
            </a:fld>
            <a:endParaRPr lang="en-GB" altLang="en-US" sz="1200">
              <a:latin typeface="Arial" panose="020B0604020202020204" pitchFamily="34" charset="0"/>
            </a:endParaRPr>
          </a:p>
        </p:txBody>
      </p:sp>
      <p:sp>
        <p:nvSpPr>
          <p:cNvPr id="24580" name="Rectangle 2"/>
          <p:cNvSpPr>
            <a:spLocks noGrp="1" noRot="1" noChangeAspect="1" noChangeArrowheads="1" noTextEdit="1"/>
          </p:cNvSpPr>
          <p:nvPr>
            <p:ph type="sldImg"/>
          </p:nvPr>
        </p:nvSpPr>
        <p:spPr>
          <a:xfrm>
            <a:off x="919163" y="746125"/>
            <a:ext cx="4960937" cy="3721100"/>
          </a:xfrm>
          <a:ln/>
        </p:spPr>
      </p:sp>
      <p:sp>
        <p:nvSpPr>
          <p:cNvPr id="24581"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cs typeface="Arial" panose="020B0604020202020204" pitchFamily="34" charset="0"/>
            </a:endParaRPr>
          </a:p>
          <a:p>
            <a:pPr eaLnBrk="1" hangingPunct="1"/>
            <a:endParaRPr lang="en-GB"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2670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75D7160-6815-4679-BABB-A5A1BBF1E109}" type="slidenum">
              <a:rPr lang="en-US" altLang="en-US">
                <a:latin typeface="Arial" panose="020B0604020202020204" pitchFamily="34" charset="0"/>
              </a:rPr>
              <a:pPr eaLnBrk="1" hangingPunct="1"/>
              <a:t>7</a:t>
            </a:fld>
            <a:endParaRPr lang="en-US" altLang="en-US">
              <a:latin typeface="Arial" panose="020B0604020202020204" pitchFamily="34" charset="0"/>
            </a:endParaRPr>
          </a:p>
        </p:txBody>
      </p:sp>
      <p:sp>
        <p:nvSpPr>
          <p:cNvPr id="24579"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eaLnBrk="1" hangingPunct="1"/>
            <a:fld id="{7BAB48C2-E1D0-4CD7-A983-F999383AED58}" type="slidenum">
              <a:rPr lang="en-GB" altLang="en-US" sz="1200">
                <a:latin typeface="Arial" panose="020B0604020202020204" pitchFamily="34" charset="0"/>
              </a:rPr>
              <a:pPr algn="r" eaLnBrk="1" hangingPunct="1"/>
              <a:t>7</a:t>
            </a:fld>
            <a:endParaRPr lang="en-GB" altLang="en-US" sz="1200">
              <a:latin typeface="Arial" panose="020B0604020202020204" pitchFamily="34" charset="0"/>
            </a:endParaRPr>
          </a:p>
        </p:txBody>
      </p:sp>
      <p:sp>
        <p:nvSpPr>
          <p:cNvPr id="24580" name="Rectangle 2"/>
          <p:cNvSpPr>
            <a:spLocks noGrp="1" noRot="1" noChangeAspect="1" noChangeArrowheads="1" noTextEdit="1"/>
          </p:cNvSpPr>
          <p:nvPr>
            <p:ph type="sldImg"/>
          </p:nvPr>
        </p:nvSpPr>
        <p:spPr>
          <a:xfrm>
            <a:off x="919163" y="746125"/>
            <a:ext cx="4960937" cy="3721100"/>
          </a:xfrm>
          <a:ln/>
        </p:spPr>
      </p:sp>
      <p:sp>
        <p:nvSpPr>
          <p:cNvPr id="24581"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cs typeface="Arial" panose="020B0604020202020204" pitchFamily="34" charset="0"/>
            </a:endParaRPr>
          </a:p>
          <a:p>
            <a:pPr eaLnBrk="1" hangingPunct="1"/>
            <a:endParaRPr lang="en-GB"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7203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75D7160-6815-4679-BABB-A5A1BBF1E109}" type="slidenum">
              <a:rPr lang="en-US" altLang="en-US">
                <a:latin typeface="Arial" panose="020B0604020202020204" pitchFamily="34" charset="0"/>
              </a:rPr>
              <a:pPr eaLnBrk="1" hangingPunct="1"/>
              <a:t>8</a:t>
            </a:fld>
            <a:endParaRPr lang="en-US" altLang="en-US">
              <a:latin typeface="Arial" panose="020B0604020202020204" pitchFamily="34" charset="0"/>
            </a:endParaRPr>
          </a:p>
        </p:txBody>
      </p:sp>
      <p:sp>
        <p:nvSpPr>
          <p:cNvPr id="24579"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eaLnBrk="1" hangingPunct="1"/>
            <a:fld id="{7BAB48C2-E1D0-4CD7-A983-F999383AED58}" type="slidenum">
              <a:rPr lang="en-GB" altLang="en-US" sz="1200">
                <a:latin typeface="Arial" panose="020B0604020202020204" pitchFamily="34" charset="0"/>
              </a:rPr>
              <a:pPr algn="r" eaLnBrk="1" hangingPunct="1"/>
              <a:t>8</a:t>
            </a:fld>
            <a:endParaRPr lang="en-GB" altLang="en-US" sz="1200">
              <a:latin typeface="Arial" panose="020B0604020202020204" pitchFamily="34" charset="0"/>
            </a:endParaRPr>
          </a:p>
        </p:txBody>
      </p:sp>
      <p:sp>
        <p:nvSpPr>
          <p:cNvPr id="24580" name="Rectangle 2"/>
          <p:cNvSpPr>
            <a:spLocks noGrp="1" noRot="1" noChangeAspect="1" noChangeArrowheads="1" noTextEdit="1"/>
          </p:cNvSpPr>
          <p:nvPr>
            <p:ph type="sldImg"/>
          </p:nvPr>
        </p:nvSpPr>
        <p:spPr>
          <a:xfrm>
            <a:off x="919163" y="746125"/>
            <a:ext cx="4960937" cy="3721100"/>
          </a:xfrm>
          <a:ln/>
        </p:spPr>
      </p:sp>
      <p:sp>
        <p:nvSpPr>
          <p:cNvPr id="24581"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cs typeface="Arial" panose="020B0604020202020204" pitchFamily="34" charset="0"/>
            </a:endParaRPr>
          </a:p>
          <a:p>
            <a:pPr eaLnBrk="1" hangingPunct="1"/>
            <a:endParaRPr lang="en-GB"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9609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75D7160-6815-4679-BABB-A5A1BBF1E109}" type="slidenum">
              <a:rPr lang="en-US" altLang="en-US">
                <a:latin typeface="Arial" panose="020B0604020202020204" pitchFamily="34" charset="0"/>
              </a:rPr>
              <a:pPr eaLnBrk="1" hangingPunct="1"/>
              <a:t>9</a:t>
            </a:fld>
            <a:endParaRPr lang="en-US" altLang="en-US">
              <a:latin typeface="Arial" panose="020B0604020202020204" pitchFamily="34" charset="0"/>
            </a:endParaRPr>
          </a:p>
        </p:txBody>
      </p:sp>
      <p:sp>
        <p:nvSpPr>
          <p:cNvPr id="24579"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eaLnBrk="1" hangingPunct="1"/>
            <a:fld id="{7BAB48C2-E1D0-4CD7-A983-F999383AED58}" type="slidenum">
              <a:rPr lang="en-GB" altLang="en-US" sz="1200">
                <a:latin typeface="Arial" panose="020B0604020202020204" pitchFamily="34" charset="0"/>
              </a:rPr>
              <a:pPr algn="r" eaLnBrk="1" hangingPunct="1"/>
              <a:t>9</a:t>
            </a:fld>
            <a:endParaRPr lang="en-GB" altLang="en-US" sz="1200">
              <a:latin typeface="Arial" panose="020B0604020202020204" pitchFamily="34" charset="0"/>
            </a:endParaRPr>
          </a:p>
        </p:txBody>
      </p:sp>
      <p:sp>
        <p:nvSpPr>
          <p:cNvPr id="24580" name="Rectangle 2"/>
          <p:cNvSpPr>
            <a:spLocks noGrp="1" noRot="1" noChangeAspect="1" noChangeArrowheads="1" noTextEdit="1"/>
          </p:cNvSpPr>
          <p:nvPr>
            <p:ph type="sldImg"/>
          </p:nvPr>
        </p:nvSpPr>
        <p:spPr>
          <a:xfrm>
            <a:off x="919163" y="746125"/>
            <a:ext cx="4960937" cy="3721100"/>
          </a:xfrm>
          <a:ln/>
        </p:spPr>
      </p:sp>
      <p:sp>
        <p:nvSpPr>
          <p:cNvPr id="24581"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cs typeface="Arial" panose="020B0604020202020204" pitchFamily="34" charset="0"/>
            </a:endParaRPr>
          </a:p>
          <a:p>
            <a:pPr eaLnBrk="1" hangingPunct="1"/>
            <a:endParaRPr lang="en-GB"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535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CA7985C-550B-4A76-9D53-1279281A6E60}" type="slidenum">
              <a:rPr lang="en-US" altLang="en-US">
                <a:latin typeface="Arial" panose="020B0604020202020204" pitchFamily="34" charset="0"/>
              </a:rPr>
              <a:pPr eaLnBrk="1" hangingPunct="1"/>
              <a:t>10</a:t>
            </a:fld>
            <a:endParaRPr lang="en-US" altLang="en-US">
              <a:latin typeface="Arial" panose="020B0604020202020204" pitchFamily="34" charset="0"/>
            </a:endParaRPr>
          </a:p>
        </p:txBody>
      </p:sp>
      <p:sp>
        <p:nvSpPr>
          <p:cNvPr id="25603"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eaLnBrk="1" hangingPunct="1"/>
            <a:fld id="{B97311B0-975D-41D1-8ADA-CD144114B637}" type="slidenum">
              <a:rPr lang="en-GB" altLang="en-US" sz="1200">
                <a:latin typeface="Arial" panose="020B0604020202020204" pitchFamily="34" charset="0"/>
              </a:rPr>
              <a:pPr algn="r" eaLnBrk="1" hangingPunct="1"/>
              <a:t>10</a:t>
            </a:fld>
            <a:endParaRPr lang="en-GB" altLang="en-US" sz="1200">
              <a:latin typeface="Arial" panose="020B0604020202020204" pitchFamily="34" charset="0"/>
            </a:endParaRPr>
          </a:p>
        </p:txBody>
      </p:sp>
      <p:sp>
        <p:nvSpPr>
          <p:cNvPr id="25604" name="Rectangle 2"/>
          <p:cNvSpPr>
            <a:spLocks noGrp="1" noRot="1" noChangeAspect="1" noChangeArrowheads="1" noTextEdit="1"/>
          </p:cNvSpPr>
          <p:nvPr>
            <p:ph type="sldImg"/>
          </p:nvPr>
        </p:nvSpPr>
        <p:spPr>
          <a:xfrm>
            <a:off x="919163" y="746125"/>
            <a:ext cx="4960937" cy="3721100"/>
          </a:xfrm>
          <a:ln/>
        </p:spPr>
      </p:sp>
      <p:sp>
        <p:nvSpPr>
          <p:cNvPr id="25605"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cs typeface="Arial" panose="020B0604020202020204" pitchFamily="34" charset="0"/>
            </a:endParaRPr>
          </a:p>
          <a:p>
            <a:pPr eaLnBrk="1" hangingPunct="1"/>
            <a:endParaRPr lang="en-GB"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7053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6AEBD70-16BF-4A71-A216-D13B47CA3936}" type="slidenum">
              <a:rPr lang="en-US" altLang="en-US" smtClean="0"/>
              <a:pPr/>
              <a:t>‹#›</a:t>
            </a:fld>
            <a:endParaRPr lang="en-US" alt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574122"/>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7AB134D-5153-4F17-95A7-99034F543C2D}" type="slidenum">
              <a:rPr lang="en-US" altLang="en-US" smtClean="0"/>
              <a:pPr/>
              <a:t>‹#›</a:t>
            </a:fld>
            <a:endParaRPr lang="en-US" altLang="en-US"/>
          </a:p>
        </p:txBody>
      </p:sp>
    </p:spTree>
    <p:extLst>
      <p:ext uri="{BB962C8B-B14F-4D97-AF65-F5344CB8AC3E}">
        <p14:creationId xmlns:p14="http://schemas.microsoft.com/office/powerpoint/2010/main" val="808194534"/>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2A274C5-13E0-4AB1-A8C8-FA0E1CD2540B}" type="slidenum">
              <a:rPr lang="en-US" altLang="en-US" smtClean="0"/>
              <a:pPr/>
              <a:t>‹#›</a:t>
            </a:fld>
            <a:endParaRPr lang="en-US" altLang="en-US"/>
          </a:p>
        </p:txBody>
      </p:sp>
    </p:spTree>
    <p:extLst>
      <p:ext uri="{BB962C8B-B14F-4D97-AF65-F5344CB8AC3E}">
        <p14:creationId xmlns:p14="http://schemas.microsoft.com/office/powerpoint/2010/main" val="1977254270"/>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16287AA-0A01-4BD2-8B03-5AD0B49A8B6E}" type="slidenum">
              <a:rPr lang="en-US" altLang="en-US" smtClean="0"/>
              <a:pPr/>
              <a:t>‹#›</a:t>
            </a:fld>
            <a:endParaRPr lang="en-US" altLang="en-US"/>
          </a:p>
        </p:txBody>
      </p:sp>
    </p:spTree>
    <p:extLst>
      <p:ext uri="{BB962C8B-B14F-4D97-AF65-F5344CB8AC3E}">
        <p14:creationId xmlns:p14="http://schemas.microsoft.com/office/powerpoint/2010/main" val="23264883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8689FF9-6CF2-4D8F-B157-DEBBB5812780}" type="slidenum">
              <a:rPr lang="en-US" altLang="en-US" smtClean="0"/>
              <a:pPr/>
              <a:t>‹#›</a:t>
            </a:fld>
            <a:endParaRPr lang="en-US" alt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716954"/>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739E599-8477-4A4C-B731-1FE9BC34C7D4}" type="slidenum">
              <a:rPr lang="en-US" altLang="en-US" smtClean="0"/>
              <a:pPr/>
              <a:t>‹#›</a:t>
            </a:fld>
            <a:endParaRPr lang="en-US" altLang="en-US"/>
          </a:p>
        </p:txBody>
      </p:sp>
    </p:spTree>
    <p:extLst>
      <p:ext uri="{BB962C8B-B14F-4D97-AF65-F5344CB8AC3E}">
        <p14:creationId xmlns:p14="http://schemas.microsoft.com/office/powerpoint/2010/main" val="101527574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3805E422-3ADD-4201-976C-29BAE438B73A}" type="slidenum">
              <a:rPr lang="en-US" altLang="en-US" smtClean="0"/>
              <a:pPr/>
              <a:t>‹#›</a:t>
            </a:fld>
            <a:endParaRPr lang="en-US" altLang="en-US"/>
          </a:p>
        </p:txBody>
      </p:sp>
    </p:spTree>
    <p:extLst>
      <p:ext uri="{BB962C8B-B14F-4D97-AF65-F5344CB8AC3E}">
        <p14:creationId xmlns:p14="http://schemas.microsoft.com/office/powerpoint/2010/main" val="1320688025"/>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8853B97-9B90-4E94-85AD-DF0818D7C573}" type="slidenum">
              <a:rPr lang="en-US" altLang="en-US" smtClean="0"/>
              <a:pPr/>
              <a:t>‹#›</a:t>
            </a:fld>
            <a:endParaRPr lang="en-US" altLang="en-US"/>
          </a:p>
        </p:txBody>
      </p:sp>
    </p:spTree>
    <p:extLst>
      <p:ext uri="{BB962C8B-B14F-4D97-AF65-F5344CB8AC3E}">
        <p14:creationId xmlns:p14="http://schemas.microsoft.com/office/powerpoint/2010/main" val="3503839438"/>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1FF75485-B3F3-4337-9072-DCBF8FBC4EC4}" type="slidenum">
              <a:rPr lang="en-US" altLang="en-US" smtClean="0"/>
              <a:pPr/>
              <a:t>‹#›</a:t>
            </a:fld>
            <a:endParaRPr lang="en-US" altLang="en-US"/>
          </a:p>
        </p:txBody>
      </p:sp>
    </p:spTree>
    <p:extLst>
      <p:ext uri="{BB962C8B-B14F-4D97-AF65-F5344CB8AC3E}">
        <p14:creationId xmlns:p14="http://schemas.microsoft.com/office/powerpoint/2010/main" val="4011378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F70BDD5-6DFB-4133-B1D4-599E9DCB877D}" type="slidenum">
              <a:rPr lang="en-US" altLang="en-US" smtClean="0"/>
              <a:pPr/>
              <a:t>‹#›</a:t>
            </a:fld>
            <a:endParaRPr lang="en-US" altLang="en-US"/>
          </a:p>
        </p:txBody>
      </p:sp>
    </p:spTree>
    <p:extLst>
      <p:ext uri="{BB962C8B-B14F-4D97-AF65-F5344CB8AC3E}">
        <p14:creationId xmlns:p14="http://schemas.microsoft.com/office/powerpoint/2010/main" val="4050382446"/>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F86EC61-1589-4F3B-B207-FA41D6FB4816}" type="slidenum">
              <a:rPr lang="en-US" altLang="en-US" smtClean="0"/>
              <a:pPr/>
              <a:t>‹#›</a:t>
            </a:fld>
            <a:endParaRPr lang="en-US" altLang="en-US"/>
          </a:p>
        </p:txBody>
      </p:sp>
    </p:spTree>
    <p:extLst>
      <p:ext uri="{BB962C8B-B14F-4D97-AF65-F5344CB8AC3E}">
        <p14:creationId xmlns:p14="http://schemas.microsoft.com/office/powerpoint/2010/main" val="2758224411"/>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a:defRPr/>
            </a:pPr>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a:defRPr/>
            </a:pPr>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665FEFF0-B180-42F1-9820-F7D5E7067517}" type="slidenum">
              <a:rPr lang="en-US" altLang="en-US" smtClean="0"/>
              <a:pPr/>
              <a:t>‹#›</a:t>
            </a:fld>
            <a:endParaRPr lang="en-US" altLang="en-US"/>
          </a:p>
        </p:txBody>
      </p:sp>
    </p:spTree>
    <p:extLst>
      <p:ext uri="{BB962C8B-B14F-4D97-AF65-F5344CB8AC3E}">
        <p14:creationId xmlns:p14="http://schemas.microsoft.com/office/powerpoint/2010/main" val="3164408604"/>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khurram@muslimaid.org.pk"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1413064"/>
            <a:ext cx="4572000" cy="4031873"/>
          </a:xfrm>
          <a:prstGeom prst="rect">
            <a:avLst/>
          </a:prstGeom>
        </p:spPr>
        <p:txBody>
          <a:bodyPr>
            <a:spAutoFit/>
          </a:bodyPr>
          <a:lstStyle/>
          <a:p>
            <a:pPr algn="ctr" eaLnBrk="1" hangingPunct="1"/>
            <a:r>
              <a:rPr lang="en-US" altLang="en-US" sz="2000" b="1" dirty="0">
                <a:solidFill>
                  <a:schemeClr val="bg1"/>
                </a:solidFill>
                <a:latin typeface="Arial" panose="020B0604020202020204" pitchFamily="34" charset="0"/>
              </a:rPr>
              <a:t>A Case Study of Muslim Aid</a:t>
            </a:r>
          </a:p>
          <a:p>
            <a:pPr algn="ctr" eaLnBrk="1" hangingPunct="1"/>
            <a:r>
              <a:rPr lang="en-US" altLang="en-US" sz="2000" b="1" dirty="0">
                <a:solidFill>
                  <a:schemeClr val="bg1"/>
                </a:solidFill>
                <a:latin typeface="Arial" panose="020B0604020202020204" pitchFamily="34" charset="0"/>
              </a:rPr>
              <a:t> </a:t>
            </a:r>
          </a:p>
          <a:p>
            <a:pPr algn="ctr" eaLnBrk="1" hangingPunct="1"/>
            <a:r>
              <a:rPr lang="en-US" altLang="en-US" sz="4000" b="1" dirty="0">
                <a:solidFill>
                  <a:schemeClr val="bg1"/>
                </a:solidFill>
                <a:latin typeface="Arial" panose="020B0604020202020204" pitchFamily="34" charset="0"/>
              </a:rPr>
              <a:t>Islamic Microfinance</a:t>
            </a:r>
          </a:p>
          <a:p>
            <a:pPr algn="ctr" eaLnBrk="1" hangingPunct="1"/>
            <a:r>
              <a:rPr lang="en-US" altLang="en-US" dirty="0">
                <a:solidFill>
                  <a:schemeClr val="bg1"/>
                </a:solidFill>
                <a:latin typeface="Arial" panose="020B0604020202020204" pitchFamily="34" charset="0"/>
              </a:rPr>
              <a:t>Towards Economic Empowerment</a:t>
            </a:r>
            <a:r>
              <a:rPr lang="en-US" altLang="en-US" sz="2000" dirty="0">
                <a:solidFill>
                  <a:schemeClr val="bg1"/>
                </a:solidFill>
                <a:latin typeface="Arial" panose="020B0604020202020204" pitchFamily="34" charset="0"/>
              </a:rPr>
              <a:t> </a:t>
            </a:r>
          </a:p>
          <a:p>
            <a:pPr algn="ctr" eaLnBrk="1" hangingPunct="1"/>
            <a:r>
              <a:rPr lang="en-US" altLang="en-US" sz="2000" dirty="0">
                <a:solidFill>
                  <a:schemeClr val="bg1"/>
                </a:solidFill>
                <a:latin typeface="Arial" panose="020B0604020202020204" pitchFamily="34" charset="0"/>
              </a:rPr>
              <a:t/>
            </a:r>
            <a:br>
              <a:rPr lang="en-US" altLang="en-US" sz="2000" dirty="0">
                <a:solidFill>
                  <a:schemeClr val="bg1"/>
                </a:solidFill>
                <a:latin typeface="Arial" panose="020B0604020202020204" pitchFamily="34" charset="0"/>
              </a:rPr>
            </a:br>
            <a:endParaRPr lang="en-US" altLang="en-US" sz="2000" dirty="0">
              <a:solidFill>
                <a:schemeClr val="bg1"/>
              </a:solidFill>
              <a:latin typeface="Arial" panose="020B0604020202020204" pitchFamily="34" charset="0"/>
            </a:endParaRPr>
          </a:p>
          <a:p>
            <a:pPr algn="ctr" eaLnBrk="1" hangingPunct="1"/>
            <a:endParaRPr lang="en-US" altLang="en-US" sz="2000" b="1" i="1" dirty="0">
              <a:solidFill>
                <a:schemeClr val="bg1"/>
              </a:solidFill>
              <a:latin typeface="Arial" panose="020B0604020202020204" pitchFamily="34" charset="0"/>
            </a:endParaRPr>
          </a:p>
          <a:p>
            <a:pPr algn="ctr" eaLnBrk="1" hangingPunct="1"/>
            <a:endParaRPr lang="en-US" altLang="en-US" sz="2000" b="1" i="1" dirty="0">
              <a:solidFill>
                <a:schemeClr val="bg1"/>
              </a:solidFill>
              <a:latin typeface="Arial" panose="020B0604020202020204" pitchFamily="34" charset="0"/>
            </a:endParaRPr>
          </a:p>
          <a:p>
            <a:pPr algn="ctr" eaLnBrk="1" hangingPunct="1"/>
            <a:r>
              <a:rPr lang="en-US" altLang="en-US" b="1" dirty="0">
                <a:solidFill>
                  <a:schemeClr val="bg1"/>
                </a:solidFill>
                <a:latin typeface="Arial" panose="020B0604020202020204" pitchFamily="34" charset="0"/>
              </a:rPr>
              <a:t>Syed Khurram Khursheed</a:t>
            </a:r>
            <a:br>
              <a:rPr lang="en-US" altLang="en-US" b="1" dirty="0">
                <a:solidFill>
                  <a:schemeClr val="bg1"/>
                </a:solidFill>
                <a:latin typeface="Arial" panose="020B0604020202020204" pitchFamily="34" charset="0"/>
              </a:rPr>
            </a:br>
            <a:r>
              <a:rPr lang="en-US" altLang="en-US" b="1" dirty="0">
                <a:solidFill>
                  <a:schemeClr val="bg1"/>
                </a:solidFill>
                <a:latin typeface="Arial" panose="020B0604020202020204" pitchFamily="34" charset="0"/>
              </a:rPr>
              <a:t>Program Manager</a:t>
            </a:r>
            <a:endParaRPr lang="en-GB" altLang="en-US" b="1" dirty="0">
              <a:solidFill>
                <a:schemeClr val="bg1"/>
              </a:solidFill>
              <a:latin typeface="Arial" panose="020B0604020202020204" pitchFamily="34" charset="0"/>
            </a:endParaRPr>
          </a:p>
        </p:txBody>
      </p:sp>
      <p:sp>
        <p:nvSpPr>
          <p:cNvPr id="5" name="Rectangle 4"/>
          <p:cNvSpPr/>
          <p:nvPr/>
        </p:nvSpPr>
        <p:spPr>
          <a:xfrm>
            <a:off x="971600" y="1413064"/>
            <a:ext cx="7056784" cy="5601533"/>
          </a:xfrm>
          <a:prstGeom prst="rect">
            <a:avLst/>
          </a:prstGeom>
        </p:spPr>
        <p:txBody>
          <a:bodyPr wrap="square">
            <a:spAutoFit/>
          </a:bodyPr>
          <a:lstStyle/>
          <a:p>
            <a:pPr algn="ctr" eaLnBrk="1" hangingPunct="1"/>
            <a:r>
              <a:rPr lang="en-US" altLang="en-US" sz="2000" b="1" dirty="0">
                <a:latin typeface="+mj-lt"/>
              </a:rPr>
              <a:t>A Case Study of Muslim Aid</a:t>
            </a:r>
          </a:p>
          <a:p>
            <a:pPr algn="ctr" eaLnBrk="1" hangingPunct="1"/>
            <a:r>
              <a:rPr lang="en-US" altLang="en-US" sz="2000" b="1" dirty="0">
                <a:latin typeface="+mj-lt"/>
              </a:rPr>
              <a:t> </a:t>
            </a:r>
          </a:p>
          <a:p>
            <a:pPr algn="ctr" eaLnBrk="1" hangingPunct="1"/>
            <a:r>
              <a:rPr lang="en-US" altLang="en-US" sz="4000" b="1" dirty="0">
                <a:latin typeface="+mj-lt"/>
              </a:rPr>
              <a:t>Islamic Microfinance</a:t>
            </a:r>
          </a:p>
          <a:p>
            <a:pPr algn="ctr" eaLnBrk="1" hangingPunct="1"/>
            <a:r>
              <a:rPr lang="en-US" altLang="en-US" dirty="0">
                <a:latin typeface="+mj-lt"/>
              </a:rPr>
              <a:t>Towards Economic Empowerment</a:t>
            </a:r>
            <a:r>
              <a:rPr lang="en-US" altLang="en-US" sz="2000" dirty="0">
                <a:latin typeface="+mj-lt"/>
              </a:rPr>
              <a:t> </a:t>
            </a:r>
          </a:p>
          <a:p>
            <a:pPr algn="ctr" eaLnBrk="1" hangingPunct="1"/>
            <a:r>
              <a:rPr lang="en-US" altLang="en-US" sz="2000" dirty="0">
                <a:latin typeface="+mj-lt"/>
              </a:rPr>
              <a:t/>
            </a:r>
            <a:br>
              <a:rPr lang="en-US" altLang="en-US" sz="2000" dirty="0">
                <a:latin typeface="+mj-lt"/>
              </a:rPr>
            </a:br>
            <a:endParaRPr lang="en-US" altLang="en-US" sz="2000" dirty="0">
              <a:latin typeface="+mj-lt"/>
            </a:endParaRPr>
          </a:p>
          <a:p>
            <a:pPr algn="ctr" eaLnBrk="1" hangingPunct="1"/>
            <a:endParaRPr lang="en-US" altLang="en-US" sz="2000" b="1" i="1" dirty="0">
              <a:latin typeface="+mj-lt"/>
            </a:endParaRPr>
          </a:p>
          <a:p>
            <a:pPr algn="ctr" eaLnBrk="1" hangingPunct="1"/>
            <a:endParaRPr lang="en-US" altLang="en-US" sz="2000" b="1" i="1" dirty="0">
              <a:latin typeface="+mj-lt"/>
            </a:endParaRPr>
          </a:p>
          <a:p>
            <a:pPr algn="ctr" eaLnBrk="1" hangingPunct="1"/>
            <a:endParaRPr lang="en-US" altLang="en-US" sz="2000" b="1" dirty="0" smtClean="0">
              <a:latin typeface="+mj-lt"/>
            </a:endParaRPr>
          </a:p>
          <a:p>
            <a:pPr algn="ctr" eaLnBrk="1" hangingPunct="1"/>
            <a:endParaRPr lang="en-US" altLang="en-US" sz="2000" b="1" dirty="0">
              <a:latin typeface="+mj-lt"/>
            </a:endParaRPr>
          </a:p>
          <a:p>
            <a:pPr algn="ctr" eaLnBrk="1" hangingPunct="1"/>
            <a:endParaRPr lang="en-US" altLang="en-US" sz="2000" b="1" dirty="0" smtClean="0">
              <a:latin typeface="+mj-lt"/>
            </a:endParaRPr>
          </a:p>
          <a:p>
            <a:pPr algn="ctr" eaLnBrk="1" hangingPunct="1"/>
            <a:r>
              <a:rPr lang="en-US" altLang="en-US" sz="2000" b="1" dirty="0" smtClean="0">
                <a:latin typeface="+mj-lt"/>
              </a:rPr>
              <a:t>Syed </a:t>
            </a:r>
            <a:r>
              <a:rPr lang="en-US" altLang="en-US" sz="2000" b="1" dirty="0">
                <a:latin typeface="+mj-lt"/>
              </a:rPr>
              <a:t>Khurram Khursheed</a:t>
            </a:r>
            <a:br>
              <a:rPr lang="en-US" altLang="en-US" sz="2000" b="1" dirty="0">
                <a:latin typeface="+mj-lt"/>
              </a:rPr>
            </a:br>
            <a:r>
              <a:rPr lang="en-US" altLang="en-US" sz="1600" b="1" dirty="0">
                <a:latin typeface="+mj-lt"/>
              </a:rPr>
              <a:t>Program </a:t>
            </a:r>
            <a:r>
              <a:rPr lang="en-US" altLang="en-US" sz="1600" b="1" dirty="0" smtClean="0">
                <a:latin typeface="+mj-lt"/>
              </a:rPr>
              <a:t>Manager – Economic Empowerment &amp; Livelihood</a:t>
            </a:r>
            <a:br>
              <a:rPr lang="en-US" altLang="en-US" sz="1600" b="1" dirty="0" smtClean="0">
                <a:latin typeface="+mj-lt"/>
              </a:rPr>
            </a:br>
            <a:r>
              <a:rPr lang="en-US" altLang="en-US" sz="1600" b="1" dirty="0" smtClean="0">
                <a:latin typeface="+mj-lt"/>
              </a:rPr>
              <a:t>Provincial Manager – Punjab</a:t>
            </a:r>
            <a:br>
              <a:rPr lang="en-US" altLang="en-US" sz="1600" b="1" dirty="0" smtClean="0">
                <a:latin typeface="+mj-lt"/>
              </a:rPr>
            </a:br>
            <a:r>
              <a:rPr lang="en-US" altLang="en-US" sz="1600" b="1" dirty="0" smtClean="0">
                <a:latin typeface="+mj-lt"/>
              </a:rPr>
              <a:t>Muslim Aid Pakistan</a:t>
            </a:r>
          </a:p>
          <a:p>
            <a:pPr algn="ctr" eaLnBrk="1" hangingPunct="1"/>
            <a:r>
              <a:rPr lang="en-US" altLang="en-US" sz="1600" b="1" dirty="0">
                <a:solidFill>
                  <a:srgbClr val="002060"/>
                </a:solidFill>
                <a:latin typeface="+mj-lt"/>
                <a:hlinkClick r:id="rId2"/>
              </a:rPr>
              <a:t>k</a:t>
            </a:r>
            <a:r>
              <a:rPr lang="en-US" altLang="en-US" sz="1600" b="1" dirty="0" smtClean="0">
                <a:solidFill>
                  <a:srgbClr val="002060"/>
                </a:solidFill>
                <a:latin typeface="+mj-lt"/>
                <a:hlinkClick r:id="rId2"/>
              </a:rPr>
              <a:t>hurram@muslimaid.org.pk</a:t>
            </a:r>
            <a:endParaRPr lang="en-US" altLang="en-US" sz="1600" b="1" dirty="0" smtClean="0">
              <a:solidFill>
                <a:srgbClr val="002060"/>
              </a:solidFill>
              <a:latin typeface="+mj-lt"/>
            </a:endParaRPr>
          </a:p>
          <a:p>
            <a:pPr algn="ctr" eaLnBrk="1" hangingPunct="1"/>
            <a:endParaRPr lang="en-US" altLang="en-US" sz="1600" b="1" dirty="0" smtClean="0">
              <a:latin typeface="+mj-lt"/>
            </a:endParaRPr>
          </a:p>
          <a:p>
            <a:pPr algn="ctr" eaLnBrk="1" hangingPunct="1"/>
            <a:endParaRPr lang="en-GB" altLang="en-US" b="1" dirty="0">
              <a:latin typeface="+mj-lt"/>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1780" y="3217407"/>
            <a:ext cx="3816423" cy="863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75384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idx="4294967295"/>
          </p:nvPr>
        </p:nvSpPr>
        <p:spPr>
          <a:xfrm>
            <a:off x="467544" y="1744663"/>
            <a:ext cx="8229600" cy="5113337"/>
          </a:xfrm>
        </p:spPr>
        <p:txBody>
          <a:bodyPr>
            <a:normAutofit/>
          </a:bodyPr>
          <a:lstStyle/>
          <a:p>
            <a:pPr eaLnBrk="1" hangingPunct="1">
              <a:lnSpc>
                <a:spcPct val="90000"/>
              </a:lnSpc>
            </a:pPr>
            <a:r>
              <a:rPr lang="en-GB" altLang="en-US" sz="2800" b="1" i="1" dirty="0" smtClean="0">
                <a:solidFill>
                  <a:schemeClr val="tx1"/>
                </a:solidFill>
              </a:rPr>
              <a:t>Unique</a:t>
            </a:r>
            <a:r>
              <a:rPr lang="en-GB" altLang="en-US" sz="2800" b="1" dirty="0" smtClean="0">
                <a:solidFill>
                  <a:schemeClr val="tx1"/>
                </a:solidFill>
              </a:rPr>
              <a:t>: </a:t>
            </a:r>
            <a:r>
              <a:rPr lang="en-GB" altLang="en-US" sz="2800" dirty="0" err="1" smtClean="0">
                <a:solidFill>
                  <a:schemeClr val="tx1"/>
                </a:solidFill>
              </a:rPr>
              <a:t>Shari’a</a:t>
            </a:r>
            <a:r>
              <a:rPr lang="en-GB" altLang="en-US" sz="2800" dirty="0" smtClean="0">
                <a:solidFill>
                  <a:schemeClr val="tx1"/>
                </a:solidFill>
              </a:rPr>
              <a:t> compliant, social mission, Pro-poor </a:t>
            </a:r>
          </a:p>
          <a:p>
            <a:pPr eaLnBrk="1" hangingPunct="1">
              <a:lnSpc>
                <a:spcPct val="90000"/>
              </a:lnSpc>
            </a:pPr>
            <a:endParaRPr lang="en-GB" altLang="en-US" sz="2800" i="1" dirty="0" smtClean="0">
              <a:solidFill>
                <a:schemeClr val="tx1"/>
              </a:solidFill>
            </a:endParaRPr>
          </a:p>
          <a:p>
            <a:pPr eaLnBrk="1" hangingPunct="1">
              <a:lnSpc>
                <a:spcPct val="90000"/>
              </a:lnSpc>
            </a:pPr>
            <a:r>
              <a:rPr lang="en-GB" altLang="en-US" sz="2800" b="1" i="1" dirty="0" smtClean="0">
                <a:solidFill>
                  <a:schemeClr val="tx1"/>
                </a:solidFill>
              </a:rPr>
              <a:t>Comprehensive</a:t>
            </a:r>
            <a:r>
              <a:rPr lang="en-GB" altLang="en-US" sz="2800" b="1" dirty="0" smtClean="0">
                <a:solidFill>
                  <a:schemeClr val="tx1"/>
                </a:solidFill>
              </a:rPr>
              <a:t>: </a:t>
            </a:r>
            <a:r>
              <a:rPr lang="en-GB" altLang="en-US" sz="2800" dirty="0" smtClean="0">
                <a:solidFill>
                  <a:schemeClr val="tx1"/>
                </a:solidFill>
              </a:rPr>
              <a:t>diverse products with a variety of flavours designed for all financial needs of poor and low income people  </a:t>
            </a:r>
          </a:p>
          <a:p>
            <a:pPr eaLnBrk="1" hangingPunct="1">
              <a:lnSpc>
                <a:spcPct val="90000"/>
              </a:lnSpc>
              <a:buFontTx/>
              <a:buNone/>
            </a:pPr>
            <a:endParaRPr lang="en-GB" altLang="en-US" sz="2800" i="1" dirty="0" smtClean="0">
              <a:solidFill>
                <a:schemeClr val="tx1"/>
              </a:solidFill>
            </a:endParaRPr>
          </a:p>
          <a:p>
            <a:pPr eaLnBrk="1" hangingPunct="1">
              <a:lnSpc>
                <a:spcPct val="90000"/>
              </a:lnSpc>
            </a:pPr>
            <a:r>
              <a:rPr lang="en-GB" altLang="en-US" sz="2800" b="1" i="1" dirty="0" smtClean="0">
                <a:solidFill>
                  <a:schemeClr val="tx1"/>
                </a:solidFill>
              </a:rPr>
              <a:t>Integrated</a:t>
            </a:r>
            <a:r>
              <a:rPr lang="en-GB" altLang="en-US" sz="2800" b="1" dirty="0" smtClean="0">
                <a:solidFill>
                  <a:schemeClr val="tx1"/>
                </a:solidFill>
              </a:rPr>
              <a:t>: </a:t>
            </a:r>
            <a:r>
              <a:rPr lang="en-GB" altLang="en-US" sz="2800" dirty="0" smtClean="0">
                <a:solidFill>
                  <a:schemeClr val="tx1"/>
                </a:solidFill>
              </a:rPr>
              <a:t>integrated with development programme such as skills development centres</a:t>
            </a:r>
          </a:p>
          <a:p>
            <a:pPr eaLnBrk="1" hangingPunct="1">
              <a:lnSpc>
                <a:spcPct val="90000"/>
              </a:lnSpc>
              <a:buFont typeface="Wingdings" panose="05000000000000000000" pitchFamily="2" charset="2"/>
              <a:buChar char="v"/>
            </a:pPr>
            <a:endParaRPr lang="en-GB" altLang="en-US" sz="2800" dirty="0" smtClean="0">
              <a:solidFill>
                <a:schemeClr val="tx1"/>
              </a:solidFill>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332656"/>
            <a:ext cx="23034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3528" y="332656"/>
            <a:ext cx="6552728" cy="1077218"/>
          </a:xfrm>
          <a:prstGeom prst="rect">
            <a:avLst/>
          </a:prstGeom>
        </p:spPr>
        <p:txBody>
          <a:bodyPr wrap="square">
            <a:spAutoFit/>
          </a:bodyPr>
          <a:lstStyle/>
          <a:p>
            <a:r>
              <a:rPr lang="en-GB" altLang="en-US" sz="3200" b="1" dirty="0">
                <a:solidFill>
                  <a:schemeClr val="accent1">
                    <a:lumMod val="75000"/>
                  </a:schemeClr>
                </a:solidFill>
                <a:latin typeface="+mn-lt"/>
              </a:rPr>
              <a:t>Muslim Aid </a:t>
            </a:r>
            <a:r>
              <a:rPr lang="en-GB" altLang="en-US" sz="3200" b="1" dirty="0" smtClean="0">
                <a:solidFill>
                  <a:schemeClr val="accent1">
                    <a:lumMod val="75000"/>
                  </a:schemeClr>
                </a:solidFill>
                <a:latin typeface="+mn-lt"/>
              </a:rPr>
              <a:t> Islamic </a:t>
            </a:r>
            <a:r>
              <a:rPr lang="en-GB" altLang="en-US" sz="3200" b="1" dirty="0">
                <a:solidFill>
                  <a:schemeClr val="accent1">
                    <a:lumMod val="75000"/>
                  </a:schemeClr>
                </a:solidFill>
                <a:latin typeface="+mn-lt"/>
              </a:rPr>
              <a:t>Microfinance </a:t>
            </a:r>
            <a:br>
              <a:rPr lang="en-GB" altLang="en-US" sz="3200" b="1" dirty="0">
                <a:solidFill>
                  <a:schemeClr val="accent1">
                    <a:lumMod val="75000"/>
                  </a:schemeClr>
                </a:solidFill>
                <a:latin typeface="+mn-lt"/>
              </a:rPr>
            </a:br>
            <a:r>
              <a:rPr lang="en-GB" altLang="en-US" sz="3200" b="1" dirty="0">
                <a:solidFill>
                  <a:schemeClr val="accent1">
                    <a:lumMod val="75000"/>
                  </a:schemeClr>
                </a:solidFill>
                <a:latin typeface="+mn-lt"/>
              </a:rPr>
              <a:t>Salient Features</a:t>
            </a:r>
            <a:endParaRPr lang="en-US" sz="3200" dirty="0">
              <a:solidFill>
                <a:schemeClr val="accent1">
                  <a:lumMod val="75000"/>
                </a:schemeClr>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2000"/>
                                        <p:tgtEl>
                                          <p:spTgt spid="71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Effect transition="in" filter="fade">
                                      <p:cBhvr>
                                        <p:cTn id="17" dur="20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395536" y="1052736"/>
            <a:ext cx="8229600" cy="5113337"/>
          </a:xfrm>
        </p:spPr>
        <p:txBody>
          <a:bodyPr>
            <a:normAutofit/>
          </a:bodyPr>
          <a:lstStyle/>
          <a:p>
            <a:pPr eaLnBrk="1" hangingPunct="1">
              <a:lnSpc>
                <a:spcPct val="80000"/>
              </a:lnSpc>
            </a:pPr>
            <a:r>
              <a:rPr lang="en-GB" altLang="en-US" sz="2600" b="1" i="1" dirty="0" smtClean="0">
                <a:solidFill>
                  <a:schemeClr val="tx1"/>
                </a:solidFill>
              </a:rPr>
              <a:t>Sustainable</a:t>
            </a:r>
            <a:r>
              <a:rPr lang="en-GB" altLang="en-US" sz="2600" b="1" dirty="0" smtClean="0">
                <a:solidFill>
                  <a:schemeClr val="tx1"/>
                </a:solidFill>
              </a:rPr>
              <a:t>: </a:t>
            </a:r>
            <a:r>
              <a:rPr lang="en-GB" altLang="en-US" sz="2400" dirty="0" smtClean="0">
                <a:solidFill>
                  <a:schemeClr val="tx1"/>
                </a:solidFill>
              </a:rPr>
              <a:t>Initiated and designed a way in which both financial sustainability of the programme as well as beneficiary sustainability will be highly achieved </a:t>
            </a:r>
          </a:p>
          <a:p>
            <a:pPr eaLnBrk="1" hangingPunct="1">
              <a:lnSpc>
                <a:spcPct val="80000"/>
              </a:lnSpc>
              <a:buFontTx/>
              <a:buNone/>
            </a:pPr>
            <a:endParaRPr lang="en-GB" altLang="en-US" sz="2400" i="1" dirty="0" smtClean="0">
              <a:solidFill>
                <a:schemeClr val="tx1"/>
              </a:solidFill>
            </a:endParaRPr>
          </a:p>
          <a:p>
            <a:pPr eaLnBrk="1" hangingPunct="1">
              <a:lnSpc>
                <a:spcPct val="80000"/>
              </a:lnSpc>
            </a:pPr>
            <a:r>
              <a:rPr lang="en-GB" altLang="en-US" sz="2600" b="1" i="1" dirty="0" smtClean="0">
                <a:solidFill>
                  <a:schemeClr val="tx1"/>
                </a:solidFill>
              </a:rPr>
              <a:t>Inclusive</a:t>
            </a:r>
            <a:r>
              <a:rPr lang="en-GB" altLang="en-US" sz="2600" b="1" dirty="0" smtClean="0">
                <a:solidFill>
                  <a:schemeClr val="tx1"/>
                </a:solidFill>
              </a:rPr>
              <a:t>: </a:t>
            </a:r>
            <a:r>
              <a:rPr lang="en-GB" altLang="en-US" sz="2400" dirty="0" smtClean="0">
                <a:solidFill>
                  <a:schemeClr val="tx1"/>
                </a:solidFill>
              </a:rPr>
              <a:t>Financial services will be provided to all – poor, and  low income people </a:t>
            </a:r>
          </a:p>
          <a:p>
            <a:pPr eaLnBrk="1" hangingPunct="1">
              <a:lnSpc>
                <a:spcPct val="80000"/>
              </a:lnSpc>
              <a:buFontTx/>
              <a:buNone/>
            </a:pPr>
            <a:endParaRPr lang="en-GB" altLang="en-US" sz="2400" i="1" dirty="0" smtClean="0">
              <a:solidFill>
                <a:schemeClr val="tx1"/>
              </a:solidFill>
            </a:endParaRPr>
          </a:p>
          <a:p>
            <a:pPr eaLnBrk="1" hangingPunct="1">
              <a:lnSpc>
                <a:spcPct val="80000"/>
              </a:lnSpc>
            </a:pPr>
            <a:r>
              <a:rPr lang="en-GB" altLang="en-US" sz="2600" b="1" i="1" dirty="0" smtClean="0">
                <a:solidFill>
                  <a:schemeClr val="tx1"/>
                </a:solidFill>
              </a:rPr>
              <a:t>Outreach</a:t>
            </a:r>
            <a:r>
              <a:rPr lang="en-GB" altLang="en-US" sz="2600" b="1" dirty="0" smtClean="0">
                <a:solidFill>
                  <a:schemeClr val="tx1"/>
                </a:solidFill>
              </a:rPr>
              <a:t>: </a:t>
            </a:r>
            <a:r>
              <a:rPr lang="en-GB" altLang="en-US" sz="2400" dirty="0" smtClean="0">
                <a:solidFill>
                  <a:schemeClr val="tx1"/>
                </a:solidFill>
              </a:rPr>
              <a:t>The programme will serve masses and also increase its outreach from time to time.</a:t>
            </a:r>
          </a:p>
          <a:p>
            <a:pPr eaLnBrk="1" hangingPunct="1">
              <a:lnSpc>
                <a:spcPct val="80000"/>
              </a:lnSpc>
              <a:buFontTx/>
              <a:buNone/>
            </a:pPr>
            <a:endParaRPr lang="en-GB" altLang="en-US" sz="2400" i="1" dirty="0" smtClean="0">
              <a:solidFill>
                <a:schemeClr val="tx1"/>
              </a:solidFill>
            </a:endParaRPr>
          </a:p>
          <a:p>
            <a:pPr eaLnBrk="1" hangingPunct="1">
              <a:lnSpc>
                <a:spcPct val="80000"/>
              </a:lnSpc>
            </a:pPr>
            <a:r>
              <a:rPr lang="en-GB" altLang="en-US" sz="2600" b="1" i="1" dirty="0" smtClean="0">
                <a:solidFill>
                  <a:schemeClr val="tx1"/>
                </a:solidFill>
              </a:rPr>
              <a:t>Proper Management and Information System</a:t>
            </a:r>
            <a:r>
              <a:rPr lang="en-GB" altLang="en-US" sz="2600" b="1" dirty="0" smtClean="0">
                <a:solidFill>
                  <a:schemeClr val="tx1"/>
                </a:solidFill>
              </a:rPr>
              <a:t>: </a:t>
            </a:r>
            <a:r>
              <a:rPr lang="en-GB" altLang="en-US" sz="2400" dirty="0" smtClean="0">
                <a:solidFill>
                  <a:schemeClr val="tx1"/>
                </a:solidFill>
              </a:rPr>
              <a:t>The programme is guided by internal management system, programme performance standard, proper reporting, monitoring and evaluation system &amp; impact assessment.</a:t>
            </a:r>
          </a:p>
          <a:p>
            <a:pPr eaLnBrk="1" hangingPunct="1">
              <a:lnSpc>
                <a:spcPct val="80000"/>
              </a:lnSpc>
              <a:buFont typeface="Wingdings" panose="05000000000000000000" pitchFamily="2" charset="2"/>
              <a:buChar char="v"/>
            </a:pPr>
            <a:endParaRPr lang="en-GB" altLang="en-US" sz="2400" dirty="0" smtClean="0">
              <a:solidFill>
                <a:schemeClr val="tx1"/>
              </a:solidFill>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349871"/>
            <a:ext cx="23034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7544" y="333375"/>
            <a:ext cx="1601721" cy="369332"/>
          </a:xfrm>
          <a:prstGeom prst="rect">
            <a:avLst/>
          </a:prstGeom>
        </p:spPr>
        <p:txBody>
          <a:bodyPr wrap="none">
            <a:spAutoFit/>
          </a:bodyPr>
          <a:lstStyle/>
          <a:p>
            <a:r>
              <a:rPr lang="en-GB" altLang="en-US" b="1" dirty="0">
                <a:solidFill>
                  <a:schemeClr val="accent1"/>
                </a:solidFill>
              </a:rPr>
              <a:t>Continue…..</a:t>
            </a:r>
            <a:endParaRPr lang="en-US"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fade">
                                      <p:cBhvr>
                                        <p:cTn id="12" dur="2000"/>
                                        <p:tgtEl>
                                          <p:spTgt spid="81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animEffect transition="in" filter="fade">
                                      <p:cBhvr>
                                        <p:cTn id="17" dur="2000"/>
                                        <p:tgtEl>
                                          <p:spTgt spid="819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6" end="6"/>
                                            </p:txEl>
                                          </p:spTgt>
                                        </p:tgtEl>
                                        <p:attrNameLst>
                                          <p:attrName>style.visibility</p:attrName>
                                        </p:attrNameLst>
                                      </p:cBhvr>
                                      <p:to>
                                        <p:strVal val="visible"/>
                                      </p:to>
                                    </p:set>
                                    <p:animEffect transition="in" filter="fade">
                                      <p:cBhvr>
                                        <p:cTn id="22" dur="20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type="body" idx="4294967295"/>
          </p:nvPr>
        </p:nvSpPr>
        <p:spPr>
          <a:xfrm>
            <a:off x="358237" y="1337575"/>
            <a:ext cx="8121972" cy="5506303"/>
          </a:xfrm>
        </p:spPr>
        <p:txBody>
          <a:bodyPr>
            <a:normAutofit/>
          </a:bodyPr>
          <a:lstStyle/>
          <a:p>
            <a:r>
              <a:rPr lang="en-US" altLang="en-US" sz="2400" b="1" i="1" dirty="0" err="1">
                <a:solidFill>
                  <a:schemeClr val="tx1"/>
                </a:solidFill>
              </a:rPr>
              <a:t>Shariah</a:t>
            </a:r>
            <a:r>
              <a:rPr lang="en-US" altLang="en-US" sz="2400" b="1" i="1" dirty="0">
                <a:solidFill>
                  <a:schemeClr val="tx1"/>
                </a:solidFill>
              </a:rPr>
              <a:t> Compliant Products</a:t>
            </a:r>
          </a:p>
          <a:p>
            <a:pPr eaLnBrk="1" hangingPunct="1">
              <a:lnSpc>
                <a:spcPct val="90000"/>
              </a:lnSpc>
            </a:pPr>
            <a:r>
              <a:rPr lang="en-US" altLang="en-US" sz="2400" b="1" i="1" dirty="0" smtClean="0">
                <a:solidFill>
                  <a:schemeClr val="tx1"/>
                </a:solidFill>
              </a:rPr>
              <a:t>Focused on Micro-enterprises</a:t>
            </a:r>
          </a:p>
          <a:p>
            <a:pPr lvl="1" eaLnBrk="1" hangingPunct="1">
              <a:lnSpc>
                <a:spcPct val="90000"/>
              </a:lnSpc>
            </a:pPr>
            <a:r>
              <a:rPr lang="en-US" altLang="en-US" sz="2400" dirty="0" smtClean="0">
                <a:solidFill>
                  <a:schemeClr val="tx1"/>
                </a:solidFill>
              </a:rPr>
              <a:t>Micro-Credit (</a:t>
            </a:r>
            <a:r>
              <a:rPr lang="en-US" altLang="en-US" sz="2400" i="1" dirty="0" err="1" smtClean="0">
                <a:solidFill>
                  <a:schemeClr val="tx1"/>
                </a:solidFill>
              </a:rPr>
              <a:t>Murabaha</a:t>
            </a:r>
            <a:r>
              <a:rPr lang="en-US" altLang="en-US" sz="2400" dirty="0" smtClean="0">
                <a:solidFill>
                  <a:schemeClr val="tx1"/>
                </a:solidFill>
              </a:rPr>
              <a:t>)</a:t>
            </a:r>
          </a:p>
          <a:p>
            <a:pPr lvl="2" eaLnBrk="1" hangingPunct="1">
              <a:lnSpc>
                <a:spcPct val="90000"/>
              </a:lnSpc>
            </a:pPr>
            <a:r>
              <a:rPr lang="en-US" altLang="en-US" sz="2400" dirty="0" err="1" smtClean="0">
                <a:solidFill>
                  <a:schemeClr val="tx1"/>
                </a:solidFill>
              </a:rPr>
              <a:t>Shariah</a:t>
            </a:r>
            <a:r>
              <a:rPr lang="en-US" altLang="en-US" sz="2400" dirty="0" smtClean="0">
                <a:solidFill>
                  <a:schemeClr val="tx1"/>
                </a:solidFill>
              </a:rPr>
              <a:t> Compliant – Strictly In-Kind</a:t>
            </a:r>
          </a:p>
          <a:p>
            <a:pPr lvl="2" eaLnBrk="1" hangingPunct="1">
              <a:lnSpc>
                <a:spcPct val="90000"/>
              </a:lnSpc>
            </a:pPr>
            <a:r>
              <a:rPr lang="en-US" altLang="en-US" sz="2400" dirty="0" smtClean="0">
                <a:solidFill>
                  <a:schemeClr val="tx1"/>
                </a:solidFill>
              </a:rPr>
              <a:t>For Micro-enterprises establishment and enhancement</a:t>
            </a:r>
          </a:p>
          <a:p>
            <a:pPr lvl="2" eaLnBrk="1" hangingPunct="1">
              <a:lnSpc>
                <a:spcPct val="90000"/>
              </a:lnSpc>
            </a:pPr>
            <a:r>
              <a:rPr lang="en-US" altLang="en-US" sz="2400" dirty="0" smtClean="0">
                <a:solidFill>
                  <a:schemeClr val="tx1"/>
                </a:solidFill>
              </a:rPr>
              <a:t>No physical collateral</a:t>
            </a:r>
          </a:p>
          <a:p>
            <a:pPr lvl="2" eaLnBrk="1" hangingPunct="1">
              <a:lnSpc>
                <a:spcPct val="90000"/>
              </a:lnSpc>
            </a:pPr>
            <a:r>
              <a:rPr lang="en-US" altLang="en-US" sz="2400" dirty="0" err="1" smtClean="0">
                <a:solidFill>
                  <a:schemeClr val="tx1"/>
                </a:solidFill>
              </a:rPr>
              <a:t>Upto</a:t>
            </a:r>
            <a:r>
              <a:rPr lang="en-US" altLang="en-US" sz="2400" dirty="0" smtClean="0">
                <a:solidFill>
                  <a:schemeClr val="tx1"/>
                </a:solidFill>
              </a:rPr>
              <a:t> Rs 30,000</a:t>
            </a:r>
          </a:p>
          <a:p>
            <a:pPr lvl="2" eaLnBrk="1" hangingPunct="1">
              <a:lnSpc>
                <a:spcPct val="90000"/>
              </a:lnSpc>
            </a:pPr>
            <a:r>
              <a:rPr lang="en-US" altLang="en-US" sz="2400" dirty="0" smtClean="0">
                <a:solidFill>
                  <a:schemeClr val="tx1"/>
                </a:solidFill>
              </a:rPr>
              <a:t>Return in Monthly installment</a:t>
            </a:r>
            <a:endParaRPr lang="en-US" altLang="en-US" sz="2400" b="1" dirty="0" smtClean="0">
              <a:solidFill>
                <a:schemeClr val="tx1"/>
              </a:solidFill>
            </a:endParaRPr>
          </a:p>
          <a:p>
            <a:pPr lvl="1" eaLnBrk="1" hangingPunct="1">
              <a:lnSpc>
                <a:spcPct val="90000"/>
              </a:lnSpc>
            </a:pPr>
            <a:endParaRPr lang="en-US" altLang="en-US" sz="2400" dirty="0" smtClean="0">
              <a:solidFill>
                <a:schemeClr val="tx1"/>
              </a:solidFill>
            </a:endParaRPr>
          </a:p>
          <a:p>
            <a:pPr lvl="1" eaLnBrk="1" hangingPunct="1">
              <a:lnSpc>
                <a:spcPct val="90000"/>
              </a:lnSpc>
            </a:pPr>
            <a:r>
              <a:rPr lang="en-US" altLang="en-US" sz="2400" dirty="0" smtClean="0">
                <a:solidFill>
                  <a:schemeClr val="tx1"/>
                </a:solidFill>
              </a:rPr>
              <a:t>Establishment of new micro-enterprises</a:t>
            </a:r>
          </a:p>
          <a:p>
            <a:pPr lvl="1" eaLnBrk="1" hangingPunct="1">
              <a:lnSpc>
                <a:spcPct val="90000"/>
              </a:lnSpc>
            </a:pPr>
            <a:endParaRPr lang="en-US" altLang="en-US" sz="2400" dirty="0" smtClean="0">
              <a:solidFill>
                <a:schemeClr val="tx1"/>
              </a:solidFill>
            </a:endParaRPr>
          </a:p>
          <a:p>
            <a:pPr lvl="1" eaLnBrk="1" hangingPunct="1">
              <a:lnSpc>
                <a:spcPct val="90000"/>
              </a:lnSpc>
            </a:pPr>
            <a:r>
              <a:rPr lang="en-US" altLang="en-US" sz="2400" dirty="0" smtClean="0">
                <a:solidFill>
                  <a:schemeClr val="tx1"/>
                </a:solidFill>
              </a:rPr>
              <a:t>Enhancement of micro-enterprises</a:t>
            </a:r>
          </a:p>
          <a:p>
            <a:pPr eaLnBrk="1" hangingPunct="1">
              <a:lnSpc>
                <a:spcPct val="90000"/>
              </a:lnSpc>
              <a:buFont typeface="Wingdings" panose="05000000000000000000" pitchFamily="2" charset="2"/>
              <a:buChar char="v"/>
            </a:pPr>
            <a:endParaRPr lang="en-GB" altLang="en-US" sz="2400" dirty="0" smtClean="0">
              <a:solidFill>
                <a:schemeClr val="tx1"/>
              </a:solidFill>
            </a:endParaRPr>
          </a:p>
        </p:txBody>
      </p:sp>
      <p:pic>
        <p:nvPicPr>
          <p:cNvPr id="10244" name="Picture 5" descr="DSC046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3357563"/>
            <a:ext cx="2084388"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725" y="260350"/>
            <a:ext cx="23034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3528" y="260350"/>
            <a:ext cx="4996881" cy="830997"/>
          </a:xfrm>
          <a:prstGeom prst="rect">
            <a:avLst/>
          </a:prstGeom>
        </p:spPr>
        <p:txBody>
          <a:bodyPr wrap="none">
            <a:spAutoFit/>
          </a:bodyPr>
          <a:lstStyle/>
          <a:p>
            <a:r>
              <a:rPr lang="en-US" altLang="en-US" sz="4800" b="1" dirty="0">
                <a:solidFill>
                  <a:schemeClr val="accent1"/>
                </a:solidFill>
                <a:latin typeface="+mj-lt"/>
              </a:rPr>
              <a:t>Products Features</a:t>
            </a:r>
            <a:endParaRPr lang="en-US" sz="4800" dirty="0">
              <a:solidFill>
                <a:schemeClr val="accent1"/>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20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20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2000"/>
                                        <p:tgtEl>
                                          <p:spTgt spid="11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fade">
                                      <p:cBhvr>
                                        <p:cTn id="22" dur="2000"/>
                                        <p:tgtEl>
                                          <p:spTgt spid="112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fade">
                                      <p:cBhvr>
                                        <p:cTn id="27" dur="2000"/>
                                        <p:tgtEl>
                                          <p:spTgt spid="112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fade">
                                      <p:cBhvr>
                                        <p:cTn id="32" dur="2000"/>
                                        <p:tgtEl>
                                          <p:spTgt spid="1126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267">
                                            <p:txEl>
                                              <p:pRg st="6" end="6"/>
                                            </p:txEl>
                                          </p:spTgt>
                                        </p:tgtEl>
                                        <p:attrNameLst>
                                          <p:attrName>style.visibility</p:attrName>
                                        </p:attrNameLst>
                                      </p:cBhvr>
                                      <p:to>
                                        <p:strVal val="visible"/>
                                      </p:to>
                                    </p:set>
                                    <p:animEffect transition="in" filter="fade">
                                      <p:cBhvr>
                                        <p:cTn id="37" dur="2000"/>
                                        <p:tgtEl>
                                          <p:spTgt spid="1126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267">
                                            <p:txEl>
                                              <p:pRg st="7" end="7"/>
                                            </p:txEl>
                                          </p:spTgt>
                                        </p:tgtEl>
                                        <p:attrNameLst>
                                          <p:attrName>style.visibility</p:attrName>
                                        </p:attrNameLst>
                                      </p:cBhvr>
                                      <p:to>
                                        <p:strVal val="visible"/>
                                      </p:to>
                                    </p:set>
                                    <p:animEffect transition="in" filter="fade">
                                      <p:cBhvr>
                                        <p:cTn id="42" dur="2000"/>
                                        <p:tgtEl>
                                          <p:spTgt spid="1126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267">
                                            <p:txEl>
                                              <p:pRg st="9" end="9"/>
                                            </p:txEl>
                                          </p:spTgt>
                                        </p:tgtEl>
                                        <p:attrNameLst>
                                          <p:attrName>style.visibility</p:attrName>
                                        </p:attrNameLst>
                                      </p:cBhvr>
                                      <p:to>
                                        <p:strVal val="visible"/>
                                      </p:to>
                                    </p:set>
                                    <p:animEffect transition="in" filter="fade">
                                      <p:cBhvr>
                                        <p:cTn id="47" dur="2000"/>
                                        <p:tgtEl>
                                          <p:spTgt spid="11267">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267">
                                            <p:txEl>
                                              <p:pRg st="11" end="11"/>
                                            </p:txEl>
                                          </p:spTgt>
                                        </p:tgtEl>
                                        <p:attrNameLst>
                                          <p:attrName>style.visibility</p:attrName>
                                        </p:attrNameLst>
                                      </p:cBhvr>
                                      <p:to>
                                        <p:strVal val="visible"/>
                                      </p:to>
                                    </p:set>
                                    <p:animEffect transition="in" filter="fade">
                                      <p:cBhvr>
                                        <p:cTn id="52" dur="2000"/>
                                        <p:tgtEl>
                                          <p:spTgt spid="1126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body" idx="4294967295"/>
          </p:nvPr>
        </p:nvSpPr>
        <p:spPr>
          <a:xfrm>
            <a:off x="0" y="1484313"/>
            <a:ext cx="8229600" cy="5113337"/>
          </a:xfrm>
        </p:spPr>
        <p:txBody>
          <a:bodyPr>
            <a:normAutofit/>
          </a:bodyPr>
          <a:lstStyle/>
          <a:p>
            <a:pPr lvl="1" eaLnBrk="1" hangingPunct="1"/>
            <a:r>
              <a:rPr lang="en-US" altLang="en-US" sz="2800" b="1" dirty="0" err="1" smtClean="0">
                <a:solidFill>
                  <a:schemeClr val="tx1"/>
                </a:solidFill>
                <a:latin typeface="+mj-lt"/>
              </a:rPr>
              <a:t>Qarde</a:t>
            </a:r>
            <a:r>
              <a:rPr lang="en-US" altLang="en-US" sz="2800" b="1" dirty="0" smtClean="0">
                <a:solidFill>
                  <a:schemeClr val="tx1"/>
                </a:solidFill>
                <a:latin typeface="+mj-lt"/>
              </a:rPr>
              <a:t> </a:t>
            </a:r>
            <a:r>
              <a:rPr lang="en-US" altLang="en-US" sz="2800" b="1" dirty="0" err="1" smtClean="0">
                <a:solidFill>
                  <a:schemeClr val="tx1"/>
                </a:solidFill>
                <a:latin typeface="+mj-lt"/>
              </a:rPr>
              <a:t>Hasana</a:t>
            </a:r>
            <a:r>
              <a:rPr lang="en-US" altLang="en-US" sz="2800" dirty="0" smtClean="0">
                <a:solidFill>
                  <a:schemeClr val="tx1"/>
                </a:solidFill>
                <a:latin typeface="+mj-lt"/>
              </a:rPr>
              <a:t> </a:t>
            </a:r>
          </a:p>
          <a:p>
            <a:pPr lvl="2" eaLnBrk="1" hangingPunct="1"/>
            <a:r>
              <a:rPr lang="en-US" altLang="en-US" sz="2800" dirty="0" smtClean="0">
                <a:solidFill>
                  <a:schemeClr val="tx1"/>
                </a:solidFill>
                <a:latin typeface="+mj-lt"/>
              </a:rPr>
              <a:t>For poorest of the poor</a:t>
            </a:r>
          </a:p>
          <a:p>
            <a:pPr lvl="2" eaLnBrk="1" hangingPunct="1"/>
            <a:r>
              <a:rPr lang="en-US" altLang="en-US" sz="2800" dirty="0" smtClean="0">
                <a:solidFill>
                  <a:schemeClr val="tx1"/>
                </a:solidFill>
                <a:latin typeface="+mj-lt"/>
              </a:rPr>
              <a:t>For starting micro-enterprises</a:t>
            </a:r>
          </a:p>
          <a:p>
            <a:pPr lvl="2" eaLnBrk="1" hangingPunct="1"/>
            <a:r>
              <a:rPr lang="en-US" altLang="en-US" sz="2800" dirty="0" smtClean="0">
                <a:solidFill>
                  <a:schemeClr val="tx1"/>
                </a:solidFill>
                <a:latin typeface="+mj-lt"/>
              </a:rPr>
              <a:t>Liberation loan</a:t>
            </a:r>
          </a:p>
          <a:p>
            <a:pPr lvl="2" eaLnBrk="1" hangingPunct="1"/>
            <a:r>
              <a:rPr lang="en-US" altLang="en-US" sz="2800" dirty="0" smtClean="0">
                <a:solidFill>
                  <a:schemeClr val="tx1"/>
                </a:solidFill>
                <a:latin typeface="+mj-lt"/>
              </a:rPr>
              <a:t>No physical collateral</a:t>
            </a:r>
          </a:p>
          <a:p>
            <a:pPr lvl="2" eaLnBrk="1" hangingPunct="1"/>
            <a:r>
              <a:rPr lang="en-US" altLang="en-US" sz="2800" dirty="0" smtClean="0">
                <a:solidFill>
                  <a:schemeClr val="tx1"/>
                </a:solidFill>
                <a:latin typeface="+mj-lt"/>
              </a:rPr>
              <a:t>Easy processing</a:t>
            </a:r>
          </a:p>
          <a:p>
            <a:pPr lvl="2" eaLnBrk="1" hangingPunct="1"/>
            <a:r>
              <a:rPr lang="en-US" altLang="en-US" sz="2800" dirty="0" smtClean="0">
                <a:solidFill>
                  <a:schemeClr val="tx1"/>
                </a:solidFill>
                <a:latin typeface="+mj-lt"/>
              </a:rPr>
              <a:t>Average Loan size Rs 15,000</a:t>
            </a:r>
          </a:p>
          <a:p>
            <a:pPr lvl="2" eaLnBrk="1" hangingPunct="1"/>
            <a:r>
              <a:rPr lang="en-US" altLang="en-US" sz="2800" dirty="0" smtClean="0">
                <a:solidFill>
                  <a:schemeClr val="tx1"/>
                </a:solidFill>
                <a:latin typeface="+mj-lt"/>
              </a:rPr>
              <a:t>Return in easy monthly </a:t>
            </a:r>
          </a:p>
          <a:p>
            <a:pPr marL="411480" lvl="2" indent="0" eaLnBrk="1" hangingPunct="1">
              <a:buNone/>
            </a:pPr>
            <a:r>
              <a:rPr lang="en-US" altLang="en-US" sz="2800" dirty="0" smtClean="0">
                <a:solidFill>
                  <a:schemeClr val="tx1"/>
                </a:solidFill>
                <a:latin typeface="+mj-lt"/>
              </a:rPr>
              <a:t>installments</a:t>
            </a:r>
            <a:endParaRPr lang="en-GB" altLang="en-US" sz="2800" dirty="0" smtClean="0">
              <a:solidFill>
                <a:schemeClr val="tx1"/>
              </a:solidFill>
              <a:latin typeface="+mj-lt"/>
            </a:endParaRPr>
          </a:p>
        </p:txBody>
      </p:sp>
      <p:pic>
        <p:nvPicPr>
          <p:cNvPr id="9220" name="Picture 4" descr="DSC083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773238"/>
            <a:ext cx="316071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425023"/>
            <a:ext cx="23034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3528" y="241726"/>
            <a:ext cx="4996881" cy="830997"/>
          </a:xfrm>
          <a:prstGeom prst="rect">
            <a:avLst/>
          </a:prstGeom>
        </p:spPr>
        <p:txBody>
          <a:bodyPr wrap="none">
            <a:spAutoFit/>
          </a:bodyPr>
          <a:lstStyle/>
          <a:p>
            <a:r>
              <a:rPr lang="en-US" altLang="en-US" sz="4800" b="1" dirty="0">
                <a:solidFill>
                  <a:schemeClr val="accent1"/>
                </a:solidFill>
                <a:latin typeface="+mj-lt"/>
              </a:rPr>
              <a:t>Products Features</a:t>
            </a:r>
            <a:endParaRPr lang="en-US" sz="4800" dirty="0">
              <a:solidFill>
                <a:schemeClr val="accent1"/>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fade">
                                      <p:cBhvr>
                                        <p:cTn id="17" dur="5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fade">
                                      <p:cBhvr>
                                        <p:cTn id="22" dur="500"/>
                                        <p:tgtEl>
                                          <p:spTgt spid="10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fade">
                                      <p:cBhvr>
                                        <p:cTn id="27" dur="500"/>
                                        <p:tgtEl>
                                          <p:spTgt spid="102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43">
                                            <p:txEl>
                                              <p:pRg st="5" end="5"/>
                                            </p:txEl>
                                          </p:spTgt>
                                        </p:tgtEl>
                                        <p:attrNameLst>
                                          <p:attrName>style.visibility</p:attrName>
                                        </p:attrNameLst>
                                      </p:cBhvr>
                                      <p:to>
                                        <p:strVal val="visible"/>
                                      </p:to>
                                    </p:set>
                                    <p:animEffect transition="in" filter="fade">
                                      <p:cBhvr>
                                        <p:cTn id="32" dur="500"/>
                                        <p:tgtEl>
                                          <p:spTgt spid="1024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243">
                                            <p:txEl>
                                              <p:pRg st="6" end="6"/>
                                            </p:txEl>
                                          </p:spTgt>
                                        </p:tgtEl>
                                        <p:attrNameLst>
                                          <p:attrName>style.visibility</p:attrName>
                                        </p:attrNameLst>
                                      </p:cBhvr>
                                      <p:to>
                                        <p:strVal val="visible"/>
                                      </p:to>
                                    </p:set>
                                    <p:animEffect transition="in" filter="fade">
                                      <p:cBhvr>
                                        <p:cTn id="37" dur="500"/>
                                        <p:tgtEl>
                                          <p:spTgt spid="1024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243">
                                            <p:txEl>
                                              <p:pRg st="7" end="7"/>
                                            </p:txEl>
                                          </p:spTgt>
                                        </p:tgtEl>
                                        <p:attrNameLst>
                                          <p:attrName>style.visibility</p:attrName>
                                        </p:attrNameLst>
                                      </p:cBhvr>
                                      <p:to>
                                        <p:strVal val="visible"/>
                                      </p:to>
                                    </p:set>
                                    <p:animEffect transition="in" filter="fade">
                                      <p:cBhvr>
                                        <p:cTn id="42" dur="500"/>
                                        <p:tgtEl>
                                          <p:spTgt spid="102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243">
                                            <p:txEl>
                                              <p:pRg st="8" end="8"/>
                                            </p:txEl>
                                          </p:spTgt>
                                        </p:tgtEl>
                                        <p:attrNameLst>
                                          <p:attrName>style.visibility</p:attrName>
                                        </p:attrNameLst>
                                      </p:cBhvr>
                                      <p:to>
                                        <p:strVal val="visible"/>
                                      </p:to>
                                    </p:set>
                                    <p:animEffect transition="in" filter="fade">
                                      <p:cBhvr>
                                        <p:cTn id="47" dur="500"/>
                                        <p:tgtEl>
                                          <p:spTgt spid="10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4294967295"/>
          </p:nvPr>
        </p:nvSpPr>
        <p:spPr>
          <a:xfrm>
            <a:off x="323528" y="1484313"/>
            <a:ext cx="7906072" cy="5113337"/>
          </a:xfrm>
        </p:spPr>
        <p:txBody>
          <a:bodyPr>
            <a:normAutofit/>
          </a:bodyPr>
          <a:lstStyle/>
          <a:p>
            <a:pPr eaLnBrk="1" hangingPunct="1">
              <a:buFont typeface="Arial" pitchFamily="34" charset="0"/>
              <a:buChar char="•"/>
              <a:defRPr/>
            </a:pPr>
            <a:r>
              <a:rPr lang="en-US" sz="2800" dirty="0" smtClean="0">
                <a:solidFill>
                  <a:schemeClr val="tx1"/>
                </a:solidFill>
                <a:latin typeface="+mj-lt"/>
              </a:rPr>
              <a:t>Total Disbursement till </a:t>
            </a:r>
          </a:p>
          <a:p>
            <a:pPr marL="0" indent="0" eaLnBrk="1" hangingPunct="1">
              <a:buFontTx/>
              <a:buNone/>
              <a:defRPr/>
            </a:pPr>
            <a:r>
              <a:rPr lang="en-US" sz="2800" dirty="0">
                <a:solidFill>
                  <a:schemeClr val="tx1"/>
                </a:solidFill>
                <a:latin typeface="+mj-lt"/>
              </a:rPr>
              <a:t>d</a:t>
            </a:r>
            <a:r>
              <a:rPr lang="en-US" sz="2800" dirty="0" smtClean="0">
                <a:solidFill>
                  <a:schemeClr val="tx1"/>
                </a:solidFill>
                <a:latin typeface="+mj-lt"/>
              </a:rPr>
              <a:t>ate Rs 9’39’24’195</a:t>
            </a:r>
          </a:p>
          <a:p>
            <a:pPr>
              <a:buFont typeface="Arial" pitchFamily="34" charset="0"/>
              <a:buChar char="•"/>
              <a:defRPr/>
            </a:pPr>
            <a:r>
              <a:rPr lang="en-US" sz="2800" dirty="0" smtClean="0">
                <a:solidFill>
                  <a:schemeClr val="tx1"/>
                </a:solidFill>
                <a:latin typeface="+mj-lt"/>
              </a:rPr>
              <a:t>Total Clients </a:t>
            </a:r>
            <a:r>
              <a:rPr lang="en-US" sz="2800" dirty="0">
                <a:solidFill>
                  <a:schemeClr val="tx1"/>
                </a:solidFill>
                <a:latin typeface="+mj-lt"/>
              </a:rPr>
              <a:t>t</a:t>
            </a:r>
            <a:r>
              <a:rPr lang="en-US" sz="2800" dirty="0" smtClean="0">
                <a:solidFill>
                  <a:schemeClr val="tx1"/>
                </a:solidFill>
                <a:latin typeface="+mj-lt"/>
              </a:rPr>
              <a:t>ill date, </a:t>
            </a:r>
            <a:r>
              <a:rPr lang="en-US" sz="2800" dirty="0">
                <a:solidFill>
                  <a:schemeClr val="tx1"/>
                </a:solidFill>
              </a:rPr>
              <a:t>micro </a:t>
            </a:r>
          </a:p>
          <a:p>
            <a:pPr marL="34290" indent="0">
              <a:buNone/>
              <a:defRPr/>
            </a:pPr>
            <a:r>
              <a:rPr lang="en-US" sz="2800" dirty="0" smtClean="0">
                <a:solidFill>
                  <a:schemeClr val="tx1"/>
                </a:solidFill>
              </a:rPr>
              <a:t>enterprises established/enhanced </a:t>
            </a:r>
          </a:p>
          <a:p>
            <a:pPr marL="34290" indent="0">
              <a:buNone/>
              <a:defRPr/>
            </a:pPr>
            <a:r>
              <a:rPr lang="en-US" sz="2800" dirty="0" smtClean="0">
                <a:solidFill>
                  <a:schemeClr val="tx1"/>
                </a:solidFill>
                <a:latin typeface="+mj-lt"/>
              </a:rPr>
              <a:t>6,174 </a:t>
            </a:r>
          </a:p>
          <a:p>
            <a:pPr eaLnBrk="1" hangingPunct="1">
              <a:buFont typeface="Arial" pitchFamily="34" charset="0"/>
              <a:buChar char="•"/>
              <a:defRPr/>
            </a:pPr>
            <a:r>
              <a:rPr lang="en-US" sz="2800" dirty="0" smtClean="0">
                <a:solidFill>
                  <a:schemeClr val="tx1"/>
                </a:solidFill>
                <a:latin typeface="+mj-lt"/>
              </a:rPr>
              <a:t>Total Outstanding in the </a:t>
            </a:r>
          </a:p>
          <a:p>
            <a:pPr marL="0" indent="0" eaLnBrk="1" hangingPunct="1">
              <a:buFontTx/>
              <a:buNone/>
              <a:defRPr/>
            </a:pPr>
            <a:r>
              <a:rPr lang="en-US" sz="2800" dirty="0">
                <a:solidFill>
                  <a:schemeClr val="tx1"/>
                </a:solidFill>
                <a:latin typeface="+mj-lt"/>
              </a:rPr>
              <a:t>m</a:t>
            </a:r>
            <a:r>
              <a:rPr lang="en-US" sz="2800" dirty="0" smtClean="0">
                <a:solidFill>
                  <a:schemeClr val="tx1"/>
                </a:solidFill>
                <a:latin typeface="+mj-lt"/>
              </a:rPr>
              <a:t>arket 1’39’42’091</a:t>
            </a:r>
          </a:p>
          <a:p>
            <a:pPr eaLnBrk="1" hangingPunct="1">
              <a:buFont typeface="Arial" pitchFamily="34" charset="0"/>
              <a:buChar char="•"/>
              <a:defRPr/>
            </a:pPr>
            <a:r>
              <a:rPr lang="en-US" sz="2800" dirty="0" smtClean="0">
                <a:solidFill>
                  <a:schemeClr val="tx1"/>
                </a:solidFill>
                <a:latin typeface="+mj-lt"/>
              </a:rPr>
              <a:t>Total active clients 1,225</a:t>
            </a:r>
          </a:p>
          <a:p>
            <a:pPr eaLnBrk="1" hangingPunct="1">
              <a:buFont typeface="Arial" pitchFamily="34" charset="0"/>
              <a:buChar char="•"/>
              <a:defRPr/>
            </a:pPr>
            <a:r>
              <a:rPr lang="en-US" sz="2800" dirty="0" smtClean="0">
                <a:solidFill>
                  <a:schemeClr val="tx1"/>
                </a:solidFill>
                <a:latin typeface="+mj-lt"/>
              </a:rPr>
              <a:t>Recovery percentage 98%</a:t>
            </a:r>
            <a:endParaRPr lang="en-US" sz="2800" dirty="0">
              <a:solidFill>
                <a:schemeClr val="tx1"/>
              </a:solidFill>
              <a:latin typeface="+mj-lt"/>
            </a:endParaRPr>
          </a:p>
          <a:p>
            <a:pPr eaLnBrk="1" hangingPunct="1">
              <a:defRPr/>
            </a:pPr>
            <a:endParaRPr lang="en-US" sz="2800" dirty="0" smtClean="0">
              <a:solidFill>
                <a:schemeClr val="tx1"/>
              </a:solidFill>
              <a:latin typeface="+mj-lt"/>
            </a:endParaRPr>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58203"/>
            <a:ext cx="23034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4" descr="DSC039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484313"/>
            <a:ext cx="3382962" cy="233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DSC046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3817144"/>
            <a:ext cx="3382962"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472559"/>
            <a:ext cx="3983206" cy="830997"/>
          </a:xfrm>
          <a:prstGeom prst="rect">
            <a:avLst/>
          </a:prstGeom>
        </p:spPr>
        <p:txBody>
          <a:bodyPr wrap="none">
            <a:spAutoFit/>
          </a:bodyPr>
          <a:lstStyle/>
          <a:p>
            <a:r>
              <a:rPr lang="en-US" altLang="en-US" sz="4800" b="1" dirty="0">
                <a:solidFill>
                  <a:schemeClr val="accent1"/>
                </a:solidFill>
                <a:latin typeface="+mj-lt"/>
              </a:rPr>
              <a:t>Our Standings</a:t>
            </a:r>
            <a:endParaRPr lang="en-US" sz="4800" dirty="0">
              <a:solidFill>
                <a:schemeClr val="accent1"/>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20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20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20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fade">
                                      <p:cBhvr>
                                        <p:cTn id="22" dur="20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fade">
                                      <p:cBhvr>
                                        <p:cTn id="27" dur="2000"/>
                                        <p:tgtEl>
                                          <p:spTgt spid="143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fade">
                                      <p:cBhvr>
                                        <p:cTn id="32" dur="2000"/>
                                        <p:tgtEl>
                                          <p:spTgt spid="143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fade">
                                      <p:cBhvr>
                                        <p:cTn id="37" dur="2000"/>
                                        <p:tgtEl>
                                          <p:spTgt spid="1433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339">
                                            <p:txEl>
                                              <p:pRg st="7" end="7"/>
                                            </p:txEl>
                                          </p:spTgt>
                                        </p:tgtEl>
                                        <p:attrNameLst>
                                          <p:attrName>style.visibility</p:attrName>
                                        </p:attrNameLst>
                                      </p:cBhvr>
                                      <p:to>
                                        <p:strVal val="visible"/>
                                      </p:to>
                                    </p:set>
                                    <p:animEffect transition="in" filter="fade">
                                      <p:cBhvr>
                                        <p:cTn id="42" dur="2000"/>
                                        <p:tgtEl>
                                          <p:spTgt spid="1433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339">
                                            <p:txEl>
                                              <p:pRg st="8" end="8"/>
                                            </p:txEl>
                                          </p:spTgt>
                                        </p:tgtEl>
                                        <p:attrNameLst>
                                          <p:attrName>style.visibility</p:attrName>
                                        </p:attrNameLst>
                                      </p:cBhvr>
                                      <p:to>
                                        <p:strVal val="visible"/>
                                      </p:to>
                                    </p:set>
                                    <p:animEffect transition="in" filter="fade">
                                      <p:cBhvr>
                                        <p:cTn id="47" dur="20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1520" y="231839"/>
            <a:ext cx="5168900" cy="1008063"/>
          </a:xfrm>
        </p:spPr>
        <p:txBody>
          <a:bodyPr>
            <a:normAutofit fontScale="90000"/>
          </a:bodyPr>
          <a:lstStyle/>
          <a:p>
            <a:pPr eaLnBrk="1" hangingPunct="1"/>
            <a:r>
              <a:rPr lang="en-GB" altLang="en-US" sz="4800" b="1" dirty="0" smtClean="0">
                <a:latin typeface="+mn-lt"/>
              </a:rPr>
              <a:t>Islamic Microfinance  </a:t>
            </a:r>
            <a:r>
              <a:rPr lang="en-GB" altLang="en-US" sz="1600" b="1" dirty="0" smtClean="0">
                <a:solidFill>
                  <a:schemeClr val="folHlink"/>
                </a:solidFill>
                <a:latin typeface="+mn-lt"/>
              </a:rPr>
              <a:t/>
            </a:r>
            <a:br>
              <a:rPr lang="en-GB" altLang="en-US" sz="1600" b="1" dirty="0" smtClean="0">
                <a:solidFill>
                  <a:schemeClr val="folHlink"/>
                </a:solidFill>
                <a:latin typeface="+mn-lt"/>
              </a:rPr>
            </a:br>
            <a:endParaRPr lang="en-GB" altLang="en-US" sz="1600" b="1" dirty="0" smtClean="0">
              <a:solidFill>
                <a:schemeClr val="folHlink"/>
              </a:solidFill>
              <a:latin typeface="+mn-lt"/>
            </a:endParaRPr>
          </a:p>
        </p:txBody>
      </p:sp>
      <p:sp>
        <p:nvSpPr>
          <p:cNvPr id="17411" name="Rectangle 3"/>
          <p:cNvSpPr>
            <a:spLocks noGrp="1" noChangeArrowheads="1"/>
          </p:cNvSpPr>
          <p:nvPr>
            <p:ph type="body" idx="1"/>
          </p:nvPr>
        </p:nvSpPr>
        <p:spPr>
          <a:xfrm>
            <a:off x="1392293" y="2782682"/>
            <a:ext cx="2407032" cy="1006358"/>
          </a:xfrm>
        </p:spPr>
        <p:txBody>
          <a:bodyPr>
            <a:normAutofit lnSpcReduction="10000"/>
          </a:bodyPr>
          <a:lstStyle/>
          <a:p>
            <a:pPr marL="0" indent="0" eaLnBrk="1" hangingPunct="1">
              <a:lnSpc>
                <a:spcPct val="100000"/>
              </a:lnSpc>
              <a:spcBef>
                <a:spcPts val="0"/>
              </a:spcBef>
              <a:buFontTx/>
              <a:buNone/>
            </a:pPr>
            <a:r>
              <a:rPr lang="en-GB" altLang="en-US" sz="1600" b="1" dirty="0" smtClean="0">
                <a:solidFill>
                  <a:schemeClr val="tx1"/>
                </a:solidFill>
                <a:cs typeface="Arial" panose="020B0604020202020204" pitchFamily="34" charset="0"/>
              </a:rPr>
              <a:t>Asset-based mode of financing can prevent diversion of funds for consumption </a:t>
            </a:r>
          </a:p>
        </p:txBody>
      </p:sp>
      <p:sp>
        <p:nvSpPr>
          <p:cNvPr id="17412" name="Oval 16"/>
          <p:cNvSpPr>
            <a:spLocks noChangeArrowheads="1"/>
          </p:cNvSpPr>
          <p:nvPr/>
        </p:nvSpPr>
        <p:spPr bwMode="auto">
          <a:xfrm>
            <a:off x="979486" y="2782682"/>
            <a:ext cx="314325" cy="263525"/>
          </a:xfrm>
          <a:prstGeom prst="ellipse">
            <a:avLst/>
          </a:prstGeom>
          <a:solidFill>
            <a:srgbClr val="F79B3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endParaRPr lang="en-US" altLang="en-US" sz="1600" b="1">
              <a:solidFill>
                <a:schemeClr val="bg1"/>
              </a:solidFill>
              <a:latin typeface="+mn-lt"/>
            </a:endParaRPr>
          </a:p>
        </p:txBody>
      </p:sp>
      <p:sp>
        <p:nvSpPr>
          <p:cNvPr id="17413" name="Rectangle 13"/>
          <p:cNvSpPr>
            <a:spLocks noChangeArrowheads="1"/>
          </p:cNvSpPr>
          <p:nvPr/>
        </p:nvSpPr>
        <p:spPr bwMode="auto">
          <a:xfrm rot="5400000">
            <a:off x="6599237" y="-384985"/>
            <a:ext cx="454025" cy="3384550"/>
          </a:xfrm>
          <a:prstGeom prst="rect">
            <a:avLst/>
          </a:prstGeom>
          <a:solidFill>
            <a:srgbClr val="0388BA"/>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GB" altLang="en-US" sz="1600" b="1" dirty="0">
                <a:solidFill>
                  <a:schemeClr val="bg1"/>
                </a:solidFill>
                <a:latin typeface="+mn-lt"/>
              </a:rPr>
              <a:t>CHALLENGES</a:t>
            </a:r>
          </a:p>
        </p:txBody>
      </p:sp>
      <p:sp>
        <p:nvSpPr>
          <p:cNvPr id="17414" name="Rectangle 11"/>
          <p:cNvSpPr>
            <a:spLocks noChangeArrowheads="1"/>
          </p:cNvSpPr>
          <p:nvPr/>
        </p:nvSpPr>
        <p:spPr bwMode="auto">
          <a:xfrm rot="5400000">
            <a:off x="2106612" y="-372269"/>
            <a:ext cx="452438" cy="3384550"/>
          </a:xfrm>
          <a:prstGeom prst="rect">
            <a:avLst/>
          </a:prstGeom>
          <a:solidFill>
            <a:srgbClr val="6699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GB" altLang="en-US" sz="1600" b="1" dirty="0">
                <a:solidFill>
                  <a:schemeClr val="bg1"/>
                </a:solidFill>
                <a:latin typeface="+mn-lt"/>
              </a:rPr>
              <a:t>OPPORTUNITIES</a:t>
            </a:r>
          </a:p>
        </p:txBody>
      </p:sp>
      <p:sp>
        <p:nvSpPr>
          <p:cNvPr id="17415" name="Text Box 38"/>
          <p:cNvSpPr txBox="1">
            <a:spLocks noChangeArrowheads="1"/>
          </p:cNvSpPr>
          <p:nvPr/>
        </p:nvSpPr>
        <p:spPr bwMode="auto">
          <a:xfrm>
            <a:off x="10260013" y="5753100"/>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a:latin typeface="+mn-lt"/>
            </a:endParaRPr>
          </a:p>
        </p:txBody>
      </p:sp>
      <p:sp>
        <p:nvSpPr>
          <p:cNvPr id="17416" name="Oval 17"/>
          <p:cNvSpPr>
            <a:spLocks noChangeArrowheads="1"/>
          </p:cNvSpPr>
          <p:nvPr/>
        </p:nvSpPr>
        <p:spPr bwMode="auto">
          <a:xfrm>
            <a:off x="979486" y="4026496"/>
            <a:ext cx="314325" cy="263525"/>
          </a:xfrm>
          <a:prstGeom prst="ellipse">
            <a:avLst/>
          </a:prstGeom>
          <a:solidFill>
            <a:srgbClr val="F79B3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endParaRPr lang="en-US" altLang="en-US" sz="1600" b="1">
              <a:solidFill>
                <a:schemeClr val="bg1"/>
              </a:solidFill>
              <a:latin typeface="+mn-lt"/>
            </a:endParaRPr>
          </a:p>
        </p:txBody>
      </p:sp>
      <p:sp>
        <p:nvSpPr>
          <p:cNvPr id="17417" name="Rectangle 40"/>
          <p:cNvSpPr>
            <a:spLocks noChangeArrowheads="1"/>
          </p:cNvSpPr>
          <p:nvPr/>
        </p:nvSpPr>
        <p:spPr bwMode="auto">
          <a:xfrm>
            <a:off x="5973763" y="1737440"/>
            <a:ext cx="22780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a:latin typeface="+mn-lt"/>
              </a:rPr>
              <a:t>Needs to include Business Development Services</a:t>
            </a:r>
            <a:endParaRPr lang="en-GB" altLang="en-US" sz="1600" b="1" dirty="0">
              <a:latin typeface="+mn-lt"/>
            </a:endParaRPr>
          </a:p>
        </p:txBody>
      </p:sp>
      <p:sp>
        <p:nvSpPr>
          <p:cNvPr id="17418" name="Oval 15"/>
          <p:cNvSpPr>
            <a:spLocks noChangeArrowheads="1"/>
          </p:cNvSpPr>
          <p:nvPr/>
        </p:nvSpPr>
        <p:spPr bwMode="auto">
          <a:xfrm>
            <a:off x="1013679" y="1794853"/>
            <a:ext cx="314325" cy="287338"/>
          </a:xfrm>
          <a:prstGeom prst="ellipse">
            <a:avLst/>
          </a:prstGeom>
          <a:solidFill>
            <a:srgbClr val="F79B3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endParaRPr lang="en-US" altLang="en-US" sz="1600" b="1">
              <a:solidFill>
                <a:schemeClr val="bg1"/>
              </a:solidFill>
              <a:latin typeface="+mn-lt"/>
            </a:endParaRPr>
          </a:p>
        </p:txBody>
      </p:sp>
      <p:sp>
        <p:nvSpPr>
          <p:cNvPr id="17419" name="Rectangle 42"/>
          <p:cNvSpPr>
            <a:spLocks noChangeArrowheads="1"/>
          </p:cNvSpPr>
          <p:nvPr/>
        </p:nvSpPr>
        <p:spPr bwMode="auto">
          <a:xfrm>
            <a:off x="1328004" y="1737440"/>
            <a:ext cx="2376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b="1" dirty="0">
                <a:solidFill>
                  <a:srgbClr val="000000"/>
                </a:solidFill>
                <a:latin typeface="+mn-lt"/>
                <a:ea typeface="Times New Roman" panose="02020603050405020304" pitchFamily="18" charset="0"/>
                <a:cs typeface="TimesNewRoman" charset="0"/>
              </a:rPr>
              <a:t>Provide access to credit to many of the poor in Muslims Countries</a:t>
            </a:r>
          </a:p>
        </p:txBody>
      </p:sp>
      <p:sp>
        <p:nvSpPr>
          <p:cNvPr id="17420" name="Oval 18"/>
          <p:cNvSpPr>
            <a:spLocks noChangeArrowheads="1"/>
          </p:cNvSpPr>
          <p:nvPr/>
        </p:nvSpPr>
        <p:spPr bwMode="auto">
          <a:xfrm>
            <a:off x="979759" y="4621659"/>
            <a:ext cx="314325" cy="263525"/>
          </a:xfrm>
          <a:prstGeom prst="ellipse">
            <a:avLst/>
          </a:prstGeom>
          <a:solidFill>
            <a:srgbClr val="F79B3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endParaRPr lang="en-US" altLang="en-US" sz="1600" b="1">
              <a:solidFill>
                <a:schemeClr val="bg1"/>
              </a:solidFill>
              <a:latin typeface="+mn-lt"/>
            </a:endParaRPr>
          </a:p>
        </p:txBody>
      </p:sp>
      <p:sp>
        <p:nvSpPr>
          <p:cNvPr id="17421" name="Text Box 23"/>
          <p:cNvSpPr txBox="1">
            <a:spLocks noChangeArrowheads="1"/>
          </p:cNvSpPr>
          <p:nvPr/>
        </p:nvSpPr>
        <p:spPr bwMode="auto">
          <a:xfrm>
            <a:off x="1377602" y="4563592"/>
            <a:ext cx="22955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0"/>
              </a:spcBef>
            </a:pPr>
            <a:r>
              <a:rPr lang="en-GB" altLang="en-US" sz="1600" b="1" dirty="0">
                <a:latin typeface="+mn-lt"/>
              </a:rPr>
              <a:t>Musharaka and Mudaraba are more attractive to SMEs </a:t>
            </a:r>
          </a:p>
        </p:txBody>
      </p:sp>
      <p:sp>
        <p:nvSpPr>
          <p:cNvPr id="17422" name="Text Box 24"/>
          <p:cNvSpPr txBox="1">
            <a:spLocks noChangeArrowheads="1"/>
          </p:cNvSpPr>
          <p:nvPr/>
        </p:nvSpPr>
        <p:spPr bwMode="auto">
          <a:xfrm>
            <a:off x="1344361" y="3956879"/>
            <a:ext cx="37896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GB" altLang="en-US" sz="1600" b="1" dirty="0" smtClean="0">
                <a:latin typeface="+mn-lt"/>
              </a:rPr>
              <a:t>Islamic </a:t>
            </a:r>
            <a:r>
              <a:rPr lang="en-GB" altLang="en-US" sz="1600" b="1" dirty="0">
                <a:latin typeface="+mn-lt"/>
              </a:rPr>
              <a:t>finance can resolve the Moral </a:t>
            </a:r>
            <a:r>
              <a:rPr lang="en-GB" altLang="en-US" sz="1600" b="1" dirty="0" smtClean="0">
                <a:latin typeface="+mn-lt"/>
              </a:rPr>
              <a:t>  Hazard </a:t>
            </a:r>
            <a:r>
              <a:rPr lang="en-GB" altLang="en-US" sz="1600" b="1" dirty="0">
                <a:latin typeface="+mn-lt"/>
              </a:rPr>
              <a:t>problem </a:t>
            </a:r>
          </a:p>
          <a:p>
            <a:pPr eaLnBrk="1" hangingPunct="1">
              <a:lnSpc>
                <a:spcPct val="80000"/>
              </a:lnSpc>
              <a:spcBef>
                <a:spcPct val="20000"/>
              </a:spcBef>
            </a:pPr>
            <a:endParaRPr lang="en-GB" altLang="en-US" sz="1600" b="1" dirty="0">
              <a:latin typeface="+mn-lt"/>
            </a:endParaRPr>
          </a:p>
        </p:txBody>
      </p:sp>
      <p:sp>
        <p:nvSpPr>
          <p:cNvPr id="17423" name="Text Box 26"/>
          <p:cNvSpPr txBox="1">
            <a:spLocks noChangeArrowheads="1"/>
          </p:cNvSpPr>
          <p:nvPr/>
        </p:nvSpPr>
        <p:spPr bwMode="auto">
          <a:xfrm>
            <a:off x="5998636" y="4020245"/>
            <a:ext cx="1704975"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en-US" altLang="en-US" sz="1600" b="1" dirty="0">
                <a:latin typeface="+mn-lt"/>
              </a:rPr>
              <a:t>Lack of qualified manpower</a:t>
            </a:r>
            <a:endParaRPr lang="en-GB" altLang="en-US" sz="1600" b="1" dirty="0">
              <a:latin typeface="+mn-lt"/>
            </a:endParaRPr>
          </a:p>
        </p:txBody>
      </p:sp>
      <p:sp>
        <p:nvSpPr>
          <p:cNvPr id="17424" name="Text Box 27"/>
          <p:cNvSpPr txBox="1">
            <a:spLocks noChangeArrowheads="1"/>
          </p:cNvSpPr>
          <p:nvPr/>
        </p:nvSpPr>
        <p:spPr bwMode="auto">
          <a:xfrm>
            <a:off x="5973763" y="2782682"/>
            <a:ext cx="2278062"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ts val="0"/>
              </a:spcBef>
            </a:pPr>
            <a:r>
              <a:rPr lang="en-GB" altLang="en-US" sz="1600" b="1" dirty="0">
                <a:latin typeface="+mn-lt"/>
              </a:rPr>
              <a:t>Need to develop a uniform regulatory and legal framework for the Islamic Finance system</a:t>
            </a:r>
          </a:p>
        </p:txBody>
      </p:sp>
      <p:sp>
        <p:nvSpPr>
          <p:cNvPr id="17425" name="Oval 50"/>
          <p:cNvSpPr>
            <a:spLocks noChangeArrowheads="1"/>
          </p:cNvSpPr>
          <p:nvPr/>
        </p:nvSpPr>
        <p:spPr bwMode="auto">
          <a:xfrm>
            <a:off x="5659438" y="1801408"/>
            <a:ext cx="314325" cy="287337"/>
          </a:xfrm>
          <a:prstGeom prst="ellipse">
            <a:avLst/>
          </a:prstGeom>
          <a:solidFill>
            <a:srgbClr val="F79B3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endParaRPr lang="en-US" altLang="en-US" sz="1600" b="1">
              <a:solidFill>
                <a:schemeClr val="bg1"/>
              </a:solidFill>
              <a:latin typeface="+mn-lt"/>
            </a:endParaRPr>
          </a:p>
        </p:txBody>
      </p:sp>
      <p:sp>
        <p:nvSpPr>
          <p:cNvPr id="17426" name="Oval 51"/>
          <p:cNvSpPr>
            <a:spLocks noChangeArrowheads="1"/>
          </p:cNvSpPr>
          <p:nvPr/>
        </p:nvSpPr>
        <p:spPr bwMode="auto">
          <a:xfrm>
            <a:off x="5659044" y="2787650"/>
            <a:ext cx="314325" cy="263525"/>
          </a:xfrm>
          <a:prstGeom prst="ellipse">
            <a:avLst/>
          </a:prstGeom>
          <a:solidFill>
            <a:srgbClr val="F79B3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endParaRPr lang="en-US" altLang="en-US" sz="1600" b="1">
              <a:solidFill>
                <a:schemeClr val="bg1"/>
              </a:solidFill>
              <a:latin typeface="+mn-lt"/>
            </a:endParaRPr>
          </a:p>
        </p:txBody>
      </p:sp>
      <p:sp>
        <p:nvSpPr>
          <p:cNvPr id="17427" name="Oval 52"/>
          <p:cNvSpPr>
            <a:spLocks noChangeArrowheads="1"/>
          </p:cNvSpPr>
          <p:nvPr/>
        </p:nvSpPr>
        <p:spPr bwMode="auto">
          <a:xfrm>
            <a:off x="5675737" y="4020245"/>
            <a:ext cx="314325" cy="263525"/>
          </a:xfrm>
          <a:prstGeom prst="ellipse">
            <a:avLst/>
          </a:prstGeom>
          <a:solidFill>
            <a:srgbClr val="F79B3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endParaRPr lang="en-US" altLang="en-US" sz="1600" b="1">
              <a:solidFill>
                <a:schemeClr val="bg1"/>
              </a:solidFill>
              <a:latin typeface="+mn-lt"/>
            </a:endParaRPr>
          </a:p>
        </p:txBody>
      </p:sp>
      <p:sp>
        <p:nvSpPr>
          <p:cNvPr id="17428" name="Oval 53"/>
          <p:cNvSpPr>
            <a:spLocks noChangeArrowheads="1"/>
          </p:cNvSpPr>
          <p:nvPr/>
        </p:nvSpPr>
        <p:spPr bwMode="auto">
          <a:xfrm>
            <a:off x="5659437" y="4625881"/>
            <a:ext cx="314325" cy="263525"/>
          </a:xfrm>
          <a:prstGeom prst="ellipse">
            <a:avLst/>
          </a:prstGeom>
          <a:solidFill>
            <a:srgbClr val="F79B3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endParaRPr lang="en-US" altLang="en-US" sz="1600" b="1">
              <a:solidFill>
                <a:schemeClr val="bg1"/>
              </a:solidFill>
              <a:latin typeface="+mn-lt"/>
            </a:endParaRPr>
          </a:p>
        </p:txBody>
      </p:sp>
      <p:sp>
        <p:nvSpPr>
          <p:cNvPr id="17429" name="Text Box 72"/>
          <p:cNvSpPr txBox="1">
            <a:spLocks noChangeArrowheads="1"/>
          </p:cNvSpPr>
          <p:nvPr/>
        </p:nvSpPr>
        <p:spPr bwMode="auto">
          <a:xfrm>
            <a:off x="6042024" y="4579777"/>
            <a:ext cx="18923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600" b="1" dirty="0">
                <a:latin typeface="+mn-lt"/>
              </a:rPr>
              <a:t>Murabaha generates high initial transactions costs </a:t>
            </a:r>
            <a:endParaRPr lang="en-GB" altLang="en-US" sz="1600" b="1" dirty="0" smtClean="0">
              <a:latin typeface="+mn-lt"/>
            </a:endParaRPr>
          </a:p>
        </p:txBody>
      </p:sp>
      <p:pic>
        <p:nvPicPr>
          <p:cNvPr id="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58203"/>
            <a:ext cx="23034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210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2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4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17413" grpId="0" animBg="1"/>
      <p:bldP spid="17414" grpId="0" animBg="1"/>
      <p:bldP spid="17417" grpId="0"/>
      <p:bldP spid="17419" grpId="0"/>
      <p:bldP spid="17421" grpId="0"/>
      <p:bldP spid="17422" grpId="0"/>
      <p:bldP spid="17423" grpId="0"/>
      <p:bldP spid="174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type="body" idx="1"/>
          </p:nvPr>
        </p:nvSpPr>
        <p:spPr>
          <a:xfrm>
            <a:off x="323528" y="924702"/>
            <a:ext cx="8229600" cy="5528634"/>
          </a:xfrm>
        </p:spPr>
        <p:txBody>
          <a:bodyPr>
            <a:noAutofit/>
          </a:bodyPr>
          <a:lstStyle/>
          <a:p>
            <a:pPr eaLnBrk="1" hangingPunct="1">
              <a:lnSpc>
                <a:spcPct val="80000"/>
              </a:lnSpc>
              <a:buFont typeface="Wingdings" panose="05000000000000000000" pitchFamily="2" charset="2"/>
              <a:buChar char="ü"/>
            </a:pPr>
            <a:r>
              <a:rPr lang="en-GB" altLang="en-US" sz="2400" dirty="0" smtClean="0">
                <a:solidFill>
                  <a:schemeClr val="tx1"/>
                </a:solidFill>
              </a:rPr>
              <a:t>Diverse approaches are needed- making this a reality entails breaking down the walls real and imaginary that currently separate microfinance from the much broader world of financial </a:t>
            </a:r>
            <a:r>
              <a:rPr lang="en-GB" altLang="en-US" sz="2400" dirty="0" smtClean="0">
                <a:solidFill>
                  <a:schemeClr val="tx1"/>
                </a:solidFill>
              </a:rPr>
              <a:t>systems.</a:t>
            </a:r>
            <a:endParaRPr lang="en-GB" altLang="en-US" sz="2400" dirty="0" smtClean="0">
              <a:solidFill>
                <a:schemeClr val="tx1"/>
              </a:solidFill>
            </a:endParaRPr>
          </a:p>
          <a:p>
            <a:pPr eaLnBrk="1" hangingPunct="1">
              <a:buFont typeface="Wingdings" panose="05000000000000000000" pitchFamily="2" charset="2"/>
              <a:buChar char="ü"/>
            </a:pPr>
            <a:r>
              <a:rPr lang="en-GB" altLang="en-US" sz="2400" dirty="0" smtClean="0">
                <a:solidFill>
                  <a:schemeClr val="tx1"/>
                </a:solidFill>
              </a:rPr>
              <a:t>In the context of  poor people in Muslim societies, building inclusive financial systems would most certainly require integration of microfinance with Islamic finance. </a:t>
            </a:r>
          </a:p>
          <a:p>
            <a:pPr eaLnBrk="1" hangingPunct="1">
              <a:buFont typeface="Wingdings" panose="05000000000000000000" pitchFamily="2" charset="2"/>
              <a:buChar char="ü"/>
            </a:pPr>
            <a:r>
              <a:rPr lang="en-GB" altLang="en-US" sz="2400" dirty="0" smtClean="0">
                <a:solidFill>
                  <a:schemeClr val="tx1"/>
                </a:solidFill>
              </a:rPr>
              <a:t>Cultural and religious sensitivities of the Islamic world are somewhat unique and these must be given due emphasis in any attempt to build inclusive financial systems and bring the over one-billion Muslims into the fold of formal financial systems</a:t>
            </a:r>
            <a:r>
              <a:rPr lang="en-GB" altLang="en-US" sz="2400" dirty="0" smtClean="0">
                <a:solidFill>
                  <a:schemeClr val="tx1"/>
                </a:solidFill>
              </a:rPr>
              <a:t>.</a:t>
            </a:r>
          </a:p>
          <a:p>
            <a:pPr eaLnBrk="1" hangingPunct="1">
              <a:buFont typeface="Wingdings" panose="05000000000000000000" pitchFamily="2" charset="2"/>
              <a:buChar char="ü"/>
            </a:pPr>
            <a:r>
              <a:rPr lang="en-GB" altLang="en-US" sz="2400" dirty="0" smtClean="0">
                <a:solidFill>
                  <a:schemeClr val="tx1"/>
                </a:solidFill>
              </a:rPr>
              <a:t>We need to make people sustainable rather habitual of financial support.</a:t>
            </a:r>
          </a:p>
          <a:p>
            <a:pPr eaLnBrk="1" hangingPunct="1">
              <a:buFont typeface="Wingdings" panose="05000000000000000000" pitchFamily="2" charset="2"/>
              <a:buChar char="ü"/>
            </a:pPr>
            <a:r>
              <a:rPr lang="en-GB" altLang="en-US" sz="2400" dirty="0" smtClean="0">
                <a:solidFill>
                  <a:schemeClr val="tx1"/>
                </a:solidFill>
              </a:rPr>
              <a:t>Change factor is so important, without behaviour change </a:t>
            </a:r>
            <a:r>
              <a:rPr lang="en-GB" altLang="en-US" sz="2400" smtClean="0">
                <a:solidFill>
                  <a:schemeClr val="tx1"/>
                </a:solidFill>
              </a:rPr>
              <a:t>we can’t </a:t>
            </a:r>
            <a:r>
              <a:rPr lang="en-GB" altLang="en-US" sz="2400" dirty="0" smtClean="0">
                <a:solidFill>
                  <a:schemeClr val="tx1"/>
                </a:solidFill>
              </a:rPr>
              <a:t>win. </a:t>
            </a:r>
          </a:p>
          <a:p>
            <a:pPr eaLnBrk="1" hangingPunct="1">
              <a:buFont typeface="Wingdings" panose="05000000000000000000" pitchFamily="2" charset="2"/>
              <a:buChar char="ü"/>
            </a:pPr>
            <a:endParaRPr lang="en-GB" altLang="en-US" sz="2400" dirty="0" smtClean="0">
              <a:solidFill>
                <a:schemeClr val="tx1"/>
              </a:solidFill>
            </a:endParaRPr>
          </a:p>
          <a:p>
            <a:pPr eaLnBrk="1" hangingPunct="1">
              <a:buFont typeface="Wingdings" panose="05000000000000000000" pitchFamily="2" charset="2"/>
              <a:buChar char="ü"/>
            </a:pPr>
            <a:endParaRPr lang="en-GB" altLang="en-US" sz="2400" dirty="0" smtClean="0">
              <a:solidFill>
                <a:schemeClr val="tx1"/>
              </a:solidFill>
            </a:endParaRPr>
          </a:p>
        </p:txBody>
      </p:sp>
      <p:sp>
        <p:nvSpPr>
          <p:cNvPr id="3" name="Title 2"/>
          <p:cNvSpPr>
            <a:spLocks noGrp="1"/>
          </p:cNvSpPr>
          <p:nvPr>
            <p:ph type="title"/>
          </p:nvPr>
        </p:nvSpPr>
        <p:spPr>
          <a:xfrm>
            <a:off x="323528" y="0"/>
            <a:ext cx="7406640" cy="1356360"/>
          </a:xfrm>
        </p:spPr>
        <p:txBody>
          <a:bodyPr>
            <a:normAutofit/>
          </a:bodyPr>
          <a:lstStyle/>
          <a:p>
            <a:r>
              <a:rPr lang="en-GB" altLang="en-US" sz="4800" b="1" dirty="0"/>
              <a:t>Conclusion</a:t>
            </a:r>
            <a:endParaRPr lang="en-US" sz="4800" b="1"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58203"/>
            <a:ext cx="23034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7175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 calcmode="lin" valueType="num">
                                      <p:cBhvr>
                                        <p:cTn id="7" dur="1000" fill="hold"/>
                                        <p:tgtEl>
                                          <p:spTgt spid="15257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5257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5257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52579">
                                            <p:txEl>
                                              <p:pRg st="1" end="1"/>
                                            </p:txEl>
                                          </p:spTgt>
                                        </p:tgtEl>
                                        <p:attrNameLst>
                                          <p:attrName>style.visibility</p:attrName>
                                        </p:attrNameLst>
                                      </p:cBhvr>
                                      <p:to>
                                        <p:strVal val="visible"/>
                                      </p:to>
                                    </p:set>
                                    <p:anim calcmode="lin" valueType="num">
                                      <p:cBhvr>
                                        <p:cTn id="14" dur="1000" fill="hold"/>
                                        <p:tgtEl>
                                          <p:spTgt spid="152579">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15257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5257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52579">
                                            <p:txEl>
                                              <p:pRg st="2" end="2"/>
                                            </p:txEl>
                                          </p:spTgt>
                                        </p:tgtEl>
                                        <p:attrNameLst>
                                          <p:attrName>style.visibility</p:attrName>
                                        </p:attrNameLst>
                                      </p:cBhvr>
                                      <p:to>
                                        <p:strVal val="visible"/>
                                      </p:to>
                                    </p:set>
                                    <p:anim calcmode="lin" valueType="num">
                                      <p:cBhvr>
                                        <p:cTn id="21" dur="1000" fill="hold"/>
                                        <p:tgtEl>
                                          <p:spTgt spid="152579">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15257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5257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52579">
                                            <p:txEl>
                                              <p:pRg st="3" end="3"/>
                                            </p:txEl>
                                          </p:spTgt>
                                        </p:tgtEl>
                                        <p:attrNameLst>
                                          <p:attrName>style.visibility</p:attrName>
                                        </p:attrNameLst>
                                      </p:cBhvr>
                                      <p:to>
                                        <p:strVal val="visible"/>
                                      </p:to>
                                    </p:set>
                                    <p:anim calcmode="lin" valueType="num">
                                      <p:cBhvr>
                                        <p:cTn id="28" dur="1000" fill="hold"/>
                                        <p:tgtEl>
                                          <p:spTgt spid="152579">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15257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5257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52579">
                                            <p:txEl>
                                              <p:pRg st="4" end="4"/>
                                            </p:txEl>
                                          </p:spTgt>
                                        </p:tgtEl>
                                        <p:attrNameLst>
                                          <p:attrName>style.visibility</p:attrName>
                                        </p:attrNameLst>
                                      </p:cBhvr>
                                      <p:to>
                                        <p:strVal val="visible"/>
                                      </p:to>
                                    </p:set>
                                    <p:anim calcmode="lin" valueType="num">
                                      <p:cBhvr>
                                        <p:cTn id="35" dur="1000" fill="hold"/>
                                        <p:tgtEl>
                                          <p:spTgt spid="152579">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152579">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52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503" y="3196851"/>
            <a:ext cx="7475220" cy="2926080"/>
          </a:xfrm>
        </p:spPr>
        <p:txBody>
          <a:bodyPr/>
          <a:lstStyle/>
          <a:p>
            <a:r>
              <a:rPr lang="en-US" sz="4400" dirty="0" smtClean="0">
                <a:latin typeface="+mn-lt"/>
              </a:rPr>
              <a:t>ECONOMIC EMPOWERMENT</a:t>
            </a:r>
            <a:endParaRPr lang="en-US" sz="4400" dirty="0">
              <a:latin typeface="+mn-lt"/>
            </a:endParaRPr>
          </a:p>
        </p:txBody>
      </p:sp>
      <p:pic>
        <p:nvPicPr>
          <p:cNvPr id="35841" name="Picture 1" descr="L:\Resource Mobilization Data\Working for Event\Resource Mobilization Events Works\Banner for Printing\Pictures\PAK_071106-1112_MA-P.Harris.jpg"/>
          <p:cNvPicPr>
            <a:picLocks noChangeAspect="1" noChangeArrowheads="1"/>
          </p:cNvPicPr>
          <p:nvPr/>
        </p:nvPicPr>
        <p:blipFill>
          <a:blip r:embed="rId3" cstate="print"/>
          <a:srcRect/>
          <a:stretch>
            <a:fillRect/>
          </a:stretch>
        </p:blipFill>
        <p:spPr bwMode="auto">
          <a:xfrm>
            <a:off x="5946753" y="3237279"/>
            <a:ext cx="1780117" cy="11866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5843" name="Picture 3" descr="L:\Resource Mobilization Data\Working for Event\Resource Mobilization Events Works\Banner for Printing\Pictures\Aashaq hussqain 1.JPG"/>
          <p:cNvPicPr>
            <a:picLocks noChangeAspect="1" noChangeArrowheads="1"/>
          </p:cNvPicPr>
          <p:nvPr/>
        </p:nvPicPr>
        <p:blipFill>
          <a:blip r:embed="rId4" cstate="print"/>
          <a:srcRect/>
          <a:stretch>
            <a:fillRect/>
          </a:stretch>
        </p:blipFill>
        <p:spPr bwMode="auto">
          <a:xfrm>
            <a:off x="3440113" y="1784581"/>
            <a:ext cx="2032000" cy="1524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5845" name="Picture 5" descr="L:\Resource Mobilization Data\Working for Event\Resource Mobilization Events Works\Banner for Printing\Pictures\Muhammad taureez 3.JPG"/>
          <p:cNvPicPr>
            <a:picLocks noChangeAspect="1" noChangeArrowheads="1"/>
          </p:cNvPicPr>
          <p:nvPr/>
        </p:nvPicPr>
        <p:blipFill>
          <a:blip r:embed="rId5" cstate="print"/>
          <a:srcRect/>
          <a:stretch>
            <a:fillRect/>
          </a:stretch>
        </p:blipFill>
        <p:spPr bwMode="auto">
          <a:xfrm>
            <a:off x="508000" y="337343"/>
            <a:ext cx="1625600" cy="1219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5846" name="Picture 6" descr="L:\Resource Mobilization Data\Working for Event\Resource Mobilization Events Works\Banner for Printing\Pictures\PAK_101d106-1703_MA-P.Harris.jpg"/>
          <p:cNvPicPr>
            <a:picLocks noChangeAspect="1" noChangeArrowheads="1"/>
          </p:cNvPicPr>
          <p:nvPr/>
        </p:nvPicPr>
        <p:blipFill>
          <a:blip r:embed="rId6" cstate="print"/>
          <a:srcRect/>
          <a:stretch>
            <a:fillRect/>
          </a:stretch>
        </p:blipFill>
        <p:spPr bwMode="auto">
          <a:xfrm>
            <a:off x="1481138" y="3060253"/>
            <a:ext cx="1730375" cy="11530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5847" name="Picture 7" descr="L:\Resource Mobilization Data\Working for Event\Resource Mobilization Events Works\Banner for Printing\Pictures\PAK_071106-1099_MA-P.Harris.jpg"/>
          <p:cNvPicPr>
            <a:picLocks noChangeAspect="1" noChangeArrowheads="1"/>
          </p:cNvPicPr>
          <p:nvPr/>
        </p:nvPicPr>
        <p:blipFill>
          <a:blip r:embed="rId7" cstate="print"/>
          <a:srcRect/>
          <a:stretch>
            <a:fillRect/>
          </a:stretch>
        </p:blipFill>
        <p:spPr bwMode="auto">
          <a:xfrm>
            <a:off x="419099" y="1556543"/>
            <a:ext cx="2171701" cy="1447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5842" name="Picture 2" descr="L:\Resource Mobilization Data\Working for Event\Resource Mobilization Events Works\Banner for Printing\Pictures\PAK_141106-2343_MA-P.Harris.jpg"/>
          <p:cNvPicPr>
            <a:picLocks noChangeAspect="1" noChangeArrowheads="1"/>
          </p:cNvPicPr>
          <p:nvPr/>
        </p:nvPicPr>
        <p:blipFill>
          <a:blip r:embed="rId8" cstate="print"/>
          <a:srcRect/>
          <a:stretch>
            <a:fillRect/>
          </a:stretch>
        </p:blipFill>
        <p:spPr bwMode="auto">
          <a:xfrm>
            <a:off x="5906381" y="1708943"/>
            <a:ext cx="2170819" cy="1447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3" name="Picture 12" descr="msoBB03D"/>
          <p:cNvPicPr/>
          <p:nvPr/>
        </p:nvPicPr>
        <p:blipFill>
          <a:blip r:embed="rId9" cstate="print"/>
          <a:srcRect/>
          <a:stretch>
            <a:fillRect/>
          </a:stretch>
        </p:blipFill>
        <p:spPr bwMode="auto">
          <a:xfrm>
            <a:off x="4305300" y="413543"/>
            <a:ext cx="2057400" cy="1524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 name="Picture 4" descr="L:\Resource Mobilization Data\Working for Event\Resource Mobilization Events Works\Banner for Printing\Pictures\Adnan Amir 3.JPG"/>
          <p:cNvPicPr>
            <a:picLocks noChangeAspect="1" noChangeArrowheads="1"/>
          </p:cNvPicPr>
          <p:nvPr/>
        </p:nvPicPr>
        <p:blipFill>
          <a:blip r:embed="rId10" cstate="print"/>
          <a:srcRect/>
          <a:stretch>
            <a:fillRect/>
          </a:stretch>
        </p:blipFill>
        <p:spPr bwMode="auto">
          <a:xfrm>
            <a:off x="2146300" y="184943"/>
            <a:ext cx="2032000" cy="1524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5" name="Picture 14" descr="DSC08348"/>
          <p:cNvPicPr/>
          <p:nvPr/>
        </p:nvPicPr>
        <p:blipFill>
          <a:blip r:embed="rId11" cstate="print"/>
          <a:srcRect/>
          <a:stretch>
            <a:fillRect/>
          </a:stretch>
        </p:blipFill>
        <p:spPr bwMode="auto">
          <a:xfrm>
            <a:off x="6438900" y="337343"/>
            <a:ext cx="2057400" cy="1524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39202919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7744" y="764704"/>
            <a:ext cx="4572000" cy="5416868"/>
          </a:xfrm>
          <a:prstGeom prst="rect">
            <a:avLst/>
          </a:prstGeom>
        </p:spPr>
        <p:txBody>
          <a:bodyPr>
            <a:spAutoFit/>
          </a:bodyPr>
          <a:lstStyle/>
          <a:p>
            <a:pPr algn="ctr">
              <a:defRPr/>
            </a:pPr>
            <a:r>
              <a:rPr lang="en-US" sz="3200" b="1" i="1" u="sng" dirty="0">
                <a:cs typeface="Arial" charset="0"/>
              </a:rPr>
              <a:t>Together we can make the difference</a:t>
            </a:r>
            <a:r>
              <a:rPr lang="en-US" sz="3200" dirty="0">
                <a:solidFill>
                  <a:schemeClr val="bg1"/>
                </a:solidFill>
                <a:latin typeface="Arial" charset="0"/>
                <a:cs typeface="Arial" charset="0"/>
              </a:rPr>
              <a:t/>
            </a:r>
            <a:br>
              <a:rPr lang="en-US" sz="3200" dirty="0">
                <a:solidFill>
                  <a:schemeClr val="bg1"/>
                </a:solidFill>
                <a:latin typeface="Arial" charset="0"/>
                <a:cs typeface="Arial" charset="0"/>
              </a:rPr>
            </a:br>
            <a:endParaRPr lang="en-US" sz="3200" dirty="0" smtClean="0">
              <a:solidFill>
                <a:schemeClr val="bg1"/>
              </a:solidFill>
              <a:latin typeface="Arial" charset="0"/>
              <a:cs typeface="Arial" charset="0"/>
            </a:endParaRPr>
          </a:p>
          <a:p>
            <a:pPr algn="ctr">
              <a:defRPr/>
            </a:pPr>
            <a:endParaRPr lang="en-US" sz="3200" b="1" i="1" dirty="0">
              <a:solidFill>
                <a:schemeClr val="bg1"/>
              </a:solidFill>
              <a:effectLst>
                <a:outerShdw blurRad="38100" dist="38100" dir="2700000" algn="tl">
                  <a:srgbClr val="FFFFFF"/>
                </a:outerShdw>
              </a:effectLst>
              <a:latin typeface="Arial" charset="0"/>
              <a:cs typeface="Arial" charset="0"/>
            </a:endParaRPr>
          </a:p>
          <a:p>
            <a:pPr algn="ctr">
              <a:defRPr/>
            </a:pPr>
            <a:r>
              <a:rPr lang="en-GB" sz="3200" b="1" i="1" dirty="0" smtClean="0">
                <a:solidFill>
                  <a:schemeClr val="tx2"/>
                </a:solidFill>
                <a:effectLst>
                  <a:outerShdw blurRad="38100" dist="38100" dir="2700000" algn="tl">
                    <a:srgbClr val="FFFFFF"/>
                  </a:outerShdw>
                </a:effectLst>
                <a:cs typeface="Arial" charset="0"/>
              </a:rPr>
              <a:t>Join </a:t>
            </a:r>
            <a:r>
              <a:rPr lang="en-GB" sz="3200" b="1" i="1" dirty="0">
                <a:solidFill>
                  <a:schemeClr val="tx2"/>
                </a:solidFill>
                <a:effectLst>
                  <a:outerShdw blurRad="38100" dist="38100" dir="2700000" algn="tl">
                    <a:srgbClr val="FFFFFF"/>
                  </a:outerShdw>
                </a:effectLst>
                <a:cs typeface="Arial" charset="0"/>
              </a:rPr>
              <a:t>Hands to make the difference NOW….</a:t>
            </a:r>
            <a:br>
              <a:rPr lang="en-GB" sz="3200" b="1" i="1" dirty="0">
                <a:solidFill>
                  <a:schemeClr val="tx2"/>
                </a:solidFill>
                <a:effectLst>
                  <a:outerShdw blurRad="38100" dist="38100" dir="2700000" algn="tl">
                    <a:srgbClr val="FFFFFF"/>
                  </a:outerShdw>
                </a:effectLst>
                <a:cs typeface="Arial" charset="0"/>
              </a:rPr>
            </a:br>
            <a:r>
              <a:rPr lang="en-US" sz="3200" dirty="0">
                <a:solidFill>
                  <a:schemeClr val="bg1"/>
                </a:solidFill>
                <a:latin typeface="Arial" charset="0"/>
                <a:cs typeface="Arial" charset="0"/>
              </a:rPr>
              <a:t/>
            </a:r>
            <a:br>
              <a:rPr lang="en-US" sz="3200" dirty="0">
                <a:solidFill>
                  <a:schemeClr val="bg1"/>
                </a:solidFill>
                <a:latin typeface="Arial" charset="0"/>
                <a:cs typeface="Arial" charset="0"/>
              </a:rPr>
            </a:br>
            <a:r>
              <a:rPr lang="en-US" dirty="0">
                <a:solidFill>
                  <a:schemeClr val="bg1"/>
                </a:solidFill>
                <a:latin typeface="Arial" charset="0"/>
                <a:cs typeface="Arial" charset="0"/>
              </a:rPr>
              <a:t>Any Questions</a:t>
            </a:r>
            <a:r>
              <a:rPr lang="en-US" dirty="0" smtClean="0">
                <a:solidFill>
                  <a:schemeClr val="bg1"/>
                </a:solidFill>
                <a:latin typeface="Arial" charset="0"/>
                <a:cs typeface="Arial" charset="0"/>
              </a:rPr>
              <a:t>………</a:t>
            </a:r>
          </a:p>
          <a:p>
            <a:pPr algn="ctr">
              <a:defRPr/>
            </a:pPr>
            <a:endParaRPr lang="en-US" sz="3600" dirty="0">
              <a:solidFill>
                <a:schemeClr val="bg1"/>
              </a:solidFill>
              <a:latin typeface="Arial" charset="0"/>
              <a:cs typeface="Arial" charset="0"/>
            </a:endParaRPr>
          </a:p>
          <a:p>
            <a:pPr algn="ctr">
              <a:defRPr/>
            </a:pPr>
            <a:r>
              <a:rPr lang="en-US" sz="3600" dirty="0" smtClean="0">
                <a:latin typeface="Arial" charset="0"/>
                <a:cs typeface="Arial" charset="0"/>
              </a:rPr>
              <a:t>      Thank You</a:t>
            </a:r>
            <a:r>
              <a:rPr lang="en-US" dirty="0" smtClean="0">
                <a:solidFill>
                  <a:schemeClr val="bg1"/>
                </a:solidFill>
                <a:latin typeface="Arial" charset="0"/>
                <a:cs typeface="Arial" charset="0"/>
              </a:rPr>
              <a:t>……….</a:t>
            </a:r>
            <a:endParaRPr lang="en-US" dirty="0">
              <a:solidFill>
                <a:schemeClr val="bg1"/>
              </a:solidFill>
              <a:latin typeface="Arial" charset="0"/>
              <a:cs typeface="Arial" charset="0"/>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0" y="4967288"/>
            <a:ext cx="23034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880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6974592" cy="1356360"/>
          </a:xfrm>
        </p:spPr>
        <p:txBody>
          <a:bodyPr>
            <a:normAutofit/>
          </a:bodyPr>
          <a:lstStyle/>
          <a:p>
            <a:pPr algn="l"/>
            <a:r>
              <a:rPr lang="en-US" sz="4800" b="1" dirty="0" smtClean="0"/>
              <a:t>INSTITUTION</a:t>
            </a:r>
            <a:endParaRPr lang="en-US" sz="4800" b="1" dirty="0"/>
          </a:p>
        </p:txBody>
      </p:sp>
      <p:sp>
        <p:nvSpPr>
          <p:cNvPr id="3" name="Content Placeholder 2"/>
          <p:cNvSpPr>
            <a:spLocks noGrp="1"/>
          </p:cNvSpPr>
          <p:nvPr>
            <p:ph idx="1"/>
          </p:nvPr>
        </p:nvSpPr>
        <p:spPr>
          <a:xfrm>
            <a:off x="179512" y="1160462"/>
            <a:ext cx="8712175" cy="5523079"/>
          </a:xfrm>
        </p:spPr>
        <p:txBody>
          <a:bodyPr>
            <a:normAutofit fontScale="92500" lnSpcReduction="20000"/>
          </a:bodyPr>
          <a:lstStyle/>
          <a:p>
            <a:pPr algn="just">
              <a:buNone/>
            </a:pPr>
            <a:endParaRPr lang="en-US" dirty="0" smtClean="0"/>
          </a:p>
          <a:p>
            <a:pPr algn="just"/>
            <a:r>
              <a:rPr lang="en-US" sz="2800" dirty="0">
                <a:solidFill>
                  <a:schemeClr val="tx1"/>
                </a:solidFill>
                <a:cs typeface="Times New Roman" panose="02020603050405020304" pitchFamily="18" charset="0"/>
              </a:rPr>
              <a:t>Muslim Aid was founded in 1985 </a:t>
            </a:r>
          </a:p>
          <a:p>
            <a:pPr algn="just"/>
            <a:endParaRPr lang="en-US" sz="2800" dirty="0">
              <a:solidFill>
                <a:schemeClr val="tx1"/>
              </a:solidFill>
              <a:cs typeface="Times New Roman" panose="02020603050405020304" pitchFamily="18" charset="0"/>
            </a:endParaRPr>
          </a:p>
          <a:p>
            <a:r>
              <a:rPr lang="en-US" sz="2800" u="sng" dirty="0">
                <a:solidFill>
                  <a:schemeClr val="tx1"/>
                </a:solidFill>
                <a:cs typeface="Times New Roman" panose="02020603050405020304" pitchFamily="18" charset="0"/>
              </a:rPr>
              <a:t>Our field offices </a:t>
            </a:r>
            <a:r>
              <a:rPr lang="en-US" sz="2800" dirty="0">
                <a:solidFill>
                  <a:schemeClr val="tx1"/>
                </a:solidFill>
                <a:cs typeface="Times New Roman" panose="02020603050405020304" pitchFamily="18" charset="0"/>
              </a:rPr>
              <a:t>        </a:t>
            </a:r>
          </a:p>
          <a:p>
            <a:pPr marL="34290" indent="0">
              <a:buNone/>
            </a:pPr>
            <a:r>
              <a:rPr lang="en-US" sz="2800" dirty="0" smtClean="0">
                <a:solidFill>
                  <a:schemeClr val="tx1"/>
                </a:solidFill>
                <a:cs typeface="Times New Roman" panose="02020603050405020304" pitchFamily="18" charset="0"/>
              </a:rPr>
              <a:t>   Bosnia</a:t>
            </a:r>
            <a:r>
              <a:rPr lang="en-US" sz="2800" dirty="0">
                <a:solidFill>
                  <a:schemeClr val="tx1"/>
                </a:solidFill>
                <a:cs typeface="Times New Roman" panose="02020603050405020304" pitchFamily="18" charset="0"/>
              </a:rPr>
              <a:t>, Iraq, Sudan, Somalia, Pakistan, Sri Lanka,    Indonesia, Bangladesh, Cambodia, The Gambia, Lebanon</a:t>
            </a:r>
          </a:p>
          <a:p>
            <a:r>
              <a:rPr lang="en-US" sz="2800" u="sng" dirty="0">
                <a:solidFill>
                  <a:schemeClr val="tx1"/>
                </a:solidFill>
                <a:cs typeface="Times New Roman" panose="02020603050405020304" pitchFamily="18" charset="0"/>
              </a:rPr>
              <a:t>Regional Coordination Offices </a:t>
            </a:r>
          </a:p>
          <a:p>
            <a:pPr marL="0" indent="0">
              <a:buNone/>
            </a:pPr>
            <a:r>
              <a:rPr lang="en-US" sz="2800" dirty="0">
                <a:solidFill>
                  <a:schemeClr val="tx1"/>
                </a:solidFill>
                <a:cs typeface="Times New Roman" panose="02020603050405020304" pitchFamily="18" charset="0"/>
              </a:rPr>
              <a:t>    Kenya, Jordan</a:t>
            </a:r>
          </a:p>
          <a:p>
            <a:pPr algn="just"/>
            <a:endParaRPr lang="en-US" sz="2800" dirty="0">
              <a:solidFill>
                <a:schemeClr val="tx1"/>
              </a:solidFill>
              <a:cs typeface="Times New Roman" panose="02020603050405020304" pitchFamily="18" charset="0"/>
            </a:endParaRPr>
          </a:p>
          <a:p>
            <a:pPr algn="just"/>
            <a:r>
              <a:rPr lang="en-US" sz="2800" dirty="0">
                <a:solidFill>
                  <a:schemeClr val="tx1"/>
                </a:solidFill>
                <a:cs typeface="Times New Roman" panose="02020603050405020304" pitchFamily="18" charset="0"/>
              </a:rPr>
              <a:t>We provide reliefs and development programmes in over 70 countries.</a:t>
            </a:r>
          </a:p>
          <a:p>
            <a:pPr algn="just"/>
            <a:endParaRPr lang="en-US" sz="2800" dirty="0">
              <a:solidFill>
                <a:schemeClr val="tx1"/>
              </a:solidFill>
              <a:cs typeface="Times New Roman" panose="02020603050405020304" pitchFamily="18" charset="0"/>
            </a:endParaRPr>
          </a:p>
          <a:p>
            <a:r>
              <a:rPr lang="en-US" sz="2800" dirty="0">
                <a:solidFill>
                  <a:schemeClr val="tx1"/>
                </a:solidFill>
                <a:cs typeface="Times New Roman" panose="02020603050405020304" pitchFamily="18" charset="0"/>
              </a:rPr>
              <a:t>The Muslim Aid liaison office Pakistan was upgraded to a fully equipped field office Pakistan in 2005 in response to the earthquake.</a:t>
            </a:r>
          </a:p>
          <a:p>
            <a:pPr algn="just"/>
            <a:endParaRPr lang="en-US" sz="2800" dirty="0" smtClean="0">
              <a:cs typeface="Times New Roman" panose="02020603050405020304" pitchFamily="18" charset="0"/>
            </a:endParaRPr>
          </a:p>
          <a:p>
            <a:pPr algn="just">
              <a:buNone/>
            </a:pPr>
            <a:endParaRPr lang="en-US" dirty="0" smtClean="0">
              <a:cs typeface="Times New Roman" panose="02020603050405020304" pitchFamily="18" charset="0"/>
            </a:endParaRPr>
          </a:p>
          <a:p>
            <a:endParaRPr lang="en-US" dirty="0">
              <a:cs typeface="Times New Roman" panose="02020603050405020304" pitchFamily="18" charset="0"/>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85750"/>
            <a:ext cx="23034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03872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17"/>
            <a:ext cx="7772400" cy="1456267"/>
          </a:xfrm>
        </p:spPr>
        <p:txBody>
          <a:bodyPr>
            <a:normAutofit/>
          </a:bodyPr>
          <a:lstStyle/>
          <a:p>
            <a:r>
              <a:rPr lang="en-US" sz="4800" b="1" dirty="0" smtClean="0"/>
              <a:t>Thematic Areas </a:t>
            </a:r>
            <a:endParaRPr lang="en-US" sz="4800" b="1" dirty="0"/>
          </a:p>
        </p:txBody>
      </p:sp>
      <p:sp>
        <p:nvSpPr>
          <p:cNvPr id="3" name="Content Placeholder 2"/>
          <p:cNvSpPr>
            <a:spLocks noGrp="1"/>
          </p:cNvSpPr>
          <p:nvPr>
            <p:ph idx="1"/>
          </p:nvPr>
        </p:nvSpPr>
        <p:spPr>
          <a:xfrm>
            <a:off x="853547" y="1190683"/>
            <a:ext cx="7404653" cy="4038600"/>
          </a:xfrm>
        </p:spPr>
        <p:txBody>
          <a:bodyPr>
            <a:noAutofit/>
          </a:bodyPr>
          <a:lstStyle/>
          <a:p>
            <a:r>
              <a:rPr lang="en-US" sz="3200" dirty="0" smtClean="0">
                <a:solidFill>
                  <a:schemeClr val="tx1"/>
                </a:solidFill>
              </a:rPr>
              <a:t>WASH</a:t>
            </a:r>
            <a:endParaRPr lang="en-US" sz="3200" dirty="0">
              <a:solidFill>
                <a:schemeClr val="tx1"/>
              </a:solidFill>
            </a:endParaRPr>
          </a:p>
          <a:p>
            <a:r>
              <a:rPr lang="en-US" sz="3200" dirty="0">
                <a:solidFill>
                  <a:schemeClr val="tx1"/>
                </a:solidFill>
              </a:rPr>
              <a:t>Health </a:t>
            </a:r>
          </a:p>
          <a:p>
            <a:r>
              <a:rPr lang="en-US" sz="3200" dirty="0">
                <a:solidFill>
                  <a:schemeClr val="tx1"/>
                </a:solidFill>
              </a:rPr>
              <a:t>Education </a:t>
            </a:r>
            <a:endParaRPr lang="en-US" sz="3200" dirty="0" smtClean="0">
              <a:solidFill>
                <a:schemeClr val="tx1"/>
              </a:solidFill>
            </a:endParaRPr>
          </a:p>
          <a:p>
            <a:r>
              <a:rPr lang="en-US" sz="3200" dirty="0" smtClean="0">
                <a:solidFill>
                  <a:schemeClr val="tx1"/>
                </a:solidFill>
              </a:rPr>
              <a:t>Microfinance </a:t>
            </a:r>
          </a:p>
          <a:p>
            <a:r>
              <a:rPr lang="en-US" sz="3200" dirty="0">
                <a:solidFill>
                  <a:schemeClr val="tx1"/>
                </a:solidFill>
              </a:rPr>
              <a:t>Skills Development  </a:t>
            </a:r>
            <a:endParaRPr lang="en-US" sz="3200" dirty="0" smtClean="0">
              <a:solidFill>
                <a:schemeClr val="tx1"/>
              </a:solidFill>
            </a:endParaRPr>
          </a:p>
          <a:p>
            <a:r>
              <a:rPr lang="en-US" sz="3200" dirty="0" smtClean="0">
                <a:solidFill>
                  <a:schemeClr val="tx1"/>
                </a:solidFill>
              </a:rPr>
              <a:t>Livelihood</a:t>
            </a:r>
          </a:p>
          <a:p>
            <a:r>
              <a:rPr lang="en-US" sz="3200" dirty="0">
                <a:solidFill>
                  <a:schemeClr val="tx1"/>
                </a:solidFill>
              </a:rPr>
              <a:t>Child Development</a:t>
            </a:r>
          </a:p>
          <a:p>
            <a:r>
              <a:rPr lang="en-US" sz="3200" dirty="0" smtClean="0">
                <a:solidFill>
                  <a:schemeClr val="tx1"/>
                </a:solidFill>
              </a:rPr>
              <a:t>Humanitarian Response </a:t>
            </a:r>
          </a:p>
          <a:p>
            <a:r>
              <a:rPr lang="en-US" sz="3200" dirty="0" smtClean="0">
                <a:solidFill>
                  <a:schemeClr val="tx1"/>
                </a:solidFill>
              </a:rPr>
              <a:t>Seasonal Programs</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85750"/>
            <a:ext cx="23034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83369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body" idx="4294967295"/>
          </p:nvPr>
        </p:nvSpPr>
        <p:spPr>
          <a:xfrm>
            <a:off x="251521" y="980728"/>
            <a:ext cx="8712174" cy="5524927"/>
          </a:xfrm>
        </p:spPr>
        <p:txBody>
          <a:bodyPr>
            <a:noAutofit/>
          </a:bodyPr>
          <a:lstStyle/>
          <a:p>
            <a:pPr>
              <a:lnSpc>
                <a:spcPct val="80000"/>
              </a:lnSpc>
            </a:pPr>
            <a:r>
              <a:rPr lang="en-US" sz="2400" dirty="0">
                <a:solidFill>
                  <a:schemeClr val="tx1"/>
                </a:solidFill>
              </a:rPr>
              <a:t>Nearly 1/2 of the world’s population — more than 3 billion people — live on less than $2.50 a day. More than 1.3 billion live in extreme poverty, that's less than $1.25 a day</a:t>
            </a:r>
            <a:r>
              <a:rPr lang="en-US" sz="2400" dirty="0" smtClean="0">
                <a:solidFill>
                  <a:schemeClr val="tx1"/>
                </a:solidFill>
              </a:rPr>
              <a:t>.</a:t>
            </a:r>
            <a:br>
              <a:rPr lang="en-US" sz="2400" dirty="0" smtClean="0">
                <a:solidFill>
                  <a:schemeClr val="tx1"/>
                </a:solidFill>
              </a:rPr>
            </a:br>
            <a:endParaRPr lang="en-US" sz="2400" dirty="0" smtClean="0">
              <a:solidFill>
                <a:schemeClr val="tx1"/>
              </a:solidFill>
            </a:endParaRPr>
          </a:p>
          <a:p>
            <a:pPr>
              <a:lnSpc>
                <a:spcPct val="80000"/>
              </a:lnSpc>
            </a:pPr>
            <a:r>
              <a:rPr lang="en-US" sz="2400" dirty="0">
                <a:solidFill>
                  <a:schemeClr val="tx1"/>
                </a:solidFill>
              </a:rPr>
              <a:t>80% of the world population lives on less than $10 a </a:t>
            </a:r>
            <a:r>
              <a:rPr lang="en-US" sz="2400" dirty="0" smtClean="0">
                <a:solidFill>
                  <a:schemeClr val="tx1"/>
                </a:solidFill>
              </a:rPr>
              <a:t>day</a:t>
            </a:r>
            <a:br>
              <a:rPr lang="en-US" sz="2400" dirty="0" smtClean="0">
                <a:solidFill>
                  <a:schemeClr val="tx1"/>
                </a:solidFill>
              </a:rPr>
            </a:br>
            <a:endParaRPr lang="en-US" sz="2400" dirty="0" smtClean="0">
              <a:solidFill>
                <a:schemeClr val="tx1"/>
              </a:solidFill>
            </a:endParaRPr>
          </a:p>
          <a:p>
            <a:pPr eaLnBrk="1" hangingPunct="1">
              <a:lnSpc>
                <a:spcPct val="80000"/>
              </a:lnSpc>
            </a:pPr>
            <a:r>
              <a:rPr lang="en-GB" altLang="en-US" sz="2400" dirty="0" smtClean="0">
                <a:solidFill>
                  <a:schemeClr val="tx1"/>
                </a:solidFill>
              </a:rPr>
              <a:t>900 million extremely poor people live in rural areas in developing countries. </a:t>
            </a:r>
            <a:br>
              <a:rPr lang="en-GB" altLang="en-US" sz="2400" dirty="0" smtClean="0">
                <a:solidFill>
                  <a:schemeClr val="tx1"/>
                </a:solidFill>
              </a:rPr>
            </a:br>
            <a:endParaRPr lang="en-GB" altLang="en-US" sz="2400" dirty="0" smtClean="0">
              <a:solidFill>
                <a:schemeClr val="tx1"/>
              </a:solidFill>
            </a:endParaRPr>
          </a:p>
          <a:p>
            <a:pPr eaLnBrk="1" hangingPunct="1">
              <a:lnSpc>
                <a:spcPct val="80000"/>
              </a:lnSpc>
            </a:pPr>
            <a:r>
              <a:rPr lang="en-GB" altLang="en-US" sz="2400" dirty="0" smtClean="0">
                <a:solidFill>
                  <a:schemeClr val="tx1"/>
                </a:solidFill>
              </a:rPr>
              <a:t>48 million people are living below poverty line of 1$ per day in Pakistan</a:t>
            </a:r>
            <a:br>
              <a:rPr lang="en-GB" altLang="en-US" sz="2400" dirty="0" smtClean="0">
                <a:solidFill>
                  <a:schemeClr val="tx1"/>
                </a:solidFill>
              </a:rPr>
            </a:br>
            <a:endParaRPr lang="en-GB" altLang="en-US" sz="2400" dirty="0" smtClean="0">
              <a:solidFill>
                <a:schemeClr val="tx1"/>
              </a:solidFill>
            </a:endParaRPr>
          </a:p>
          <a:p>
            <a:pPr eaLnBrk="1" hangingPunct="1">
              <a:lnSpc>
                <a:spcPct val="80000"/>
              </a:lnSpc>
            </a:pPr>
            <a:r>
              <a:rPr lang="en-GB" altLang="en-US" sz="2400" dirty="0" smtClean="0">
                <a:solidFill>
                  <a:schemeClr val="tx1"/>
                </a:solidFill>
              </a:rPr>
              <a:t>Despite all development efforts over 60 years, the gap between the poor and the rich is widening.</a:t>
            </a:r>
            <a:br>
              <a:rPr lang="en-GB" altLang="en-US" sz="2400" dirty="0" smtClean="0">
                <a:solidFill>
                  <a:schemeClr val="tx1"/>
                </a:solidFill>
              </a:rPr>
            </a:br>
            <a:endParaRPr lang="en-GB" altLang="en-US" sz="2400" dirty="0" smtClean="0">
              <a:solidFill>
                <a:schemeClr val="tx1"/>
              </a:solidFill>
            </a:endParaRPr>
          </a:p>
          <a:p>
            <a:pPr eaLnBrk="1" hangingPunct="1">
              <a:lnSpc>
                <a:spcPct val="80000"/>
              </a:lnSpc>
            </a:pPr>
            <a:r>
              <a:rPr lang="en-GB" altLang="en-US" sz="2400" dirty="0" smtClean="0">
                <a:solidFill>
                  <a:schemeClr val="tx1"/>
                </a:solidFill>
              </a:rPr>
              <a:t>The poor are denied to have access to the formal finance institutions simply because they are unbankable.  </a:t>
            </a:r>
          </a:p>
          <a:p>
            <a:pPr eaLnBrk="1" hangingPunct="1">
              <a:lnSpc>
                <a:spcPct val="80000"/>
              </a:lnSpc>
              <a:buFontTx/>
              <a:buNone/>
            </a:pPr>
            <a:endParaRPr lang="en-GB" altLang="en-US" sz="2400" dirty="0" smtClean="0">
              <a:solidFill>
                <a:schemeClr val="tx1"/>
              </a:solidFill>
            </a:endParaRPr>
          </a:p>
          <a:p>
            <a:pPr eaLnBrk="1" hangingPunct="1">
              <a:lnSpc>
                <a:spcPct val="80000"/>
              </a:lnSpc>
            </a:pPr>
            <a:endParaRPr lang="en-GB" altLang="en-US" sz="2400" dirty="0" smtClean="0">
              <a:solidFill>
                <a:schemeClr val="tx1"/>
              </a:solidFill>
            </a:endParaRPr>
          </a:p>
          <a:p>
            <a:pPr eaLnBrk="1" hangingPunct="1">
              <a:lnSpc>
                <a:spcPct val="80000"/>
              </a:lnSpc>
              <a:buFont typeface="Wingdings" panose="05000000000000000000" pitchFamily="2" charset="2"/>
              <a:buChar char="v"/>
            </a:pPr>
            <a:endParaRPr lang="en-GB" altLang="en-US" sz="2400" dirty="0" smtClean="0">
              <a:solidFill>
                <a:schemeClr val="tx1"/>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333374"/>
            <a:ext cx="23034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5536" y="169206"/>
            <a:ext cx="5459315" cy="830997"/>
          </a:xfrm>
          <a:prstGeom prst="rect">
            <a:avLst/>
          </a:prstGeom>
        </p:spPr>
        <p:txBody>
          <a:bodyPr wrap="none">
            <a:spAutoFit/>
          </a:bodyPr>
          <a:lstStyle/>
          <a:p>
            <a:r>
              <a:rPr lang="en-GB" altLang="en-US" sz="4800" b="1" dirty="0">
                <a:solidFill>
                  <a:schemeClr val="accent1">
                    <a:lumMod val="75000"/>
                  </a:schemeClr>
                </a:solidFill>
                <a:latin typeface="+mj-lt"/>
              </a:rPr>
              <a:t>Facts &amp; Background</a:t>
            </a:r>
            <a:endParaRPr lang="en-US" sz="4800" dirty="0">
              <a:solidFill>
                <a:schemeClr val="accent1">
                  <a:lumMod val="75000"/>
                </a:schemeClr>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323528" y="1341438"/>
            <a:ext cx="8496944" cy="5256212"/>
          </a:xfrm>
        </p:spPr>
        <p:txBody>
          <a:bodyPr/>
          <a:lstStyle/>
          <a:p>
            <a:pPr eaLnBrk="1" hangingPunct="1">
              <a:lnSpc>
                <a:spcPct val="80000"/>
              </a:lnSpc>
            </a:pPr>
            <a:r>
              <a:rPr lang="en-GB" altLang="en-US" sz="2400" dirty="0" smtClean="0">
                <a:solidFill>
                  <a:schemeClr val="tx1"/>
                </a:solidFill>
              </a:rPr>
              <a:t>One of our goals is to make a significant contribution to the alleviation of world poverty by 2015</a:t>
            </a:r>
          </a:p>
          <a:p>
            <a:pPr eaLnBrk="1" hangingPunct="1">
              <a:lnSpc>
                <a:spcPct val="80000"/>
              </a:lnSpc>
            </a:pPr>
            <a:endParaRPr lang="en-US" altLang="en-US" sz="2400" dirty="0" smtClean="0">
              <a:solidFill>
                <a:schemeClr val="tx1"/>
              </a:solidFill>
            </a:endParaRPr>
          </a:p>
          <a:p>
            <a:pPr eaLnBrk="1" hangingPunct="1">
              <a:lnSpc>
                <a:spcPct val="80000"/>
              </a:lnSpc>
            </a:pPr>
            <a:r>
              <a:rPr lang="en-US" altLang="en-US" sz="2400" dirty="0" smtClean="0">
                <a:solidFill>
                  <a:schemeClr val="tx1"/>
                </a:solidFill>
              </a:rPr>
              <a:t>Poverty is multi dimension and Microfinance is one of the powerful tool to fight poverty. </a:t>
            </a:r>
          </a:p>
          <a:p>
            <a:pPr eaLnBrk="1" hangingPunct="1">
              <a:lnSpc>
                <a:spcPct val="80000"/>
              </a:lnSpc>
            </a:pPr>
            <a:endParaRPr lang="en-US" altLang="en-US" sz="2400" dirty="0" smtClean="0">
              <a:solidFill>
                <a:schemeClr val="tx1"/>
              </a:solidFill>
            </a:endParaRPr>
          </a:p>
          <a:p>
            <a:pPr eaLnBrk="1" hangingPunct="1">
              <a:lnSpc>
                <a:spcPct val="80000"/>
              </a:lnSpc>
            </a:pPr>
            <a:r>
              <a:rPr lang="en-US" altLang="en-US" sz="2400" dirty="0" smtClean="0">
                <a:solidFill>
                  <a:schemeClr val="tx1"/>
                </a:solidFill>
              </a:rPr>
              <a:t>When poor people have access to financial services, they can earn more, build their assets, and cushion themselves against external shocks.</a:t>
            </a:r>
          </a:p>
          <a:p>
            <a:pPr eaLnBrk="1" hangingPunct="1">
              <a:lnSpc>
                <a:spcPct val="80000"/>
              </a:lnSpc>
            </a:pPr>
            <a:endParaRPr lang="en-US" altLang="en-US" sz="2400" dirty="0" smtClean="0">
              <a:solidFill>
                <a:schemeClr val="tx1"/>
              </a:solidFill>
            </a:endParaRPr>
          </a:p>
          <a:p>
            <a:pPr eaLnBrk="1" hangingPunct="1">
              <a:lnSpc>
                <a:spcPct val="80000"/>
              </a:lnSpc>
            </a:pPr>
            <a:r>
              <a:rPr lang="en-US" altLang="en-US" sz="2400" dirty="0" smtClean="0">
                <a:solidFill>
                  <a:schemeClr val="tx1"/>
                </a:solidFill>
              </a:rPr>
              <a:t>Poor households use microfinance to move from everyday survival to planning for the future: they invest in better nutrition, housing, health, and education</a:t>
            </a:r>
            <a:endParaRPr lang="en-GB" altLang="en-US" sz="1800" dirty="0" smtClean="0">
              <a:solidFill>
                <a:schemeClr val="tx1"/>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350249"/>
            <a:ext cx="23034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9512" y="241726"/>
            <a:ext cx="6667210" cy="769441"/>
          </a:xfrm>
          <a:prstGeom prst="rect">
            <a:avLst/>
          </a:prstGeom>
        </p:spPr>
        <p:txBody>
          <a:bodyPr wrap="none">
            <a:spAutoFit/>
          </a:bodyPr>
          <a:lstStyle/>
          <a:p>
            <a:r>
              <a:rPr lang="en-GB" altLang="en-US" sz="4400" b="1" dirty="0">
                <a:solidFill>
                  <a:schemeClr val="accent1">
                    <a:lumMod val="75000"/>
                  </a:schemeClr>
                </a:solidFill>
              </a:rPr>
              <a:t>Need of Microfinance ?</a:t>
            </a:r>
            <a:endParaRPr lang="en-US" sz="4400" dirty="0">
              <a:solidFill>
                <a:schemeClr val="accent1">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fade">
                                      <p:cBhvr>
                                        <p:cTn id="12" dur="2000"/>
                                        <p:tgtEl>
                                          <p:spTgt spid="51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animEffect transition="in" filter="fade">
                                      <p:cBhvr>
                                        <p:cTn id="17" dur="2000"/>
                                        <p:tgtEl>
                                          <p:spTgt spid="512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6" end="6"/>
                                            </p:txEl>
                                          </p:spTgt>
                                        </p:tgtEl>
                                        <p:attrNameLst>
                                          <p:attrName>style.visibility</p:attrName>
                                        </p:attrNameLst>
                                      </p:cBhvr>
                                      <p:to>
                                        <p:strVal val="visible"/>
                                      </p:to>
                                    </p:set>
                                    <p:animEffect transition="in" filter="fade">
                                      <p:cBhvr>
                                        <p:cTn id="22" dur="20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251520" y="1341438"/>
            <a:ext cx="8352928" cy="5256212"/>
          </a:xfrm>
        </p:spPr>
        <p:txBody>
          <a:bodyPr>
            <a:normAutofit fontScale="77500" lnSpcReduction="20000"/>
          </a:bodyPr>
          <a:lstStyle/>
          <a:p>
            <a:pPr eaLnBrk="1" hangingPunct="1"/>
            <a:endParaRPr lang="en-GB" altLang="en-US" b="1" dirty="0" smtClean="0">
              <a:solidFill>
                <a:schemeClr val="tx1"/>
              </a:solidFill>
            </a:endParaRPr>
          </a:p>
          <a:p>
            <a:r>
              <a:rPr lang="en-GB" sz="4000" dirty="0">
                <a:solidFill>
                  <a:schemeClr val="tx1"/>
                </a:solidFill>
              </a:rPr>
              <a:t>In this program, our aim </a:t>
            </a:r>
            <a:r>
              <a:rPr lang="en-GB" sz="4000" dirty="0" smtClean="0">
                <a:solidFill>
                  <a:schemeClr val="tx1"/>
                </a:solidFill>
              </a:rPr>
              <a:t>is to </a:t>
            </a:r>
            <a:r>
              <a:rPr lang="en-GB" sz="4000" dirty="0">
                <a:solidFill>
                  <a:schemeClr val="tx1"/>
                </a:solidFill>
              </a:rPr>
              <a:t>expand the coverage and outreach of our support by focusing on vulnerable families for whom economic empowerment is critical for survival. </a:t>
            </a:r>
            <a:endParaRPr lang="en-GB" sz="4000" dirty="0" smtClean="0">
              <a:solidFill>
                <a:schemeClr val="tx1"/>
              </a:solidFill>
            </a:endParaRPr>
          </a:p>
          <a:p>
            <a:endParaRPr lang="en-GB" sz="4000" dirty="0">
              <a:solidFill>
                <a:schemeClr val="tx1"/>
              </a:solidFill>
            </a:endParaRPr>
          </a:p>
          <a:p>
            <a:r>
              <a:rPr lang="en-GB" sz="4000" dirty="0" smtClean="0">
                <a:solidFill>
                  <a:schemeClr val="tx1"/>
                </a:solidFill>
              </a:rPr>
              <a:t>We are pursuing </a:t>
            </a:r>
            <a:r>
              <a:rPr lang="en-GB" sz="4000" dirty="0">
                <a:solidFill>
                  <a:schemeClr val="tx1"/>
                </a:solidFill>
              </a:rPr>
              <a:t>a structured need identification and assessment process for improved accountability, orient families about our </a:t>
            </a:r>
            <a:r>
              <a:rPr lang="en-GB" sz="4000" dirty="0" err="1">
                <a:solidFill>
                  <a:schemeClr val="tx1"/>
                </a:solidFill>
              </a:rPr>
              <a:t>Shariah</a:t>
            </a:r>
            <a:r>
              <a:rPr lang="en-GB" sz="4000" dirty="0">
                <a:solidFill>
                  <a:schemeClr val="tx1"/>
                </a:solidFill>
              </a:rPr>
              <a:t> compliant microfinance package and ensure that assistance provided brings about a change in the quality of life of the assisted families.</a:t>
            </a:r>
            <a:endParaRPr lang="en-US" sz="4000" dirty="0">
              <a:solidFill>
                <a:schemeClr val="tx1"/>
              </a:solidFill>
            </a:endParaRPr>
          </a:p>
          <a:p>
            <a:pPr eaLnBrk="1" hangingPunct="1"/>
            <a:endParaRPr lang="en-GB" altLang="en-US" b="1" dirty="0" smtClean="0">
              <a:solidFill>
                <a:schemeClr val="tx1"/>
              </a:solidFill>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50947"/>
            <a:ext cx="23034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7544" y="472559"/>
            <a:ext cx="3613490" cy="830997"/>
          </a:xfrm>
          <a:prstGeom prst="rect">
            <a:avLst/>
          </a:prstGeom>
        </p:spPr>
        <p:txBody>
          <a:bodyPr wrap="none">
            <a:spAutoFit/>
          </a:bodyPr>
          <a:lstStyle/>
          <a:p>
            <a:r>
              <a:rPr lang="en-GB" altLang="en-US" sz="4800" b="1" dirty="0">
                <a:solidFill>
                  <a:schemeClr val="accent1">
                    <a:lumMod val="75000"/>
                  </a:schemeClr>
                </a:solidFill>
                <a:latin typeface="+mj-lt"/>
              </a:rPr>
              <a:t>Microfinance</a:t>
            </a:r>
            <a:endParaRPr lang="en-US" sz="4800" dirty="0">
              <a:solidFill>
                <a:schemeClr val="accent1">
                  <a:lumMod val="75000"/>
                </a:schemeClr>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251520" y="1341438"/>
            <a:ext cx="8352928" cy="5256212"/>
          </a:xfrm>
        </p:spPr>
        <p:txBody>
          <a:bodyPr>
            <a:normAutofit/>
          </a:bodyPr>
          <a:lstStyle/>
          <a:p>
            <a:pPr eaLnBrk="1" hangingPunct="1"/>
            <a:endParaRPr lang="en-GB" altLang="en-US" b="1" dirty="0" smtClean="0">
              <a:solidFill>
                <a:schemeClr val="tx1"/>
              </a:solidFill>
            </a:endParaRPr>
          </a:p>
          <a:p>
            <a:r>
              <a:rPr lang="en-GB" sz="3200" dirty="0">
                <a:solidFill>
                  <a:schemeClr val="tx1"/>
                </a:solidFill>
              </a:rPr>
              <a:t>Expand coverage and outreach of </a:t>
            </a:r>
            <a:r>
              <a:rPr lang="en-GB" sz="3200" dirty="0" err="1">
                <a:solidFill>
                  <a:schemeClr val="tx1"/>
                </a:solidFill>
              </a:rPr>
              <a:t>Shariah</a:t>
            </a:r>
            <a:r>
              <a:rPr lang="en-GB" sz="3200" dirty="0">
                <a:solidFill>
                  <a:schemeClr val="tx1"/>
                </a:solidFill>
              </a:rPr>
              <a:t> compliant microfinance initiatives for economic </a:t>
            </a:r>
            <a:r>
              <a:rPr lang="en-GB" sz="3200" dirty="0" smtClean="0">
                <a:solidFill>
                  <a:schemeClr val="tx1"/>
                </a:solidFill>
              </a:rPr>
              <a:t>empowerment to 10,000 more families in next two years in Pakistan specifically and 100,000 families in general to other different Muslim Aid country offices</a:t>
            </a:r>
            <a:r>
              <a:rPr lang="en-GB" sz="3200" dirty="0">
                <a:solidFill>
                  <a:schemeClr val="tx1"/>
                </a:solidFill>
              </a:rPr>
              <a:t> </a:t>
            </a:r>
            <a:r>
              <a:rPr lang="en-GB" sz="3200" dirty="0" smtClean="0">
                <a:solidFill>
                  <a:schemeClr val="tx1"/>
                </a:solidFill>
              </a:rPr>
              <a:t>i.e.. Bangladesh, Sri Lanka, Afghanistan, Syria, Cambodia, Bosnia and Indonesia.</a:t>
            </a:r>
            <a:endParaRPr lang="en-US" sz="3200" dirty="0">
              <a:solidFill>
                <a:schemeClr val="tx1"/>
              </a:solidFill>
            </a:endParaRPr>
          </a:p>
          <a:p>
            <a:pPr eaLnBrk="1" hangingPunct="1"/>
            <a:endParaRPr lang="en-GB" altLang="en-US" b="1" dirty="0" smtClean="0">
              <a:solidFill>
                <a:schemeClr val="tx1"/>
              </a:solidFill>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50947"/>
            <a:ext cx="23034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7544" y="472559"/>
            <a:ext cx="5269391" cy="830997"/>
          </a:xfrm>
          <a:prstGeom prst="rect">
            <a:avLst/>
          </a:prstGeom>
        </p:spPr>
        <p:txBody>
          <a:bodyPr wrap="none">
            <a:spAutoFit/>
          </a:bodyPr>
          <a:lstStyle/>
          <a:p>
            <a:r>
              <a:rPr lang="en-GB" sz="4800" b="1" dirty="0">
                <a:solidFill>
                  <a:schemeClr val="accent1"/>
                </a:solidFill>
                <a:latin typeface="+mj-lt"/>
              </a:rPr>
              <a:t>Strategic Objective</a:t>
            </a:r>
            <a:endParaRPr lang="en-US" sz="4800" b="1" dirty="0">
              <a:solidFill>
                <a:schemeClr val="accent1"/>
              </a:solidFill>
              <a:latin typeface="+mj-lt"/>
            </a:endParaRPr>
          </a:p>
        </p:txBody>
      </p:sp>
    </p:spTree>
    <p:extLst>
      <p:ext uri="{BB962C8B-B14F-4D97-AF65-F5344CB8AC3E}">
        <p14:creationId xmlns:p14="http://schemas.microsoft.com/office/powerpoint/2010/main" val="18982575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395536" y="1009934"/>
            <a:ext cx="7848872" cy="5256212"/>
          </a:xfrm>
        </p:spPr>
        <p:txBody>
          <a:bodyPr>
            <a:normAutofit lnSpcReduction="10000"/>
          </a:bodyPr>
          <a:lstStyle/>
          <a:p>
            <a:pPr eaLnBrk="1" hangingPunct="1"/>
            <a:endParaRPr lang="en-GB" altLang="en-US" sz="2800" b="1" dirty="0" smtClean="0">
              <a:latin typeface="Times New Roman" panose="02020603050405020304" pitchFamily="18" charset="0"/>
            </a:endParaRPr>
          </a:p>
          <a:p>
            <a:r>
              <a:rPr lang="en-US" sz="2800" i="1" dirty="0">
                <a:latin typeface="Times New Roman" pitchFamily="18" charset="0"/>
              </a:rPr>
              <a:t>People living in poverty, like everyone else, need a diverse range of financial instruments</a:t>
            </a:r>
            <a:r>
              <a:rPr lang="en-GB" sz="2800" i="1" dirty="0">
                <a:latin typeface="Times New Roman" pitchFamily="18" charset="0"/>
              </a:rPr>
              <a:t> </a:t>
            </a:r>
          </a:p>
          <a:p>
            <a:pPr eaLnBrk="1" hangingPunct="1"/>
            <a:endParaRPr lang="en-GB" altLang="en-US" sz="2800" b="1" dirty="0" smtClean="0">
              <a:latin typeface="Times New Roman" panose="02020603050405020304" pitchFamily="18" charset="0"/>
            </a:endParaRPr>
          </a:p>
          <a:p>
            <a:pPr>
              <a:buFont typeface="Arial" panose="020B0604020202020204" pitchFamily="34" charset="0"/>
              <a:buChar char="•"/>
            </a:pPr>
            <a:r>
              <a:rPr lang="en-US" sz="2800" dirty="0">
                <a:solidFill>
                  <a:schemeClr val="tx1"/>
                </a:solidFill>
                <a:cs typeface="Times New Roman" panose="02020603050405020304" pitchFamily="18" charset="0"/>
              </a:rPr>
              <a:t>MEDP was started in March 2008 in Chakwal and August 2011 in Rawalpindi. </a:t>
            </a:r>
            <a:endParaRPr lang="en-US" sz="2800" dirty="0" smtClean="0">
              <a:solidFill>
                <a:schemeClr val="tx1"/>
              </a:solidFill>
              <a:cs typeface="Times New Roman" panose="02020603050405020304" pitchFamily="18" charset="0"/>
            </a:endParaRPr>
          </a:p>
          <a:p>
            <a:pPr>
              <a:buFont typeface="Arial" panose="020B0604020202020204" pitchFamily="34" charset="0"/>
              <a:buChar char="•"/>
            </a:pPr>
            <a:endParaRPr lang="en-US" sz="2800" dirty="0" smtClean="0">
              <a:solidFill>
                <a:schemeClr val="tx1"/>
              </a:solidFill>
              <a:cs typeface="Times New Roman" panose="02020603050405020304" pitchFamily="18" charset="0"/>
            </a:endParaRPr>
          </a:p>
          <a:p>
            <a:pPr>
              <a:buFont typeface="Arial" panose="020B0604020202020204" pitchFamily="34" charset="0"/>
              <a:buChar char="•"/>
            </a:pPr>
            <a:r>
              <a:rPr lang="en-US" sz="2800" dirty="0" smtClean="0">
                <a:solidFill>
                  <a:schemeClr val="tx1"/>
                </a:solidFill>
                <a:cs typeface="Times New Roman" panose="02020603050405020304" pitchFamily="18" charset="0"/>
              </a:rPr>
              <a:t>Main </a:t>
            </a:r>
            <a:r>
              <a:rPr lang="en-US" sz="2800" dirty="0">
                <a:solidFill>
                  <a:schemeClr val="tx1"/>
                </a:solidFill>
                <a:cs typeface="Times New Roman" panose="02020603050405020304" pitchFamily="18" charset="0"/>
              </a:rPr>
              <a:t>objectives of the project were to create awareness about enterprises development, provide technical assistance in enterprise development and provision of micro credit (On </a:t>
            </a:r>
            <a:r>
              <a:rPr lang="en-US" sz="2800" i="1" dirty="0" err="1">
                <a:solidFill>
                  <a:schemeClr val="tx1"/>
                </a:solidFill>
                <a:cs typeface="Times New Roman" panose="02020603050405020304" pitchFamily="18" charset="0"/>
              </a:rPr>
              <a:t>Murabaha</a:t>
            </a:r>
            <a:r>
              <a:rPr lang="en-US" sz="2800" dirty="0">
                <a:solidFill>
                  <a:schemeClr val="tx1"/>
                </a:solidFill>
                <a:cs typeface="Times New Roman" panose="02020603050405020304" pitchFamily="18" charset="0"/>
              </a:rPr>
              <a:t>, a </a:t>
            </a:r>
            <a:r>
              <a:rPr lang="en-US" sz="2800" dirty="0" err="1">
                <a:solidFill>
                  <a:schemeClr val="tx1"/>
                </a:solidFill>
                <a:cs typeface="Times New Roman" panose="02020603050405020304" pitchFamily="18" charset="0"/>
              </a:rPr>
              <a:t>shariah</a:t>
            </a:r>
            <a:r>
              <a:rPr lang="en-US" sz="2800" dirty="0">
                <a:solidFill>
                  <a:schemeClr val="tx1"/>
                </a:solidFill>
                <a:cs typeface="Times New Roman" panose="02020603050405020304" pitchFamily="18" charset="0"/>
              </a:rPr>
              <a:t> compliance mode) for establishment or enhancement of micro </a:t>
            </a:r>
            <a:r>
              <a:rPr lang="en-US" sz="2800" dirty="0" smtClean="0">
                <a:solidFill>
                  <a:schemeClr val="tx1"/>
                </a:solidFill>
                <a:cs typeface="Times New Roman" panose="02020603050405020304" pitchFamily="18" charset="0"/>
              </a:rPr>
              <a:t>enterprises.</a:t>
            </a:r>
            <a:endParaRPr lang="en-GB" altLang="en-US" sz="2800" b="1" dirty="0" smtClean="0">
              <a:solidFill>
                <a:schemeClr val="tx1"/>
              </a:solidFill>
              <a:latin typeface="Times New Roman" panose="02020603050405020304" pitchFamily="18" charset="0"/>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50947"/>
            <a:ext cx="23034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9512" y="339660"/>
            <a:ext cx="8064896" cy="1200329"/>
          </a:xfrm>
          <a:prstGeom prst="rect">
            <a:avLst/>
          </a:prstGeom>
        </p:spPr>
        <p:txBody>
          <a:bodyPr wrap="square">
            <a:spAutoFit/>
          </a:bodyPr>
          <a:lstStyle/>
          <a:p>
            <a:pPr marL="114300" indent="0">
              <a:buNone/>
            </a:pPr>
            <a:r>
              <a:rPr lang="en-US" sz="3600" b="1" dirty="0">
                <a:solidFill>
                  <a:schemeClr val="accent1">
                    <a:lumMod val="75000"/>
                  </a:schemeClr>
                </a:solidFill>
                <a:latin typeface="+mj-lt"/>
              </a:rPr>
              <a:t>MEDP (Micro Enterprise </a:t>
            </a:r>
            <a:endParaRPr lang="en-US" sz="3600" b="1" dirty="0" smtClean="0">
              <a:solidFill>
                <a:schemeClr val="accent1">
                  <a:lumMod val="75000"/>
                </a:schemeClr>
              </a:solidFill>
              <a:latin typeface="+mj-lt"/>
            </a:endParaRPr>
          </a:p>
          <a:p>
            <a:pPr marL="114300" indent="0">
              <a:buNone/>
            </a:pPr>
            <a:r>
              <a:rPr lang="en-US" sz="3600" b="1" dirty="0" smtClean="0">
                <a:solidFill>
                  <a:schemeClr val="accent1">
                    <a:lumMod val="75000"/>
                  </a:schemeClr>
                </a:solidFill>
                <a:latin typeface="+mj-lt"/>
              </a:rPr>
              <a:t>Development </a:t>
            </a:r>
            <a:r>
              <a:rPr lang="en-US" sz="3600" b="1" dirty="0">
                <a:solidFill>
                  <a:schemeClr val="accent1">
                    <a:lumMod val="75000"/>
                  </a:schemeClr>
                </a:solidFill>
                <a:latin typeface="+mj-lt"/>
              </a:rPr>
              <a:t>Program)</a:t>
            </a:r>
            <a:endParaRPr lang="en-US" sz="3600" dirty="0">
              <a:solidFill>
                <a:schemeClr val="accent1">
                  <a:lumMod val="75000"/>
                </a:schemeClr>
              </a:solidFill>
              <a:latin typeface="+mj-lt"/>
            </a:endParaRPr>
          </a:p>
        </p:txBody>
      </p:sp>
    </p:spTree>
    <p:extLst>
      <p:ext uri="{BB962C8B-B14F-4D97-AF65-F5344CB8AC3E}">
        <p14:creationId xmlns:p14="http://schemas.microsoft.com/office/powerpoint/2010/main" val="3824292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755576" y="1341438"/>
            <a:ext cx="7848872" cy="5256212"/>
          </a:xfrm>
        </p:spPr>
        <p:txBody>
          <a:bodyPr/>
          <a:lstStyle/>
          <a:p>
            <a:pPr eaLnBrk="1" hangingPunct="1"/>
            <a:endParaRPr lang="en-GB" altLang="en-US" b="1" dirty="0" smtClean="0">
              <a:solidFill>
                <a:schemeClr val="tx1"/>
              </a:solidFill>
              <a:latin typeface="Times New Roman" panose="02020603050405020304" pitchFamily="18" charset="0"/>
            </a:endParaRPr>
          </a:p>
          <a:p>
            <a:pPr eaLnBrk="1" hangingPunct="1"/>
            <a:endParaRPr lang="en-GB" altLang="en-US" b="1" dirty="0" smtClean="0">
              <a:solidFill>
                <a:schemeClr val="tx1"/>
              </a:solidFill>
              <a:latin typeface="Times New Roman" panose="02020603050405020304" pitchFamily="18" charset="0"/>
            </a:endParaRPr>
          </a:p>
          <a:p>
            <a:r>
              <a:rPr lang="en-US" sz="2800" dirty="0" smtClean="0">
                <a:solidFill>
                  <a:schemeClr val="tx1"/>
                </a:solidFill>
                <a:cs typeface="Times New Roman" panose="02020603050405020304" pitchFamily="18" charset="0"/>
              </a:rPr>
              <a:t>We have started </a:t>
            </a:r>
            <a:r>
              <a:rPr lang="en-US" sz="2800" dirty="0">
                <a:solidFill>
                  <a:schemeClr val="tx1"/>
                </a:solidFill>
                <a:cs typeface="Times New Roman" panose="02020603050405020304" pitchFamily="18" charset="0"/>
              </a:rPr>
              <a:t>a joint project of </a:t>
            </a:r>
            <a:r>
              <a:rPr lang="en-US" sz="2800" dirty="0" err="1">
                <a:solidFill>
                  <a:schemeClr val="tx1"/>
                </a:solidFill>
                <a:cs typeface="Times New Roman" panose="02020603050405020304" pitchFamily="18" charset="0"/>
              </a:rPr>
              <a:t>Qarde</a:t>
            </a:r>
            <a:r>
              <a:rPr lang="en-US" sz="2800" dirty="0">
                <a:solidFill>
                  <a:schemeClr val="tx1"/>
                </a:solidFill>
                <a:cs typeface="Times New Roman" panose="02020603050405020304" pitchFamily="18" charset="0"/>
              </a:rPr>
              <a:t> </a:t>
            </a:r>
            <a:r>
              <a:rPr lang="en-US" sz="2800" dirty="0" err="1">
                <a:solidFill>
                  <a:schemeClr val="tx1"/>
                </a:solidFill>
                <a:cs typeface="Times New Roman" panose="02020603050405020304" pitchFamily="18" charset="0"/>
              </a:rPr>
              <a:t>Hasana</a:t>
            </a:r>
            <a:r>
              <a:rPr lang="en-US" sz="2800" dirty="0">
                <a:solidFill>
                  <a:schemeClr val="tx1"/>
                </a:solidFill>
                <a:cs typeface="Times New Roman" panose="02020603050405020304" pitchFamily="18" charset="0"/>
              </a:rPr>
              <a:t> with </a:t>
            </a:r>
            <a:r>
              <a:rPr lang="en-US" sz="2800" dirty="0" err="1">
                <a:solidFill>
                  <a:schemeClr val="tx1"/>
                </a:solidFill>
                <a:cs typeface="Times New Roman" panose="02020603050405020304" pitchFamily="18" charset="0"/>
              </a:rPr>
              <a:t>Akhowat</a:t>
            </a:r>
            <a:r>
              <a:rPr lang="en-US" sz="2800" dirty="0">
                <a:solidFill>
                  <a:schemeClr val="tx1"/>
                </a:solidFill>
                <a:cs typeface="Times New Roman" panose="02020603050405020304" pitchFamily="18" charset="0"/>
              </a:rPr>
              <a:t> on 1</a:t>
            </a:r>
            <a:r>
              <a:rPr lang="en-US" sz="2800" baseline="30000" dirty="0">
                <a:solidFill>
                  <a:schemeClr val="tx1"/>
                </a:solidFill>
                <a:cs typeface="Times New Roman" panose="02020603050405020304" pitchFamily="18" charset="0"/>
              </a:rPr>
              <a:t>st</a:t>
            </a:r>
            <a:r>
              <a:rPr lang="en-US" sz="2800" dirty="0">
                <a:solidFill>
                  <a:schemeClr val="tx1"/>
                </a:solidFill>
                <a:cs typeface="Times New Roman" panose="02020603050405020304" pitchFamily="18" charset="0"/>
              </a:rPr>
              <a:t> June, 2007 in </a:t>
            </a:r>
            <a:r>
              <a:rPr lang="en-US" sz="2800" dirty="0" err="1">
                <a:solidFill>
                  <a:schemeClr val="tx1"/>
                </a:solidFill>
                <a:cs typeface="Times New Roman" panose="02020603050405020304" pitchFamily="18" charset="0"/>
              </a:rPr>
              <a:t>Sadiqabad</a:t>
            </a:r>
            <a:r>
              <a:rPr lang="en-US" sz="2800" dirty="0">
                <a:solidFill>
                  <a:schemeClr val="tx1"/>
                </a:solidFill>
                <a:cs typeface="Times New Roman" panose="02020603050405020304" pitchFamily="18" charset="0"/>
              </a:rPr>
              <a:t>, Rawalpindi, with the objective of providing interest free credit to the poor so as to enhance their standard of </a:t>
            </a:r>
            <a:r>
              <a:rPr lang="en-US" sz="2800" dirty="0" smtClean="0">
                <a:solidFill>
                  <a:schemeClr val="tx1"/>
                </a:solidFill>
                <a:cs typeface="Times New Roman" panose="02020603050405020304" pitchFamily="18" charset="0"/>
              </a:rPr>
              <a:t>living.</a:t>
            </a:r>
            <a:endParaRPr lang="en-US" sz="2800" dirty="0">
              <a:solidFill>
                <a:schemeClr val="tx1"/>
              </a:solidFill>
              <a:cs typeface="Times New Roman" panose="02020603050405020304" pitchFamily="18" charset="0"/>
            </a:endParaRPr>
          </a:p>
          <a:p>
            <a:pPr eaLnBrk="1" hangingPunct="1"/>
            <a:endParaRPr lang="en-GB" altLang="en-US" b="1" dirty="0" smtClean="0">
              <a:solidFill>
                <a:schemeClr val="tx1"/>
              </a:solidFill>
              <a:latin typeface="Times New Roman" panose="02020603050405020304" pitchFamily="18" charset="0"/>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50947"/>
            <a:ext cx="23034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7544" y="472559"/>
            <a:ext cx="4354077" cy="830997"/>
          </a:xfrm>
          <a:prstGeom prst="rect">
            <a:avLst/>
          </a:prstGeom>
        </p:spPr>
        <p:txBody>
          <a:bodyPr wrap="none">
            <a:spAutoFit/>
          </a:bodyPr>
          <a:lstStyle/>
          <a:p>
            <a:pPr marL="114300" indent="0">
              <a:buNone/>
            </a:pPr>
            <a:r>
              <a:rPr lang="en-US" sz="4800" b="1" dirty="0" err="1" smtClean="0">
                <a:solidFill>
                  <a:schemeClr val="accent1">
                    <a:lumMod val="75000"/>
                  </a:schemeClr>
                </a:solidFill>
                <a:latin typeface="+mj-lt"/>
                <a:cs typeface="Times New Roman" panose="02020603050405020304" pitchFamily="18" charset="0"/>
              </a:rPr>
              <a:t>Qard</a:t>
            </a:r>
            <a:r>
              <a:rPr lang="en-US" sz="4800" b="1" dirty="0" smtClean="0">
                <a:solidFill>
                  <a:schemeClr val="accent1">
                    <a:lumMod val="75000"/>
                  </a:schemeClr>
                </a:solidFill>
                <a:latin typeface="+mj-lt"/>
                <a:cs typeface="Times New Roman" panose="02020603050405020304" pitchFamily="18" charset="0"/>
              </a:rPr>
              <a:t>-e-</a:t>
            </a:r>
            <a:r>
              <a:rPr lang="en-US" sz="4800" b="1" dirty="0" err="1" smtClean="0">
                <a:solidFill>
                  <a:schemeClr val="accent1">
                    <a:lumMod val="75000"/>
                  </a:schemeClr>
                </a:solidFill>
                <a:latin typeface="+mj-lt"/>
                <a:cs typeface="Times New Roman" panose="02020603050405020304" pitchFamily="18" charset="0"/>
              </a:rPr>
              <a:t>Hasana</a:t>
            </a:r>
            <a:endParaRPr lang="en-US" sz="4800" b="1" dirty="0">
              <a:solidFill>
                <a:schemeClr val="accent1">
                  <a:lumMod val="75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41165904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TC103457444[[fn=Basis]]</Template>
  <TotalTime>2193</TotalTime>
  <Words>884</Words>
  <Application>Microsoft Office PowerPoint</Application>
  <PresentationFormat>On-screen Show (4:3)</PresentationFormat>
  <Paragraphs>176</Paragraphs>
  <Slides>18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Corbel</vt:lpstr>
      <vt:lpstr>Tahoma</vt:lpstr>
      <vt:lpstr>Times New Roman</vt:lpstr>
      <vt:lpstr>TimesNewRoman</vt:lpstr>
      <vt:lpstr>Wingdings</vt:lpstr>
      <vt:lpstr>Basis</vt:lpstr>
      <vt:lpstr>PowerPoint Presentation</vt:lpstr>
      <vt:lpstr>INSTITUTION</vt:lpstr>
      <vt:lpstr>Thematic Areas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Islamic Microfinance   </vt:lpstr>
      <vt:lpstr>Conclusion</vt:lpstr>
      <vt:lpstr>ECONOMIC EMPOWERMENT</vt:lpstr>
      <vt:lpstr>PowerPoint Presentation</vt:lpstr>
    </vt:vector>
  </TitlesOfParts>
  <Company>Muslim Aid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 Micro-Finance</dc:title>
  <dc:creator>Syed Khurram</dc:creator>
  <cp:lastModifiedBy>Syed Khurram Khursheed</cp:lastModifiedBy>
  <cp:revision>140</cp:revision>
  <dcterms:created xsi:type="dcterms:W3CDTF">2007-07-27T11:47:10Z</dcterms:created>
  <dcterms:modified xsi:type="dcterms:W3CDTF">2014-11-02T05:19:31Z</dcterms:modified>
</cp:coreProperties>
</file>