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legacyDiagramTex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embeddings/oleObject1.bin" ContentType="application/vnd.openxmlformats-officedocument.oleObject"/>
  <Override PartName="/ppt/notesSlides/notesSlide6.xml" ContentType="application/vnd.openxmlformats-officedocument.presentationml.notesSlide+xml"/>
  <Override PartName="/ppt/legacyDocTextInfo.bin" ContentType="application/vnd.ms-office.legacyDocTextInf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sldIdLst>
    <p:sldId id="256" r:id="rId2"/>
    <p:sldId id="257" r:id="rId3"/>
    <p:sldId id="258" r:id="rId4"/>
    <p:sldId id="259" r:id="rId5"/>
    <p:sldId id="296" r:id="rId6"/>
    <p:sldId id="260" r:id="rId7"/>
    <p:sldId id="265" r:id="rId8"/>
    <p:sldId id="262" r:id="rId9"/>
    <p:sldId id="261" r:id="rId10"/>
    <p:sldId id="264" r:id="rId11"/>
    <p:sldId id="263" r:id="rId12"/>
    <p:sldId id="266" r:id="rId13"/>
    <p:sldId id="267" r:id="rId14"/>
    <p:sldId id="282" r:id="rId15"/>
    <p:sldId id="268" r:id="rId16"/>
    <p:sldId id="269" r:id="rId17"/>
    <p:sldId id="270" r:id="rId18"/>
    <p:sldId id="272" r:id="rId19"/>
    <p:sldId id="273" r:id="rId20"/>
    <p:sldId id="271" r:id="rId21"/>
    <p:sldId id="280" r:id="rId22"/>
    <p:sldId id="281" r:id="rId23"/>
    <p:sldId id="274" r:id="rId24"/>
    <p:sldId id="279" r:id="rId25"/>
    <p:sldId id="275" r:id="rId26"/>
    <p:sldId id="276" r:id="rId27"/>
    <p:sldId id="297" r:id="rId28"/>
    <p:sldId id="298"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78"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6600"/>
    <a:srgbClr val="00FFFF"/>
    <a:srgbClr val="0000CC"/>
    <a:srgbClr val="66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72222" autoAdjust="0"/>
  </p:normalViewPr>
  <p:slideViewPr>
    <p:cSldViewPr snapToGrid="0">
      <p:cViewPr>
        <p:scale>
          <a:sx n="70" d="100"/>
          <a:sy n="70" d="100"/>
        </p:scale>
        <p:origin x="-508" y="-4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06/relationships/legacyDocTextInfo" Target="legacyDocTextInfo.bin"/><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10" Type="http://schemas.microsoft.com/office/2006/relationships/legacyDiagramText" Target="legacyDiagramText10.bin"/><Relationship Id="rId4" Type="http://schemas.microsoft.com/office/2006/relationships/legacyDiagramText" Target="legacyDiagramText4.bin"/><Relationship Id="rId9" Type="http://schemas.microsoft.com/office/2006/relationships/legacyDiagramText" Target="legacyDiagramText9.bin"/></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E33D41-742B-42E5-8A64-BA9650D96D96}" type="datetimeFigureOut">
              <a:rPr lang="en-US" smtClean="0"/>
              <a:pPr/>
              <a:t>11/3/2014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B68197-9590-4353-8D10-F6829FE58D4E}" type="slidenum">
              <a:rPr lang="en-US" smtClean="0"/>
              <a:pPr/>
              <a:t>‹#›</a:t>
            </a:fld>
            <a:endParaRPr lang="en-US"/>
          </a:p>
        </p:txBody>
      </p:sp>
    </p:spTree>
    <p:extLst>
      <p:ext uri="{BB962C8B-B14F-4D97-AF65-F5344CB8AC3E}">
        <p14:creationId xmlns="" xmlns:p14="http://schemas.microsoft.com/office/powerpoint/2010/main" val="2007321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909B60-F67E-4E2F-9159-E962A726BAED}" type="slidenum">
              <a:rPr lang="en-US"/>
              <a:pPr/>
              <a:t>5</a:t>
            </a:fld>
            <a:endParaRPr lang="en-US"/>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r>
              <a:rPr lang="en-US"/>
              <a:t>Source: Institute of Policy Studies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p:txBody>
          <a:bodyPr/>
          <a:lstStyle/>
          <a:p>
            <a:pPr marL="228569" indent="-228569">
              <a:spcBef>
                <a:spcPct val="0"/>
              </a:spcBef>
              <a:defRPr/>
            </a:pPr>
            <a:r>
              <a:rPr lang="en-GB" dirty="0" smtClean="0"/>
              <a:t>In this slide we will</a:t>
            </a:r>
            <a:r>
              <a:rPr lang="en-GB" baseline="0" dirty="0" smtClean="0"/>
              <a:t> learn that what </a:t>
            </a:r>
            <a:r>
              <a:rPr lang="en-GB" baseline="0" dirty="0" err="1" smtClean="0"/>
              <a:t>islamic</a:t>
            </a:r>
            <a:r>
              <a:rPr lang="en-GB" baseline="0" dirty="0" smtClean="0"/>
              <a:t> Microfinance Product will be ideal for what sector, </a:t>
            </a:r>
            <a:r>
              <a:rPr lang="en-GB" dirty="0" smtClean="0"/>
              <a:t>We can categories</a:t>
            </a:r>
            <a:r>
              <a:rPr lang="en-GB" baseline="0" dirty="0" smtClean="0"/>
              <a:t> poverty into Six level</a:t>
            </a:r>
            <a:endParaRPr lang="en-GB" dirty="0" smtClean="0"/>
          </a:p>
        </p:txBody>
      </p:sp>
      <p:sp>
        <p:nvSpPr>
          <p:cNvPr id="19460" name="Slide Number Placeholder 3"/>
          <p:cNvSpPr txBox="1">
            <a:spLocks noGrp="1"/>
          </p:cNvSpPr>
          <p:nvPr/>
        </p:nvSpPr>
        <p:spPr bwMode="auto">
          <a:xfrm>
            <a:off x="3884613" y="8685214"/>
            <a:ext cx="2971800" cy="457200"/>
          </a:xfrm>
          <a:prstGeom prst="rect">
            <a:avLst/>
          </a:prstGeom>
          <a:noFill/>
          <a:ln>
            <a:miter lim="800000"/>
            <a:headEnd/>
            <a:tailEnd/>
          </a:ln>
        </p:spPr>
        <p:txBody>
          <a:bodyPr lIns="91428" tIns="45714" rIns="91428" bIns="45714" anchor="b"/>
          <a:lstStyle/>
          <a:p>
            <a:pPr algn="r">
              <a:defRPr/>
            </a:pPr>
            <a:fld id="{0BC91F28-DD87-49F5-AC53-3A61989BC746}" type="slidenum">
              <a:rPr lang="en-CA" sz="1200"/>
              <a:pPr algn="r">
                <a:defRPr/>
              </a:pPr>
              <a:t>14</a:t>
            </a:fld>
            <a:endParaRPr lang="en-CA"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take a glimp</a:t>
            </a:r>
            <a:r>
              <a:rPr lang="en-US" baseline="0" dirty="0" smtClean="0"/>
              <a:t>se of Need Assessment of Islamic Microfinance for Central Asia, the </a:t>
            </a:r>
            <a:r>
              <a:rPr lang="en-US" baseline="0" dirty="0" err="1" smtClean="0"/>
              <a:t>caucasus</a:t>
            </a:r>
            <a:r>
              <a:rPr lang="en-US" baseline="0" dirty="0" smtClean="0"/>
              <a:t> and South Asia. In Central Asia we are seeing a big Muslim </a:t>
            </a:r>
            <a:r>
              <a:rPr lang="en-US" baseline="0" dirty="0" err="1" smtClean="0"/>
              <a:t>Popoultaion</a:t>
            </a:r>
            <a:r>
              <a:rPr lang="en-US" baseline="0" dirty="0" smtClean="0"/>
              <a:t>. In Central Asia………….</a:t>
            </a:r>
            <a:endParaRPr lang="en-US" dirty="0" smtClean="0"/>
          </a:p>
          <a:p>
            <a:endParaRPr lang="en-US" dirty="0" smtClean="0"/>
          </a:p>
          <a:p>
            <a:r>
              <a:rPr lang="en-US" dirty="0" smtClean="0"/>
              <a:t>This concludes a great potential</a:t>
            </a:r>
            <a:r>
              <a:rPr lang="en-US" baseline="0" dirty="0" smtClean="0"/>
              <a:t> and requirement for Islamic Microfinance in these regions </a:t>
            </a:r>
            <a:endParaRPr lang="en-US" dirty="0" smtClean="0"/>
          </a:p>
          <a:p>
            <a:endParaRPr lang="en-US" dirty="0" smtClean="0"/>
          </a:p>
          <a:p>
            <a:endParaRPr lang="en-US" dirty="0" smtClean="0"/>
          </a:p>
          <a:p>
            <a:endParaRPr lang="en-US" dirty="0" smtClean="0"/>
          </a:p>
          <a:p>
            <a:r>
              <a:rPr lang="en-US" dirty="0" smtClean="0"/>
              <a:t>http://en.wikipedia.org/wiki/South_asia</a:t>
            </a:r>
          </a:p>
          <a:p>
            <a:r>
              <a:rPr lang="en-US" dirty="0" smtClean="0"/>
              <a:t>http://en.wikipedia.org/wiki/Central_Asia</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21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b" latinLnBrk="0" hangingPunct="1"/>
            <a:endParaRPr lang="en-US" b="1"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22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Pakistan, </a:t>
            </a:r>
            <a:r>
              <a:rPr lang="en-US" sz="1200" b="0" i="0" kern="1200" dirty="0" smtClean="0">
                <a:solidFill>
                  <a:schemeClr val="tx1"/>
                </a:solidFill>
                <a:latin typeface="+mn-lt"/>
                <a:ea typeface="+mn-ea"/>
                <a:cs typeface="+mn-cs"/>
              </a:rPr>
              <a:t>officially the Islamic Republic of Pakistan, is a sovereign country in South Asia. With a population exceeding 180 million people, it is the sixth most populous country and with an area covering 796,096 km² - Muslim Population 178 m (2010) estimated</a:t>
            </a:r>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Afghanistan, </a:t>
            </a:r>
            <a:r>
              <a:rPr lang="en-US" sz="1200" b="0" i="0" kern="1200" dirty="0" smtClean="0">
                <a:solidFill>
                  <a:schemeClr val="tx1"/>
                </a:solidFill>
                <a:latin typeface="+mn-lt"/>
                <a:ea typeface="+mn-ea"/>
                <a:cs typeface="+mn-cs"/>
              </a:rPr>
              <a:t>officially the Islamic Republic of Afghanistan, is a landlocked country located in Central Asia, South Asia, and is a part of the Greater Middle East – Muslim Population 29 m (2010) estimated</a:t>
            </a:r>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Indonesia, </a:t>
            </a:r>
            <a:r>
              <a:rPr lang="en-US" sz="1200" b="0" i="0" kern="1200" dirty="0" smtClean="0">
                <a:solidFill>
                  <a:schemeClr val="tx1"/>
                </a:solidFill>
                <a:latin typeface="+mn-lt"/>
                <a:ea typeface="+mn-ea"/>
                <a:cs typeface="+mn-cs"/>
              </a:rPr>
              <a:t>officially the Republic of Indonesia, is a sovereign state in Southeast Asia and Oceania</a:t>
            </a:r>
            <a:r>
              <a:rPr lang="en-US" sz="1200" b="0" i="0" kern="1200" baseline="0" dirty="0" smtClean="0">
                <a:solidFill>
                  <a:schemeClr val="tx1"/>
                </a:solidFill>
                <a:latin typeface="+mn-lt"/>
                <a:ea typeface="+mn-ea"/>
                <a:cs typeface="+mn-cs"/>
              </a:rPr>
              <a:t> and </a:t>
            </a:r>
            <a:r>
              <a:rPr lang="en-US" sz="1200" b="0" i="0" kern="1200" dirty="0" smtClean="0">
                <a:solidFill>
                  <a:schemeClr val="tx1"/>
                </a:solidFill>
                <a:latin typeface="+mn-lt"/>
                <a:ea typeface="+mn-ea"/>
                <a:cs typeface="+mn-cs"/>
              </a:rPr>
              <a:t>comprising approximately 17,508 islands – Muslim Population 204 m (2010) estimated </a:t>
            </a:r>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Yemen</a:t>
            </a:r>
            <a:r>
              <a:rPr lang="en-US" sz="1200" b="0" i="0" kern="1200" dirty="0" smtClean="0">
                <a:solidFill>
                  <a:schemeClr val="tx1"/>
                </a:solidFill>
                <a:latin typeface="+mn-lt"/>
                <a:ea typeface="+mn-ea"/>
                <a:cs typeface="+mn-cs"/>
              </a:rPr>
              <a:t>, officially known as the Republic of Yemen, is an Arab country located in Western Asia. Yemen is the second largest country in the peninsula, occupying 527,970 km² - Muslim</a:t>
            </a:r>
            <a:r>
              <a:rPr lang="en-US" sz="1200" b="0" i="0" kern="1200" baseline="0" dirty="0" smtClean="0">
                <a:solidFill>
                  <a:schemeClr val="tx1"/>
                </a:solidFill>
                <a:latin typeface="+mn-lt"/>
                <a:ea typeface="+mn-ea"/>
                <a:cs typeface="+mn-cs"/>
              </a:rPr>
              <a:t> Population 24 m (2010) estimated</a:t>
            </a:r>
            <a:endParaRPr lang="en-US"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29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we have the country wise detail of some Islamic Microfinance Institutions worldwide. </a:t>
            </a:r>
            <a:endParaRPr lang="en-US"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09600" y="1600201"/>
            <a:ext cx="10972800" cy="4530725"/>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B0B45D4-D782-485E-9470-94556F92BFD9}" type="slidenum">
              <a:rPr lang="en-US" altLang="en-US"/>
              <a:pPr>
                <a:defRPr/>
              </a:pPr>
              <a:t>‹#›</a:t>
            </a:fld>
            <a:endParaRPr lang="en-US" altLang="en-US"/>
          </a:p>
        </p:txBody>
      </p:sp>
    </p:spTree>
  </p:cSld>
  <p:clrMapOvr>
    <a:masterClrMapping/>
  </p:clrMapOvr>
  <p:transition>
    <p:check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398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600201"/>
            <a:ext cx="10972800" cy="4530725"/>
          </a:xfrm>
        </p:spPr>
        <p:txBody>
          <a:bodyPr/>
          <a:lstStyle/>
          <a:p>
            <a:endParaRPr lang="en-US"/>
          </a:p>
        </p:txBody>
      </p:sp>
      <p:sp>
        <p:nvSpPr>
          <p:cNvPr id="4" name="Date Placeholder 3"/>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8737600" y="6243638"/>
            <a:ext cx="2844800" cy="457200"/>
          </a:xfrm>
        </p:spPr>
        <p:txBody>
          <a:bodyPr/>
          <a:lstStyle>
            <a:lvl1pPr>
              <a:defRPr/>
            </a:lvl1pPr>
          </a:lstStyle>
          <a:p>
            <a:fld id="{FA548C7F-31C7-4967-82B3-B4012906658C}" type="slidenum">
              <a:rPr lang="en-US" altLang="en-US"/>
              <a:pPr/>
              <a:t>‹#›</a:t>
            </a:fld>
            <a:endParaRPr lang="en-US" altLang="en-US"/>
          </a:p>
        </p:txBody>
      </p:sp>
    </p:spTree>
  </p:cSld>
  <p:clrMapOvr>
    <a:masterClrMapping/>
  </p:clrMapOvr>
  <p:transition>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11/3/2014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11/3/2014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11/3/2014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 id="2147483669"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gif"/><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alhudacibe.com/" TargetMode="External"/><Relationship Id="rId2" Type="http://schemas.openxmlformats.org/officeDocument/2006/relationships/hyperlink" Target="mailto:Zubair.mughal@alhudacibe.com" TargetMode="Externa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9067" y="4610101"/>
            <a:ext cx="7766936" cy="1650999"/>
          </a:xfrm>
        </p:spPr>
        <p:txBody>
          <a:bodyPr>
            <a:normAutofit/>
          </a:bodyPr>
          <a:lstStyle/>
          <a:p>
            <a:r>
              <a:rPr lang="en-US" sz="2800" b="1" dirty="0">
                <a:solidFill>
                  <a:schemeClr val="bg1"/>
                </a:solidFill>
                <a:latin typeface="Castellar" panose="020A0402060406010301" pitchFamily="18" charset="0"/>
              </a:rPr>
              <a:t>Muhammad </a:t>
            </a:r>
            <a:r>
              <a:rPr lang="en-US" sz="2800" b="1" dirty="0" err="1">
                <a:solidFill>
                  <a:schemeClr val="bg1"/>
                </a:solidFill>
                <a:latin typeface="Castellar" panose="020A0402060406010301" pitchFamily="18" charset="0"/>
              </a:rPr>
              <a:t>Zubair</a:t>
            </a:r>
            <a:r>
              <a:rPr lang="en-US" sz="2800" b="1" dirty="0">
                <a:solidFill>
                  <a:schemeClr val="bg1"/>
                </a:solidFill>
                <a:latin typeface="Castellar" panose="020A0402060406010301" pitchFamily="18" charset="0"/>
              </a:rPr>
              <a:t> Mughal</a:t>
            </a:r>
          </a:p>
          <a:p>
            <a:r>
              <a:rPr lang="en-US" b="1" dirty="0">
                <a:solidFill>
                  <a:schemeClr val="bg1"/>
                </a:solidFill>
                <a:latin typeface="Castellar" panose="020A0402060406010301" pitchFamily="18" charset="0"/>
              </a:rPr>
              <a:t>Chief Executive </a:t>
            </a:r>
            <a:r>
              <a:rPr lang="en-US" b="1" dirty="0" smtClean="0">
                <a:solidFill>
                  <a:schemeClr val="bg1"/>
                </a:solidFill>
                <a:latin typeface="Castellar" panose="020A0402060406010301" pitchFamily="18" charset="0"/>
              </a:rPr>
              <a:t>Officer</a:t>
            </a:r>
          </a:p>
          <a:p>
            <a:r>
              <a:rPr lang="en-US" b="1" smtClean="0">
                <a:latin typeface="Castellar" panose="020A0402060406010301" pitchFamily="18" charset="0"/>
              </a:rPr>
              <a:t>Allhuda</a:t>
            </a:r>
            <a:r>
              <a:rPr lang="en-US" b="1" dirty="0" smtClean="0">
                <a:latin typeface="Castellar" panose="020A0402060406010301" pitchFamily="18" charset="0"/>
              </a:rPr>
              <a:t> </a:t>
            </a:r>
            <a:r>
              <a:rPr lang="en-US" b="1" dirty="0">
                <a:solidFill>
                  <a:schemeClr val="bg2">
                    <a:lumMod val="50000"/>
                  </a:schemeClr>
                </a:solidFill>
                <a:latin typeface="Castellar" panose="020A0402060406010301" pitchFamily="18" charset="0"/>
              </a:rPr>
              <a:t>centre of Islamic banking and economics</a:t>
            </a:r>
          </a:p>
          <a:p>
            <a:endParaRPr lang="en-US" dirty="0">
              <a:latin typeface="Castellar" panose="020A0402060406010301" pitchFamily="18" charset="0"/>
            </a:endParaRPr>
          </a:p>
        </p:txBody>
      </p:sp>
      <p:sp>
        <p:nvSpPr>
          <p:cNvPr id="4" name="Rounded Rectangle 3"/>
          <p:cNvSpPr/>
          <p:nvPr/>
        </p:nvSpPr>
        <p:spPr bwMode="auto">
          <a:xfrm>
            <a:off x="863600" y="166982"/>
            <a:ext cx="8521700" cy="3962400"/>
          </a:xfrm>
          <a:prstGeom prst="roundRect">
            <a:avLst/>
          </a:prstGeom>
          <a:solidFill>
            <a:schemeClr val="accent2">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lstStyle/>
          <a:p>
            <a:pPr marL="342900" indent="-342900" algn="ctr">
              <a:defRPr/>
            </a:pPr>
            <a:endParaRPr lang="en-US" sz="3600" b="1" dirty="0" smtClean="0">
              <a:solidFill>
                <a:schemeClr val="tx1"/>
              </a:solidFill>
            </a:endParaRPr>
          </a:p>
          <a:p>
            <a:pPr marL="342900" indent="-342900" algn="ctr">
              <a:defRPr/>
            </a:pPr>
            <a:r>
              <a:rPr lang="en-US" sz="3600" b="1" dirty="0" smtClean="0">
                <a:solidFill>
                  <a:schemeClr val="tx1"/>
                </a:solidFill>
              </a:rPr>
              <a:t>Islamic Microfinance as an Important </a:t>
            </a:r>
          </a:p>
          <a:p>
            <a:pPr marL="342900" indent="-342900" algn="ctr">
              <a:defRPr/>
            </a:pPr>
            <a:r>
              <a:rPr lang="en-US" sz="3600" b="1" dirty="0" smtClean="0">
                <a:solidFill>
                  <a:schemeClr val="tx1"/>
                </a:solidFill>
              </a:rPr>
              <a:t>Tool of Poverty Alleviation</a:t>
            </a:r>
          </a:p>
          <a:p>
            <a:pPr marL="342900" indent="-342900" algn="ctr">
              <a:defRPr/>
            </a:pPr>
            <a:endParaRPr lang="en-US" sz="2400" b="1" dirty="0" smtClean="0">
              <a:solidFill>
                <a:schemeClr val="tx1"/>
              </a:solidFill>
            </a:endParaRPr>
          </a:p>
        </p:txBody>
      </p:sp>
    </p:spTree>
    <p:extLst>
      <p:ext uri="{BB962C8B-B14F-4D97-AF65-F5344CB8AC3E}">
        <p14:creationId xmlns="" xmlns:p14="http://schemas.microsoft.com/office/powerpoint/2010/main" val="3945337222"/>
      </p:ext>
    </p:extLst>
  </p:cSld>
  <p:clrMapOvr>
    <a:masterClrMapping/>
  </p:clrMapOvr>
  <mc:AlternateContent xmlns:mc="http://schemas.openxmlformats.org/markup-compatibility/2006">
    <mc:Choice xmlns="" xmlns:p14="http://schemas.microsoft.com/office/powerpoint/2010/main" Requires="p14">
      <p:transition spd="slow" p14:dur="2000" advTm="6443"/>
    </mc:Choice>
    <mc:Fallback>
      <p:transition spd="slow" advTm="644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1651" y="1893888"/>
            <a:ext cx="8596668" cy="4786312"/>
          </a:xfrm>
        </p:spPr>
        <p:txBody>
          <a:bodyPr>
            <a:noAutofit/>
          </a:bodyPr>
          <a:lstStyle/>
          <a:p>
            <a:pPr marL="0" lvl="1" indent="0">
              <a:buNone/>
            </a:pPr>
            <a:r>
              <a:rPr lang="en-US" sz="2000" dirty="0">
                <a:solidFill>
                  <a:schemeClr val="bg2">
                    <a:lumMod val="50000"/>
                  </a:schemeClr>
                </a:solidFill>
              </a:rPr>
              <a:t>A trustee-type finance contract under which one party (MFI) provides the capital for a project and the other party ( Client) provides the labor/Skill. Profit sharing is agreed between the two parties on mutual consent but the losses  should be  borne by the provider of funds .</a:t>
            </a:r>
            <a:endParaRPr lang="en-US" sz="2000" b="1" dirty="0">
              <a:solidFill>
                <a:schemeClr val="bg2">
                  <a:lumMod val="50000"/>
                </a:schemeClr>
              </a:solidFill>
            </a:endParaRPr>
          </a:p>
          <a:p>
            <a:pPr marL="0" lvl="1" indent="0">
              <a:buNone/>
            </a:pPr>
            <a:endParaRPr lang="en-US" sz="2000" b="1" dirty="0">
              <a:solidFill>
                <a:schemeClr val="bg2">
                  <a:lumMod val="50000"/>
                </a:schemeClr>
              </a:solidFill>
            </a:endParaRPr>
          </a:p>
          <a:p>
            <a:pPr marL="0" lvl="1" indent="0">
              <a:buNone/>
            </a:pPr>
            <a:r>
              <a:rPr lang="en-US" sz="2000" b="1" u="sng" dirty="0" smtClean="0">
                <a:solidFill>
                  <a:schemeClr val="bg2">
                    <a:lumMod val="50000"/>
                  </a:schemeClr>
                </a:solidFill>
              </a:rPr>
              <a:t>Utilization:</a:t>
            </a:r>
          </a:p>
          <a:p>
            <a:pPr marL="0" lvl="1" indent="0">
              <a:buNone/>
            </a:pPr>
            <a:r>
              <a:rPr lang="en-US" sz="2000" dirty="0" smtClean="0">
                <a:solidFill>
                  <a:schemeClr val="bg2">
                    <a:lumMod val="50000"/>
                  </a:schemeClr>
                </a:solidFill>
              </a:rPr>
              <a:t>Small </a:t>
            </a:r>
            <a:r>
              <a:rPr lang="en-US" sz="2000" dirty="0">
                <a:solidFill>
                  <a:schemeClr val="bg2">
                    <a:lumMod val="50000"/>
                  </a:schemeClr>
                </a:solidFill>
              </a:rPr>
              <a:t>Business, Microenterprise setup’s, Small productive projects, </a:t>
            </a:r>
          </a:p>
          <a:p>
            <a:pPr marL="0" lvl="1" indent="0">
              <a:buNone/>
            </a:pPr>
            <a:r>
              <a:rPr lang="en-US" sz="2000" dirty="0">
                <a:solidFill>
                  <a:schemeClr val="bg2">
                    <a:lumMod val="50000"/>
                  </a:schemeClr>
                </a:solidFill>
              </a:rPr>
              <a:t>Working capital financing</a:t>
            </a:r>
          </a:p>
          <a:p>
            <a:pPr marL="0" lvl="1" indent="0">
              <a:buNone/>
            </a:pPr>
            <a:endParaRPr lang="en-US" sz="2000" b="1" dirty="0">
              <a:solidFill>
                <a:schemeClr val="bg2">
                  <a:lumMod val="50000"/>
                </a:schemeClr>
              </a:solidFill>
            </a:endParaRPr>
          </a:p>
          <a:p>
            <a:pPr marL="0" lvl="1" indent="0">
              <a:buNone/>
            </a:pPr>
            <a:r>
              <a:rPr lang="en-US" sz="2000" b="1" u="sng" dirty="0">
                <a:solidFill>
                  <a:schemeClr val="bg2">
                    <a:lumMod val="50000"/>
                  </a:schemeClr>
                </a:solidFill>
              </a:rPr>
              <a:t>Currently Practiced :</a:t>
            </a:r>
          </a:p>
          <a:p>
            <a:pPr marL="0" lvl="1" indent="0">
              <a:buNone/>
            </a:pPr>
            <a:r>
              <a:rPr lang="en-US" sz="2000" dirty="0">
                <a:solidFill>
                  <a:schemeClr val="bg2">
                    <a:lumMod val="50000"/>
                  </a:schemeClr>
                </a:solidFill>
              </a:rPr>
              <a:t>Bank of Khyber, Islamic Bank Bangladesh, CWCD, </a:t>
            </a:r>
          </a:p>
          <a:p>
            <a:pPr marL="0" lvl="1" indent="0">
              <a:buNone/>
            </a:pPr>
            <a:r>
              <a:rPr lang="en-US" sz="2000" dirty="0">
                <a:solidFill>
                  <a:schemeClr val="bg2">
                    <a:lumMod val="50000"/>
                  </a:schemeClr>
                </a:solidFill>
              </a:rPr>
              <a:t>Islamic Relief, </a:t>
            </a:r>
            <a:r>
              <a:rPr lang="en-US" sz="2000" dirty="0" err="1">
                <a:solidFill>
                  <a:schemeClr val="bg2">
                    <a:lumMod val="50000"/>
                  </a:schemeClr>
                </a:solidFill>
              </a:rPr>
              <a:t>Awqaf</a:t>
            </a:r>
            <a:r>
              <a:rPr lang="en-US" sz="2000" dirty="0">
                <a:solidFill>
                  <a:schemeClr val="bg2">
                    <a:lumMod val="50000"/>
                  </a:schemeClr>
                </a:solidFill>
              </a:rPr>
              <a:t> South Africa etc. </a:t>
            </a:r>
          </a:p>
        </p:txBody>
      </p:sp>
      <p:sp>
        <p:nvSpPr>
          <p:cNvPr id="4" name="Text Box 23"/>
          <p:cNvSpPr txBox="1">
            <a:spLocks noGrp="1" noChangeArrowheads="1"/>
          </p:cNvSpPr>
          <p:nvPr>
            <p:ph type="title"/>
          </p:nvPr>
        </p:nvSpPr>
        <p:spPr bwMode="auto">
          <a:xfrm>
            <a:off x="448734" y="0"/>
            <a:ext cx="8702502" cy="952500"/>
          </a:xfrm>
          <a:prstGeom prst="rect">
            <a:avLst/>
          </a:prstGeom>
          <a:solidFill>
            <a:srgbClr val="35742A"/>
          </a:solidFill>
          <a:ln w="9525" algn="ctr">
            <a:noFill/>
            <a:miter lim="800000"/>
            <a:headEnd/>
            <a:tailEnd/>
          </a:ln>
          <a:effectLst/>
        </p:spPr>
        <p:txBody>
          <a:bodyPr anchor="ctr">
            <a:normAutofit/>
          </a:bodyPr>
          <a:lstStyle/>
          <a:p>
            <a:pPr algn="ctr"/>
            <a:r>
              <a:rPr lang="en-US" b="1" dirty="0" smtClean="0">
                <a:solidFill>
                  <a:srgbClr val="FFFFFF"/>
                </a:solidFill>
                <a:cs typeface="Arial" charset="0"/>
              </a:rPr>
              <a:t>Islamic Microfinance Products</a:t>
            </a:r>
            <a:endParaRPr lang="en-GB" sz="3600" b="1" dirty="0">
              <a:solidFill>
                <a:srgbClr val="FFFFFF"/>
              </a:solidFill>
              <a:cs typeface="Arial" charset="0"/>
            </a:endParaRPr>
          </a:p>
        </p:txBody>
      </p:sp>
      <p:sp>
        <p:nvSpPr>
          <p:cNvPr id="5" name="Rounded Rectangle 4"/>
          <p:cNvSpPr/>
          <p:nvPr/>
        </p:nvSpPr>
        <p:spPr>
          <a:xfrm>
            <a:off x="448734" y="1150144"/>
            <a:ext cx="4224866" cy="5461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err="1" smtClean="0">
                <a:ln w="0"/>
                <a:solidFill>
                  <a:schemeClr val="tx1"/>
                </a:solidFill>
                <a:effectLst>
                  <a:outerShdw blurRad="38100" dist="19050" dir="2700000" algn="tl" rotWithShape="0">
                    <a:schemeClr val="dk1">
                      <a:alpha val="40000"/>
                    </a:schemeClr>
                  </a:outerShdw>
                </a:effectLst>
              </a:rPr>
              <a:t>Mudaraba</a:t>
            </a:r>
            <a:r>
              <a:rPr lang="en-US" sz="2400" dirty="0" smtClean="0">
                <a:ln w="0"/>
                <a:solidFill>
                  <a:schemeClr val="tx1"/>
                </a:solidFill>
                <a:effectLst>
                  <a:outerShdw blurRad="38100" dist="19050" dir="2700000" algn="tl" rotWithShape="0">
                    <a:schemeClr val="dk1">
                      <a:alpha val="40000"/>
                    </a:schemeClr>
                  </a:outerShdw>
                </a:effectLst>
              </a:rPr>
              <a:t> - Partnership</a:t>
            </a:r>
            <a:endParaRPr lang="en-US" sz="2400" dirty="0">
              <a:ln w="0"/>
              <a:solidFill>
                <a:schemeClr val="tx1"/>
              </a:solidFill>
              <a:effectLst>
                <a:outerShdw blurRad="38100" dist="19050" dir="2700000" algn="tl" rotWithShape="0">
                  <a:schemeClr val="dk1">
                    <a:alpha val="40000"/>
                  </a:schemeClr>
                </a:outerShdw>
              </a:effectLst>
            </a:endParaRPr>
          </a:p>
        </p:txBody>
      </p:sp>
      <p:pic>
        <p:nvPicPr>
          <p:cNvPr id="6" name="Picture 2" descr="http://ingaza.files.wordpress.com/2009/02/dsc03431.jpg"/>
          <p:cNvPicPr>
            <a:picLocks noChangeAspect="1" noChangeArrowheads="1"/>
          </p:cNvPicPr>
          <p:nvPr/>
        </p:nvPicPr>
        <p:blipFill>
          <a:blip r:embed="rId2"/>
          <a:srcRect/>
          <a:stretch>
            <a:fillRect/>
          </a:stretch>
        </p:blipFill>
        <p:spPr bwMode="auto">
          <a:xfrm>
            <a:off x="6187830" y="4649959"/>
            <a:ext cx="1854200" cy="1917700"/>
          </a:xfrm>
          <a:prstGeom prst="rect">
            <a:avLst/>
          </a:prstGeom>
          <a:noFill/>
        </p:spPr>
      </p:pic>
    </p:spTree>
    <p:extLst>
      <p:ext uri="{BB962C8B-B14F-4D97-AF65-F5344CB8AC3E}">
        <p14:creationId xmlns="" xmlns:p14="http://schemas.microsoft.com/office/powerpoint/2010/main" val="1564096104"/>
      </p:ext>
    </p:extLst>
  </p:cSld>
  <p:clrMapOvr>
    <a:masterClrMapping/>
  </p:clrMapOvr>
  <mc:AlternateContent xmlns:mc="http://schemas.openxmlformats.org/markup-compatibility/2006">
    <mc:Choice xmlns="" xmlns:p14="http://schemas.microsoft.com/office/powerpoint/2010/main" Requires="p14">
      <p:transition spd="slow" p14:dur="2000" advTm="34971"/>
    </mc:Choice>
    <mc:Fallback>
      <p:transition spd="slow" advTm="3497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099" y="1823244"/>
            <a:ext cx="8888673" cy="4577556"/>
          </a:xfrm>
        </p:spPr>
        <p:txBody>
          <a:bodyPr>
            <a:noAutofit/>
          </a:bodyPr>
          <a:lstStyle/>
          <a:p>
            <a:pPr marL="0" lvl="0" indent="0">
              <a:buNone/>
            </a:pPr>
            <a:r>
              <a:rPr lang="en-US" sz="2000" dirty="0" smtClean="0">
                <a:solidFill>
                  <a:schemeClr val="bg2">
                    <a:lumMod val="50000"/>
                  </a:schemeClr>
                </a:solidFill>
              </a:rPr>
              <a:t>Ijarah Means Operating lease. It is an arrangement under which the Islamic Micro Finance Institution lease </a:t>
            </a:r>
            <a:r>
              <a:rPr lang="en-US" sz="2000" dirty="0" err="1" smtClean="0">
                <a:solidFill>
                  <a:schemeClr val="bg2">
                    <a:lumMod val="50000"/>
                  </a:schemeClr>
                </a:solidFill>
              </a:rPr>
              <a:t>equipments</a:t>
            </a:r>
            <a:r>
              <a:rPr lang="en-US" sz="2000" dirty="0" smtClean="0">
                <a:solidFill>
                  <a:schemeClr val="bg2">
                    <a:lumMod val="50000"/>
                  </a:schemeClr>
                </a:solidFill>
              </a:rPr>
              <a:t>,  light Vehicles, Instruments, buildings or other facilities to a client, against an agreed rental.</a:t>
            </a:r>
          </a:p>
          <a:p>
            <a:pPr marL="0" lvl="1" indent="0">
              <a:buNone/>
            </a:pPr>
            <a:endParaRPr lang="en-US" sz="2000" b="1" dirty="0" smtClean="0">
              <a:solidFill>
                <a:schemeClr val="bg2">
                  <a:lumMod val="50000"/>
                </a:schemeClr>
              </a:solidFill>
            </a:endParaRPr>
          </a:p>
          <a:p>
            <a:pPr marL="0" lvl="1" indent="0">
              <a:buNone/>
            </a:pPr>
            <a:r>
              <a:rPr lang="en-US" sz="2000" b="1" u="sng" dirty="0" smtClean="0">
                <a:solidFill>
                  <a:schemeClr val="bg2">
                    <a:lumMod val="50000"/>
                  </a:schemeClr>
                </a:solidFill>
              </a:rPr>
              <a:t>Utilization :</a:t>
            </a:r>
          </a:p>
          <a:p>
            <a:pPr marL="0" lvl="1" indent="0">
              <a:buNone/>
            </a:pPr>
            <a:r>
              <a:rPr lang="en-US" sz="2000" b="1" dirty="0" smtClean="0">
                <a:solidFill>
                  <a:schemeClr val="bg2">
                    <a:lumMod val="50000"/>
                  </a:schemeClr>
                </a:solidFill>
              </a:rPr>
              <a:t>Auto Financing, Equipment Financing, House </a:t>
            </a:r>
          </a:p>
          <a:p>
            <a:pPr marL="0" lvl="1" indent="0">
              <a:buNone/>
            </a:pPr>
            <a:r>
              <a:rPr lang="en-US" sz="2000" b="1" dirty="0" smtClean="0">
                <a:solidFill>
                  <a:schemeClr val="bg2">
                    <a:lumMod val="50000"/>
                  </a:schemeClr>
                </a:solidFill>
              </a:rPr>
              <a:t>Lease, small production unit lease etc. </a:t>
            </a:r>
          </a:p>
          <a:p>
            <a:pPr marL="0" lvl="1" indent="0">
              <a:buNone/>
            </a:pPr>
            <a:endParaRPr lang="en-US" sz="2000" b="1" dirty="0" smtClean="0">
              <a:solidFill>
                <a:schemeClr val="bg2">
                  <a:lumMod val="50000"/>
                </a:schemeClr>
              </a:solidFill>
            </a:endParaRPr>
          </a:p>
          <a:p>
            <a:pPr marL="0" lvl="1" indent="0">
              <a:buNone/>
            </a:pPr>
            <a:r>
              <a:rPr lang="en-US" sz="2000" b="1" u="sng" dirty="0" smtClean="0">
                <a:solidFill>
                  <a:schemeClr val="bg2">
                    <a:lumMod val="50000"/>
                  </a:schemeClr>
                </a:solidFill>
              </a:rPr>
              <a:t>Currently Practiced:</a:t>
            </a:r>
          </a:p>
          <a:p>
            <a:pPr marL="0" lvl="1" indent="0">
              <a:buNone/>
            </a:pPr>
            <a:r>
              <a:rPr lang="en-US" sz="2000" dirty="0" smtClean="0">
                <a:solidFill>
                  <a:schemeClr val="bg2">
                    <a:lumMod val="50000"/>
                  </a:schemeClr>
                </a:solidFill>
              </a:rPr>
              <a:t>Al-Amal Microfinance Bank, NRDP,  CWCD etc.</a:t>
            </a:r>
          </a:p>
          <a:p>
            <a:pPr marL="0" lvl="1" indent="0">
              <a:buNone/>
            </a:pPr>
            <a:r>
              <a:rPr lang="en-US" sz="2000" dirty="0" err="1" smtClean="0">
                <a:solidFill>
                  <a:schemeClr val="bg2">
                    <a:lumMod val="50000"/>
                  </a:schemeClr>
                </a:solidFill>
              </a:rPr>
              <a:t>Amanah</a:t>
            </a:r>
            <a:r>
              <a:rPr lang="en-US" sz="2000" dirty="0" smtClean="0">
                <a:solidFill>
                  <a:schemeClr val="bg2">
                    <a:lumMod val="50000"/>
                  </a:schemeClr>
                </a:solidFill>
              </a:rPr>
              <a:t> Islamic Bank – Philippines. </a:t>
            </a:r>
            <a:endParaRPr lang="en-US" sz="2000" dirty="0">
              <a:solidFill>
                <a:schemeClr val="bg2">
                  <a:lumMod val="50000"/>
                </a:schemeClr>
              </a:solidFill>
            </a:endParaRPr>
          </a:p>
        </p:txBody>
      </p:sp>
      <p:sp>
        <p:nvSpPr>
          <p:cNvPr id="4" name="Text Box 23"/>
          <p:cNvSpPr txBox="1">
            <a:spLocks noGrp="1" noChangeArrowheads="1"/>
          </p:cNvSpPr>
          <p:nvPr>
            <p:ph type="title"/>
          </p:nvPr>
        </p:nvSpPr>
        <p:spPr bwMode="auto">
          <a:xfrm>
            <a:off x="419100" y="0"/>
            <a:ext cx="8524702" cy="927100"/>
          </a:xfrm>
          <a:prstGeom prst="rect">
            <a:avLst/>
          </a:prstGeom>
          <a:solidFill>
            <a:srgbClr val="35742A"/>
          </a:solidFill>
          <a:ln w="9525" algn="ctr">
            <a:noFill/>
            <a:miter lim="800000"/>
            <a:headEnd/>
            <a:tailEnd/>
          </a:ln>
          <a:effectLst/>
        </p:spPr>
        <p:txBody>
          <a:bodyPr anchor="ctr"/>
          <a:lstStyle/>
          <a:p>
            <a:pPr algn="ctr"/>
            <a:r>
              <a:rPr lang="en-US" sz="3600" b="1" dirty="0" smtClean="0">
                <a:solidFill>
                  <a:srgbClr val="FFFFFF"/>
                </a:solidFill>
                <a:cs typeface="Arial" charset="0"/>
              </a:rPr>
              <a:t>Products in Islamic Microfinance</a:t>
            </a:r>
            <a:endParaRPr lang="en-GB" sz="3600" b="1" dirty="0">
              <a:solidFill>
                <a:srgbClr val="FFFFFF"/>
              </a:solidFill>
              <a:cs typeface="Arial" charset="0"/>
            </a:endParaRPr>
          </a:p>
        </p:txBody>
      </p:sp>
      <p:sp>
        <p:nvSpPr>
          <p:cNvPr id="5" name="Rounded Rectangle 4"/>
          <p:cNvSpPr/>
          <p:nvPr/>
        </p:nvSpPr>
        <p:spPr>
          <a:xfrm>
            <a:off x="419100" y="1099344"/>
            <a:ext cx="3492500" cy="5516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r>
              <a:rPr lang="en-US" sz="2400" dirty="0" err="1">
                <a:ln w="0"/>
                <a:solidFill>
                  <a:schemeClr val="tx1"/>
                </a:solidFill>
                <a:effectLst>
                  <a:outerShdw blurRad="38100" dist="19050" dir="2700000" algn="tl" rotWithShape="0">
                    <a:schemeClr val="dk1">
                      <a:alpha val="40000"/>
                    </a:schemeClr>
                  </a:outerShdw>
                </a:effectLst>
              </a:rPr>
              <a:t>Ijara</a:t>
            </a:r>
            <a:r>
              <a:rPr lang="en-US" sz="2400" dirty="0">
                <a:ln w="0"/>
                <a:solidFill>
                  <a:schemeClr val="tx1"/>
                </a:solidFill>
                <a:effectLst>
                  <a:outerShdw blurRad="38100" dist="19050" dir="2700000" algn="tl" rotWithShape="0">
                    <a:schemeClr val="dk1">
                      <a:alpha val="40000"/>
                    </a:schemeClr>
                  </a:outerShdw>
                </a:effectLst>
              </a:rPr>
              <a:t> – Islamic Lease</a:t>
            </a:r>
          </a:p>
        </p:txBody>
      </p:sp>
      <p:pic>
        <p:nvPicPr>
          <p:cNvPr id="6" name="Picture 5" descr="5046081785_a802df2483_z.jpg"/>
          <p:cNvPicPr>
            <a:picLocks noChangeAspect="1"/>
          </p:cNvPicPr>
          <p:nvPr/>
        </p:nvPicPr>
        <p:blipFill>
          <a:blip r:embed="rId2" cstate="print"/>
          <a:stretch>
            <a:fillRect/>
          </a:stretch>
        </p:blipFill>
        <p:spPr>
          <a:xfrm>
            <a:off x="5960057" y="3951882"/>
            <a:ext cx="2539245" cy="2009973"/>
          </a:xfrm>
          <a:prstGeom prst="rect">
            <a:avLst/>
          </a:prstGeom>
        </p:spPr>
      </p:pic>
    </p:spTree>
    <p:extLst>
      <p:ext uri="{BB962C8B-B14F-4D97-AF65-F5344CB8AC3E}">
        <p14:creationId xmlns="" xmlns:p14="http://schemas.microsoft.com/office/powerpoint/2010/main" val="1274054676"/>
      </p:ext>
    </p:extLst>
  </p:cSld>
  <p:clrMapOvr>
    <a:masterClrMapping/>
  </p:clrMapOvr>
  <mc:AlternateContent xmlns:mc="http://schemas.openxmlformats.org/markup-compatibility/2006">
    <mc:Choice xmlns="" xmlns:p14="http://schemas.microsoft.com/office/powerpoint/2010/main" Requires="p14">
      <p:transition spd="slow" p14:dur="2000" advTm="42970"/>
    </mc:Choice>
    <mc:Fallback>
      <p:transition spd="slow" advTm="4297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534" y="1868488"/>
            <a:ext cx="8596668" cy="4214811"/>
          </a:xfrm>
        </p:spPr>
        <p:txBody>
          <a:bodyPr>
            <a:normAutofit lnSpcReduction="10000"/>
          </a:bodyPr>
          <a:lstStyle/>
          <a:p>
            <a:pPr marL="0" lvl="1" indent="0">
              <a:buNone/>
            </a:pPr>
            <a:r>
              <a:rPr lang="en-US" sz="2000" dirty="0">
                <a:solidFill>
                  <a:schemeClr val="bg2">
                    <a:lumMod val="50000"/>
                  </a:schemeClr>
                </a:solidFill>
              </a:rPr>
              <a:t>Diminishing </a:t>
            </a:r>
            <a:r>
              <a:rPr lang="en-US" sz="2000" dirty="0" err="1">
                <a:solidFill>
                  <a:schemeClr val="bg2">
                    <a:lumMod val="50000"/>
                  </a:schemeClr>
                </a:solidFill>
              </a:rPr>
              <a:t>Musharkah</a:t>
            </a:r>
            <a:r>
              <a:rPr lang="en-US" sz="2000" dirty="0">
                <a:solidFill>
                  <a:schemeClr val="bg2">
                    <a:lumMod val="50000"/>
                  </a:schemeClr>
                </a:solidFill>
              </a:rPr>
              <a:t> is a form of </a:t>
            </a:r>
            <a:r>
              <a:rPr lang="en-US" sz="2000" dirty="0" err="1">
                <a:solidFill>
                  <a:schemeClr val="bg2">
                    <a:lumMod val="50000"/>
                  </a:schemeClr>
                </a:solidFill>
              </a:rPr>
              <a:t>Musharakah</a:t>
            </a:r>
            <a:r>
              <a:rPr lang="en-US" sz="2000" dirty="0">
                <a:solidFill>
                  <a:schemeClr val="bg2">
                    <a:lumMod val="50000"/>
                  </a:schemeClr>
                </a:solidFill>
              </a:rPr>
              <a:t> where the MFI and his client participate in a joint commercial enterprise or property. This attains the form of undivided ownership of both the financier and the client. Over certain period the equity of financier is purchased by the client</a:t>
            </a:r>
          </a:p>
          <a:p>
            <a:pPr marL="0" lvl="1" indent="0">
              <a:buNone/>
            </a:pPr>
            <a:endParaRPr lang="en-US" sz="2000" b="1" dirty="0">
              <a:solidFill>
                <a:schemeClr val="bg2">
                  <a:lumMod val="50000"/>
                </a:schemeClr>
              </a:solidFill>
            </a:endParaRPr>
          </a:p>
          <a:p>
            <a:pPr marL="0" lvl="1" indent="0">
              <a:buNone/>
            </a:pPr>
            <a:r>
              <a:rPr lang="en-US" sz="2000" b="1" u="sng" dirty="0" smtClean="0">
                <a:solidFill>
                  <a:schemeClr val="bg2">
                    <a:lumMod val="50000"/>
                  </a:schemeClr>
                </a:solidFill>
              </a:rPr>
              <a:t>Utilization:</a:t>
            </a:r>
          </a:p>
          <a:p>
            <a:pPr marL="0" lvl="1" indent="0">
              <a:buNone/>
            </a:pPr>
            <a:r>
              <a:rPr lang="en-US" sz="2000" dirty="0" smtClean="0">
                <a:solidFill>
                  <a:schemeClr val="bg2">
                    <a:lumMod val="50000"/>
                  </a:schemeClr>
                </a:solidFill>
              </a:rPr>
              <a:t>This </a:t>
            </a:r>
            <a:r>
              <a:rPr lang="en-US" sz="2000" dirty="0">
                <a:solidFill>
                  <a:schemeClr val="bg2">
                    <a:lumMod val="50000"/>
                  </a:schemeClr>
                </a:solidFill>
              </a:rPr>
              <a:t>is an ideal product for Housing Finance sector, but also utilize for other ventures as well. </a:t>
            </a:r>
          </a:p>
          <a:p>
            <a:pPr marL="0" lvl="1" indent="0">
              <a:buNone/>
            </a:pPr>
            <a:endParaRPr lang="en-US" sz="2000" b="1" dirty="0">
              <a:solidFill>
                <a:schemeClr val="bg2">
                  <a:lumMod val="50000"/>
                </a:schemeClr>
              </a:solidFill>
            </a:endParaRPr>
          </a:p>
          <a:p>
            <a:pPr marL="0" lvl="1" indent="0">
              <a:buNone/>
            </a:pPr>
            <a:r>
              <a:rPr lang="en-US" sz="2000" b="1" u="sng" dirty="0">
                <a:solidFill>
                  <a:schemeClr val="bg2">
                    <a:lumMod val="50000"/>
                  </a:schemeClr>
                </a:solidFill>
              </a:rPr>
              <a:t>Currently Practiced:</a:t>
            </a:r>
          </a:p>
          <a:p>
            <a:pPr marL="0" lvl="1" indent="0">
              <a:buNone/>
            </a:pPr>
            <a:r>
              <a:rPr lang="en-US" sz="2000" dirty="0">
                <a:solidFill>
                  <a:schemeClr val="bg2">
                    <a:lumMod val="50000"/>
                  </a:schemeClr>
                </a:solidFill>
              </a:rPr>
              <a:t>CWCD, Ariana Financial Services,  Helping hands </a:t>
            </a:r>
            <a:r>
              <a:rPr lang="en-US" sz="2000" dirty="0" err="1">
                <a:solidFill>
                  <a:schemeClr val="bg2">
                    <a:lumMod val="50000"/>
                  </a:schemeClr>
                </a:solidFill>
              </a:rPr>
              <a:t>etc</a:t>
            </a:r>
            <a:endParaRPr lang="en-US" sz="2000" dirty="0">
              <a:solidFill>
                <a:schemeClr val="bg2">
                  <a:lumMod val="50000"/>
                </a:schemeClr>
              </a:solidFill>
            </a:endParaRPr>
          </a:p>
          <a:p>
            <a:pPr marL="0" indent="0">
              <a:buNone/>
            </a:pPr>
            <a:endParaRPr lang="en-US" sz="2000" dirty="0"/>
          </a:p>
        </p:txBody>
      </p:sp>
      <p:sp>
        <p:nvSpPr>
          <p:cNvPr id="4" name="Text Box 23"/>
          <p:cNvSpPr txBox="1">
            <a:spLocks noGrp="1" noChangeArrowheads="1"/>
          </p:cNvSpPr>
          <p:nvPr>
            <p:ph type="title"/>
          </p:nvPr>
        </p:nvSpPr>
        <p:spPr bwMode="auto">
          <a:xfrm>
            <a:off x="499534" y="0"/>
            <a:ext cx="8596668" cy="1079500"/>
          </a:xfrm>
          <a:prstGeom prst="rect">
            <a:avLst/>
          </a:prstGeom>
          <a:solidFill>
            <a:srgbClr val="35742A"/>
          </a:solidFill>
          <a:ln w="9525" algn="ctr">
            <a:noFill/>
            <a:miter lim="800000"/>
            <a:headEnd/>
            <a:tailEnd/>
          </a:ln>
          <a:effectLst/>
        </p:spPr>
        <p:txBody>
          <a:bodyPr anchor="ctr"/>
          <a:lstStyle/>
          <a:p>
            <a:pPr algn="ctr"/>
            <a:r>
              <a:rPr lang="en-US" sz="3600" b="1" dirty="0" smtClean="0">
                <a:solidFill>
                  <a:srgbClr val="FFFFFF"/>
                </a:solidFill>
                <a:cs typeface="Arial" charset="0"/>
              </a:rPr>
              <a:t>Products in Islamic Microfinance</a:t>
            </a:r>
            <a:endParaRPr lang="en-GB" sz="3600" b="1" dirty="0">
              <a:solidFill>
                <a:srgbClr val="FFFFFF"/>
              </a:solidFill>
              <a:cs typeface="Arial" charset="0"/>
            </a:endParaRPr>
          </a:p>
        </p:txBody>
      </p:sp>
      <p:sp>
        <p:nvSpPr>
          <p:cNvPr id="5" name="Rounded Rectangle 4"/>
          <p:cNvSpPr/>
          <p:nvPr/>
        </p:nvSpPr>
        <p:spPr>
          <a:xfrm>
            <a:off x="499534" y="1200944"/>
            <a:ext cx="3132666" cy="546100"/>
          </a:xfrm>
          <a:prstGeom prst="roundRect">
            <a:avLst>
              <a:gd name="adj" fmla="val 14341"/>
            </a:avLst>
          </a:prstGeom>
        </p:spPr>
        <p:style>
          <a:lnRef idx="0">
            <a:schemeClr val="accent2"/>
          </a:lnRef>
          <a:fillRef idx="3">
            <a:schemeClr val="accent2"/>
          </a:fillRef>
          <a:effectRef idx="3">
            <a:schemeClr val="accent2"/>
          </a:effectRef>
          <a:fontRef idx="minor">
            <a:schemeClr val="lt1"/>
          </a:fontRef>
        </p:style>
        <p:txBody>
          <a:bodyPr rtlCol="0" anchor="ctr"/>
          <a:lstStyle/>
          <a:p>
            <a:pPr lvl="0"/>
            <a:r>
              <a:rPr lang="en-US" sz="2000" dirty="0" smtClean="0">
                <a:ln w="0"/>
                <a:solidFill>
                  <a:schemeClr val="tx1"/>
                </a:solidFill>
                <a:effectLst>
                  <a:outerShdw blurRad="38100" dist="19050" dir="2700000" algn="tl" rotWithShape="0">
                    <a:schemeClr val="dk1">
                      <a:alpha val="40000"/>
                    </a:schemeClr>
                  </a:outerShdw>
                </a:effectLst>
              </a:rPr>
              <a:t>Diminishing </a:t>
            </a:r>
            <a:r>
              <a:rPr lang="en-US" sz="2000" dirty="0" err="1" smtClean="0">
                <a:ln w="0"/>
                <a:solidFill>
                  <a:schemeClr val="tx1"/>
                </a:solidFill>
                <a:effectLst>
                  <a:outerShdw blurRad="38100" dist="19050" dir="2700000" algn="tl" rotWithShape="0">
                    <a:schemeClr val="dk1">
                      <a:alpha val="40000"/>
                    </a:schemeClr>
                  </a:outerShdw>
                </a:effectLst>
                <a:latin typeface="+mj-lt"/>
              </a:rPr>
              <a:t>Musharkah</a:t>
            </a:r>
            <a:endParaRPr lang="en-US" sz="2000" dirty="0">
              <a:ln w="0"/>
              <a:solidFill>
                <a:schemeClr val="tx1"/>
              </a:solidFill>
              <a:effectLst>
                <a:outerShdw blurRad="38100" dist="19050" dir="2700000" algn="tl" rotWithShape="0">
                  <a:schemeClr val="dk1">
                    <a:alpha val="40000"/>
                  </a:schemeClr>
                </a:outerShdw>
              </a:effectLst>
              <a:latin typeface="+mj-lt"/>
            </a:endParaRPr>
          </a:p>
        </p:txBody>
      </p:sp>
      <p:pic>
        <p:nvPicPr>
          <p:cNvPr id="6" name="Picture 2" descr="http://legionfive.com/wp-content/uploads/microhouse_2-300x225.png"/>
          <p:cNvPicPr>
            <a:picLocks noChangeAspect="1" noChangeArrowheads="1"/>
          </p:cNvPicPr>
          <p:nvPr/>
        </p:nvPicPr>
        <p:blipFill>
          <a:blip r:embed="rId2"/>
          <a:srcRect/>
          <a:stretch>
            <a:fillRect/>
          </a:stretch>
        </p:blipFill>
        <p:spPr bwMode="auto">
          <a:xfrm>
            <a:off x="6594302" y="4473574"/>
            <a:ext cx="2679700" cy="1609725"/>
          </a:xfrm>
          <a:prstGeom prst="rect">
            <a:avLst/>
          </a:prstGeom>
          <a:noFill/>
        </p:spPr>
      </p:pic>
    </p:spTree>
    <p:extLst>
      <p:ext uri="{BB962C8B-B14F-4D97-AF65-F5344CB8AC3E}">
        <p14:creationId xmlns="" xmlns:p14="http://schemas.microsoft.com/office/powerpoint/2010/main" val="3772546496"/>
      </p:ext>
    </p:extLst>
  </p:cSld>
  <p:clrMapOvr>
    <a:masterClrMapping/>
  </p:clrMapOvr>
  <mc:AlternateContent xmlns:mc="http://schemas.openxmlformats.org/markup-compatibility/2006">
    <mc:Choice xmlns="" xmlns:p14="http://schemas.microsoft.com/office/powerpoint/2010/main" Requires="p14">
      <p:transition spd="slow" p14:dur="2000" advTm="43482"/>
    </mc:Choice>
    <mc:Fallback>
      <p:transition spd="slow" advTm="43482"/>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34" y="1944688"/>
            <a:ext cx="8596668" cy="4545011"/>
          </a:xfrm>
        </p:spPr>
        <p:txBody>
          <a:bodyPr>
            <a:normAutofit/>
          </a:bodyPr>
          <a:lstStyle/>
          <a:p>
            <a:pPr marL="0" lvl="0" indent="0">
              <a:buNone/>
            </a:pPr>
            <a:r>
              <a:rPr lang="en-US" dirty="0" err="1">
                <a:solidFill>
                  <a:schemeClr val="bg2">
                    <a:lumMod val="50000"/>
                  </a:schemeClr>
                </a:solidFill>
              </a:rPr>
              <a:t>Qard</a:t>
            </a:r>
            <a:r>
              <a:rPr lang="en-US" dirty="0">
                <a:solidFill>
                  <a:schemeClr val="bg2">
                    <a:lumMod val="50000"/>
                  </a:schemeClr>
                </a:solidFill>
              </a:rPr>
              <a:t>-e-</a:t>
            </a:r>
            <a:r>
              <a:rPr lang="en-US" dirty="0" err="1">
                <a:solidFill>
                  <a:schemeClr val="bg2">
                    <a:lumMod val="50000"/>
                  </a:schemeClr>
                </a:solidFill>
              </a:rPr>
              <a:t>Hassana</a:t>
            </a:r>
            <a:r>
              <a:rPr lang="en-US" dirty="0">
                <a:solidFill>
                  <a:schemeClr val="bg2">
                    <a:lumMod val="50000"/>
                  </a:schemeClr>
                </a:solidFill>
              </a:rPr>
              <a:t> Model,  </a:t>
            </a:r>
            <a:r>
              <a:rPr lang="en-US" dirty="0" err="1">
                <a:solidFill>
                  <a:schemeClr val="bg2">
                    <a:lumMod val="50000"/>
                  </a:schemeClr>
                </a:solidFill>
              </a:rPr>
              <a:t>Waqf</a:t>
            </a:r>
            <a:r>
              <a:rPr lang="en-US" dirty="0">
                <a:solidFill>
                  <a:schemeClr val="bg2">
                    <a:lumMod val="50000"/>
                  </a:schemeClr>
                </a:solidFill>
              </a:rPr>
              <a:t> Model, </a:t>
            </a:r>
            <a:r>
              <a:rPr lang="en-US" dirty="0" err="1">
                <a:solidFill>
                  <a:schemeClr val="bg2">
                    <a:lumMod val="50000"/>
                  </a:schemeClr>
                </a:solidFill>
              </a:rPr>
              <a:t>Zakhat</a:t>
            </a:r>
            <a:r>
              <a:rPr lang="en-US" dirty="0">
                <a:solidFill>
                  <a:schemeClr val="bg2">
                    <a:lumMod val="50000"/>
                  </a:schemeClr>
                </a:solidFill>
              </a:rPr>
              <a:t> Model, Cooperative Model</a:t>
            </a:r>
            <a:r>
              <a:rPr lang="en-US" dirty="0" smtClean="0">
                <a:solidFill>
                  <a:schemeClr val="bg2">
                    <a:lumMod val="50000"/>
                  </a:schemeClr>
                </a:solidFill>
              </a:rPr>
              <a:t>, BMTs,  </a:t>
            </a:r>
            <a:r>
              <a:rPr lang="en-US" dirty="0">
                <a:solidFill>
                  <a:schemeClr val="bg2">
                    <a:lumMod val="50000"/>
                  </a:schemeClr>
                </a:solidFill>
              </a:rPr>
              <a:t>Micro Takaful ( Islamic Micro insurance )</a:t>
            </a:r>
          </a:p>
          <a:p>
            <a:pPr marL="0" lvl="1" indent="0">
              <a:buNone/>
            </a:pPr>
            <a:endParaRPr lang="en-US" sz="1800" b="1" dirty="0">
              <a:solidFill>
                <a:schemeClr val="bg2">
                  <a:lumMod val="50000"/>
                </a:schemeClr>
              </a:solidFill>
            </a:endParaRPr>
          </a:p>
          <a:p>
            <a:pPr marL="0" lvl="1" indent="0">
              <a:buNone/>
            </a:pPr>
            <a:r>
              <a:rPr lang="en-US" sz="1800" b="1" u="sng" dirty="0" smtClean="0">
                <a:solidFill>
                  <a:schemeClr val="bg2">
                    <a:lumMod val="50000"/>
                  </a:schemeClr>
                </a:solidFill>
              </a:rPr>
              <a:t>Utilization :</a:t>
            </a:r>
          </a:p>
          <a:p>
            <a:pPr marL="0" lvl="1" indent="0">
              <a:buNone/>
            </a:pPr>
            <a:r>
              <a:rPr lang="en-US" sz="1800" dirty="0" err="1" smtClean="0">
                <a:solidFill>
                  <a:schemeClr val="bg2">
                    <a:lumMod val="50000"/>
                  </a:schemeClr>
                </a:solidFill>
              </a:rPr>
              <a:t>Qard</a:t>
            </a:r>
            <a:r>
              <a:rPr lang="en-US" sz="1800" dirty="0" smtClean="0">
                <a:solidFill>
                  <a:schemeClr val="bg2">
                    <a:lumMod val="50000"/>
                  </a:schemeClr>
                </a:solidFill>
              </a:rPr>
              <a:t>-e-</a:t>
            </a:r>
            <a:r>
              <a:rPr lang="en-US" sz="1800" dirty="0" err="1" smtClean="0">
                <a:solidFill>
                  <a:schemeClr val="bg2">
                    <a:lumMod val="50000"/>
                  </a:schemeClr>
                </a:solidFill>
              </a:rPr>
              <a:t>Hassana</a:t>
            </a:r>
            <a:r>
              <a:rPr lang="en-US" sz="1800" dirty="0" smtClean="0">
                <a:solidFill>
                  <a:schemeClr val="bg2">
                    <a:lumMod val="50000"/>
                  </a:schemeClr>
                </a:solidFill>
              </a:rPr>
              <a:t> </a:t>
            </a:r>
            <a:r>
              <a:rPr lang="en-US" sz="1800" dirty="0">
                <a:solidFill>
                  <a:schemeClr val="bg2">
                    <a:lumMod val="50000"/>
                  </a:schemeClr>
                </a:solidFill>
              </a:rPr>
              <a:t>: for Emergency Loan, benevolence loan, Student, Maternity etc</a:t>
            </a:r>
          </a:p>
          <a:p>
            <a:pPr marL="0" lvl="1" indent="0">
              <a:buNone/>
            </a:pPr>
            <a:r>
              <a:rPr lang="en-US" sz="1800" dirty="0">
                <a:solidFill>
                  <a:schemeClr val="bg2">
                    <a:lumMod val="50000"/>
                  </a:schemeClr>
                </a:solidFill>
              </a:rPr>
              <a:t>Zakat : Health, Shelter, Safety net programs, Education and where Zakat applicable. </a:t>
            </a:r>
            <a:r>
              <a:rPr lang="en-US" sz="1800" dirty="0" smtClean="0">
                <a:solidFill>
                  <a:schemeClr val="bg2">
                    <a:lumMod val="50000"/>
                  </a:schemeClr>
                </a:solidFill>
              </a:rPr>
              <a:t> </a:t>
            </a:r>
            <a:r>
              <a:rPr lang="en-US" sz="1800" dirty="0" err="1" smtClean="0">
                <a:solidFill>
                  <a:schemeClr val="bg2">
                    <a:lumMod val="50000"/>
                  </a:schemeClr>
                </a:solidFill>
              </a:rPr>
              <a:t>MicroTakaful</a:t>
            </a:r>
            <a:r>
              <a:rPr lang="en-US" sz="1800" b="1" dirty="0">
                <a:solidFill>
                  <a:schemeClr val="bg2">
                    <a:lumMod val="50000"/>
                  </a:schemeClr>
                </a:solidFill>
              </a:rPr>
              <a:t>: </a:t>
            </a:r>
            <a:r>
              <a:rPr lang="en-US" sz="1800" dirty="0">
                <a:solidFill>
                  <a:schemeClr val="bg2">
                    <a:lumMod val="50000"/>
                  </a:schemeClr>
                </a:solidFill>
              </a:rPr>
              <a:t>Micro Risk Management, Crop &amp; Livestock Insurance etc.</a:t>
            </a:r>
          </a:p>
          <a:p>
            <a:pPr marL="0" lvl="1" indent="0">
              <a:buNone/>
            </a:pPr>
            <a:endParaRPr lang="en-US" sz="1800" b="1" dirty="0">
              <a:solidFill>
                <a:schemeClr val="bg2">
                  <a:lumMod val="50000"/>
                </a:schemeClr>
              </a:solidFill>
            </a:endParaRPr>
          </a:p>
          <a:p>
            <a:pPr marL="0" lvl="1" indent="0">
              <a:buNone/>
            </a:pPr>
            <a:r>
              <a:rPr lang="en-US" sz="1800" b="1" u="sng" dirty="0">
                <a:solidFill>
                  <a:schemeClr val="bg2">
                    <a:lumMod val="50000"/>
                  </a:schemeClr>
                </a:solidFill>
              </a:rPr>
              <a:t>Currently </a:t>
            </a:r>
            <a:r>
              <a:rPr lang="en-US" sz="1800" b="1" u="sng" dirty="0" smtClean="0">
                <a:solidFill>
                  <a:schemeClr val="bg2">
                    <a:lumMod val="50000"/>
                  </a:schemeClr>
                </a:solidFill>
              </a:rPr>
              <a:t>Practiced</a:t>
            </a:r>
            <a:endParaRPr lang="en-US" sz="1800" b="1" u="sng" dirty="0">
              <a:solidFill>
                <a:schemeClr val="bg2">
                  <a:lumMod val="50000"/>
                </a:schemeClr>
              </a:solidFill>
            </a:endParaRPr>
          </a:p>
          <a:p>
            <a:pPr marL="0" lvl="1" indent="0">
              <a:buNone/>
            </a:pPr>
            <a:r>
              <a:rPr lang="en-US" sz="1800" dirty="0">
                <a:solidFill>
                  <a:schemeClr val="bg2">
                    <a:lumMod val="50000"/>
                  </a:schemeClr>
                </a:solidFill>
              </a:rPr>
              <a:t>AIMS- Malaysia,  </a:t>
            </a:r>
            <a:r>
              <a:rPr lang="en-US" sz="1800" dirty="0" err="1">
                <a:solidFill>
                  <a:schemeClr val="bg2">
                    <a:lumMod val="50000"/>
                  </a:schemeClr>
                </a:solidFill>
              </a:rPr>
              <a:t>Akhuwat</a:t>
            </a:r>
            <a:r>
              <a:rPr lang="en-US" sz="1800" dirty="0">
                <a:solidFill>
                  <a:schemeClr val="bg2">
                    <a:lumMod val="50000"/>
                  </a:schemeClr>
                </a:solidFill>
              </a:rPr>
              <a:t>, </a:t>
            </a:r>
            <a:r>
              <a:rPr lang="en-US" sz="1800" dirty="0" err="1">
                <a:solidFill>
                  <a:schemeClr val="bg2">
                    <a:lumMod val="50000"/>
                  </a:schemeClr>
                </a:solidFill>
              </a:rPr>
              <a:t>Awqaf</a:t>
            </a:r>
            <a:r>
              <a:rPr lang="en-US" sz="1800" dirty="0">
                <a:solidFill>
                  <a:schemeClr val="bg2">
                    <a:lumMod val="50000"/>
                  </a:schemeClr>
                </a:solidFill>
              </a:rPr>
              <a:t> South Africa , </a:t>
            </a:r>
            <a:endParaRPr lang="en-US" sz="1800" dirty="0" smtClean="0">
              <a:solidFill>
                <a:schemeClr val="bg2">
                  <a:lumMod val="50000"/>
                </a:schemeClr>
              </a:solidFill>
            </a:endParaRPr>
          </a:p>
          <a:p>
            <a:pPr marL="0" lvl="1" indent="0">
              <a:buNone/>
            </a:pPr>
            <a:r>
              <a:rPr lang="en-US" sz="1800" dirty="0" smtClean="0">
                <a:solidFill>
                  <a:schemeClr val="bg2">
                    <a:lumMod val="50000"/>
                  </a:schemeClr>
                </a:solidFill>
              </a:rPr>
              <a:t>Al-Amal Microfinance bank, BMTs - Indonesia etc</a:t>
            </a:r>
            <a:endParaRPr lang="en-US" sz="1800" dirty="0">
              <a:solidFill>
                <a:schemeClr val="bg2">
                  <a:lumMod val="50000"/>
                </a:schemeClr>
              </a:solidFill>
            </a:endParaRPr>
          </a:p>
        </p:txBody>
      </p:sp>
      <p:sp>
        <p:nvSpPr>
          <p:cNvPr id="4" name="Text Box 23"/>
          <p:cNvSpPr txBox="1">
            <a:spLocks noGrp="1" noChangeArrowheads="1"/>
          </p:cNvSpPr>
          <p:nvPr>
            <p:ph type="title"/>
          </p:nvPr>
        </p:nvSpPr>
        <p:spPr bwMode="auto">
          <a:xfrm>
            <a:off x="474134" y="0"/>
            <a:ext cx="8596668" cy="1117600"/>
          </a:xfrm>
          <a:prstGeom prst="rect">
            <a:avLst/>
          </a:prstGeom>
          <a:solidFill>
            <a:srgbClr val="35742A"/>
          </a:solidFill>
          <a:ln w="9525" algn="ctr">
            <a:noFill/>
            <a:miter lim="800000"/>
            <a:headEnd/>
            <a:tailEnd/>
          </a:ln>
          <a:effectLst/>
        </p:spPr>
        <p:txBody>
          <a:bodyPr anchor="ctr"/>
          <a:lstStyle/>
          <a:p>
            <a:pPr algn="ctr"/>
            <a:r>
              <a:rPr lang="en-US" sz="3600" b="1" dirty="0" smtClean="0">
                <a:solidFill>
                  <a:srgbClr val="FFFFFF"/>
                </a:solidFill>
                <a:cs typeface="Arial" charset="0"/>
              </a:rPr>
              <a:t>Products in Islamic Microfinance</a:t>
            </a:r>
            <a:endParaRPr lang="en-GB" sz="3600" b="1" dirty="0">
              <a:solidFill>
                <a:srgbClr val="FFFFFF"/>
              </a:solidFill>
              <a:cs typeface="Arial" charset="0"/>
            </a:endParaRPr>
          </a:p>
        </p:txBody>
      </p:sp>
      <p:sp>
        <p:nvSpPr>
          <p:cNvPr id="5" name="Rounded Rectangle 4"/>
          <p:cNvSpPr/>
          <p:nvPr/>
        </p:nvSpPr>
        <p:spPr>
          <a:xfrm>
            <a:off x="474134" y="1239044"/>
            <a:ext cx="3132666" cy="546100"/>
          </a:xfrm>
          <a:prstGeom prst="roundRect">
            <a:avLst>
              <a:gd name="adj" fmla="val 14341"/>
            </a:avLst>
          </a:prstGeom>
        </p:spPr>
        <p:style>
          <a:lnRef idx="0">
            <a:schemeClr val="accent2"/>
          </a:lnRef>
          <a:fillRef idx="3">
            <a:schemeClr val="accent2"/>
          </a:fillRef>
          <a:effectRef idx="3">
            <a:schemeClr val="accent2"/>
          </a:effectRef>
          <a:fontRef idx="minor">
            <a:schemeClr val="lt1"/>
          </a:fontRef>
        </p:style>
        <p:txBody>
          <a:bodyPr rtlCol="0" anchor="ctr"/>
          <a:lstStyle/>
          <a:p>
            <a:pPr lvl="0"/>
            <a:r>
              <a:rPr lang="en-US" sz="2000" dirty="0" smtClean="0">
                <a:ln w="0"/>
                <a:solidFill>
                  <a:schemeClr val="tx1"/>
                </a:solidFill>
                <a:effectLst>
                  <a:outerShdw blurRad="38100" dist="19050" dir="2700000" algn="tl" rotWithShape="0">
                    <a:schemeClr val="dk1">
                      <a:alpha val="40000"/>
                    </a:schemeClr>
                  </a:outerShdw>
                </a:effectLst>
                <a:latin typeface="+mj-lt"/>
              </a:rPr>
              <a:t>Other Products</a:t>
            </a:r>
            <a:endParaRPr lang="en-US" sz="2000" dirty="0">
              <a:ln w="0"/>
              <a:solidFill>
                <a:schemeClr val="tx1"/>
              </a:solidFill>
              <a:effectLst>
                <a:outerShdw blurRad="38100" dist="19050" dir="2700000" algn="tl" rotWithShape="0">
                  <a:schemeClr val="dk1">
                    <a:alpha val="40000"/>
                  </a:schemeClr>
                </a:outerShdw>
              </a:effectLst>
              <a:latin typeface="+mj-lt"/>
            </a:endParaRPr>
          </a:p>
        </p:txBody>
      </p:sp>
      <p:pic>
        <p:nvPicPr>
          <p:cNvPr id="6" name="Picture 5" descr="2989588964_9824c1d1a7.jpg"/>
          <p:cNvPicPr>
            <a:picLocks noChangeAspect="1"/>
          </p:cNvPicPr>
          <p:nvPr/>
        </p:nvPicPr>
        <p:blipFill>
          <a:blip r:embed="rId2"/>
          <a:stretch>
            <a:fillRect/>
          </a:stretch>
        </p:blipFill>
        <p:spPr>
          <a:xfrm>
            <a:off x="5751830" y="4848617"/>
            <a:ext cx="2376495" cy="1612507"/>
          </a:xfrm>
          <a:prstGeom prst="rect">
            <a:avLst/>
          </a:prstGeom>
        </p:spPr>
      </p:pic>
    </p:spTree>
    <p:extLst>
      <p:ext uri="{BB962C8B-B14F-4D97-AF65-F5344CB8AC3E}">
        <p14:creationId xmlns="" xmlns:p14="http://schemas.microsoft.com/office/powerpoint/2010/main" val="2897917330"/>
      </p:ext>
    </p:extLst>
  </p:cSld>
  <p:clrMapOvr>
    <a:masterClrMapping/>
  </p:clrMapOvr>
  <mc:AlternateContent xmlns:mc="http://schemas.openxmlformats.org/markup-compatibility/2006">
    <mc:Choice xmlns="" xmlns:p14="http://schemas.microsoft.com/office/powerpoint/2010/main" Requires="p14">
      <p:transition spd="slow" p14:dur="2000" advTm="42966"/>
    </mc:Choice>
    <mc:Fallback>
      <p:transition spd="slow" advTm="42966"/>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14"/>
          <p:cNvSpPr/>
          <p:nvPr/>
        </p:nvSpPr>
        <p:spPr>
          <a:xfrm>
            <a:off x="1237507" y="1600822"/>
            <a:ext cx="6891131" cy="4189964"/>
          </a:xfrm>
          <a:prstGeom prst="triangle">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lIns="91436" tIns="45718" rIns="91436" bIns="45718" anchor="ctr"/>
          <a:lstStyle/>
          <a:p>
            <a:pPr algn="ctr" fontAlgn="auto">
              <a:spcBef>
                <a:spcPts val="0"/>
              </a:spcBef>
              <a:spcAft>
                <a:spcPts val="0"/>
              </a:spcAft>
              <a:defRPr/>
            </a:pPr>
            <a:endParaRPr lang="en-US" dirty="0"/>
          </a:p>
        </p:txBody>
      </p:sp>
      <p:sp>
        <p:nvSpPr>
          <p:cNvPr id="29" name="Isosceles Triangle 28"/>
          <p:cNvSpPr/>
          <p:nvPr/>
        </p:nvSpPr>
        <p:spPr>
          <a:xfrm>
            <a:off x="1929670" y="1600822"/>
            <a:ext cx="5487735" cy="3352258"/>
          </a:xfrm>
          <a:prstGeom prst="triangle">
            <a:avLst>
              <a:gd name="adj" fmla="val 50915"/>
            </a:avLst>
          </a:prstGeom>
          <a:solidFill>
            <a:schemeClr val="tx2">
              <a:lumMod val="60000"/>
              <a:lumOff val="40000"/>
            </a:schemeClr>
          </a:solidFill>
          <a:ln>
            <a:noFill/>
          </a:ln>
        </p:spPr>
        <p:style>
          <a:lnRef idx="1">
            <a:schemeClr val="dk1"/>
          </a:lnRef>
          <a:fillRef idx="2">
            <a:schemeClr val="dk1"/>
          </a:fillRef>
          <a:effectRef idx="1">
            <a:schemeClr val="dk1"/>
          </a:effectRef>
          <a:fontRef idx="minor">
            <a:schemeClr val="dk1"/>
          </a:fontRef>
        </p:style>
        <p:txBody>
          <a:bodyPr lIns="91436" tIns="45718" rIns="91436" bIns="45718" anchor="ctr"/>
          <a:lstStyle/>
          <a:p>
            <a:pPr algn="ctr" fontAlgn="auto">
              <a:spcBef>
                <a:spcPts val="0"/>
              </a:spcBef>
              <a:spcAft>
                <a:spcPts val="0"/>
              </a:spcAft>
              <a:defRPr/>
            </a:pPr>
            <a:endParaRPr lang="en-US" dirty="0"/>
          </a:p>
        </p:txBody>
      </p:sp>
      <p:sp>
        <p:nvSpPr>
          <p:cNvPr id="20484" name="Rectangle 2"/>
          <p:cNvSpPr>
            <a:spLocks noGrp="1" noChangeArrowheads="1"/>
          </p:cNvSpPr>
          <p:nvPr>
            <p:ph type="title"/>
          </p:nvPr>
        </p:nvSpPr>
        <p:spPr>
          <a:xfrm>
            <a:off x="610172" y="304100"/>
            <a:ext cx="10971656" cy="533607"/>
          </a:xfrm>
        </p:spPr>
        <p:txBody>
          <a:bodyPr rtlCol="0">
            <a:noAutofit/>
          </a:bodyPr>
          <a:lstStyle/>
          <a:p>
            <a:pPr defTabSz="914361" eaLnBrk="1" fontAlgn="auto" hangingPunct="1">
              <a:spcAft>
                <a:spcPts val="0"/>
              </a:spcAft>
              <a:defRPr/>
            </a:pPr>
            <a:r>
              <a:rPr lang="en-US" sz="3200" b="1" dirty="0" smtClean="0">
                <a:solidFill>
                  <a:srgbClr val="000045"/>
                </a:solidFill>
              </a:rPr>
              <a:t>Market for Islamic Microfinance Products</a:t>
            </a:r>
          </a:p>
        </p:txBody>
      </p:sp>
      <p:sp>
        <p:nvSpPr>
          <p:cNvPr id="20508" name="Slide Number Placeholder 31"/>
          <p:cNvSpPr>
            <a:spLocks noGrp="1"/>
          </p:cNvSpPr>
          <p:nvPr>
            <p:ph type="sldNum" sz="quarter" idx="12"/>
          </p:nvPr>
        </p:nvSpPr>
        <p:spPr>
          <a:xfrm>
            <a:off x="610173" y="6245499"/>
            <a:ext cx="2844927" cy="476230"/>
          </a:xfrm>
        </p:spPr>
        <p:txBody>
          <a:bodyPr/>
          <a:lstStyle/>
          <a:p>
            <a:pPr algn="l">
              <a:defRPr/>
            </a:pPr>
            <a:fld id="{4B4409E4-B7C3-43ED-B6C9-A04B8087D5F6}" type="slidenum">
              <a:rPr lang="en-US" smtClean="0"/>
              <a:pPr algn="l">
                <a:defRPr/>
              </a:pPr>
              <a:t>14</a:t>
            </a:fld>
            <a:endParaRPr lang="en-US" smtClean="0"/>
          </a:p>
        </p:txBody>
      </p:sp>
      <p:sp>
        <p:nvSpPr>
          <p:cNvPr id="16390" name="Rectangle 7"/>
          <p:cNvSpPr>
            <a:spLocks noChangeArrowheads="1"/>
          </p:cNvSpPr>
          <p:nvPr/>
        </p:nvSpPr>
        <p:spPr bwMode="auto">
          <a:xfrm>
            <a:off x="8841775" y="3636276"/>
            <a:ext cx="2669503" cy="117049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spcBef>
                <a:spcPct val="20000"/>
              </a:spcBef>
              <a:buClr>
                <a:schemeClr val="bg1"/>
              </a:buClr>
              <a:buSzPct val="80000"/>
              <a:buFont typeface="Wingdings" pitchFamily="2" charset="2"/>
              <a:buNone/>
              <a:defRPr/>
            </a:pPr>
            <a:r>
              <a:rPr lang="en-US" b="1" dirty="0" err="1" smtClean="0">
                <a:solidFill>
                  <a:schemeClr val="bg1"/>
                </a:solidFill>
              </a:rPr>
              <a:t>Qarz</a:t>
            </a:r>
            <a:r>
              <a:rPr lang="en-US" b="1" dirty="0" smtClean="0">
                <a:solidFill>
                  <a:schemeClr val="bg1"/>
                </a:solidFill>
              </a:rPr>
              <a:t>-e-Hasan, </a:t>
            </a:r>
            <a:r>
              <a:rPr lang="en-US" b="1" dirty="0" err="1" smtClean="0">
                <a:solidFill>
                  <a:schemeClr val="bg1"/>
                </a:solidFill>
              </a:rPr>
              <a:t>Murabahah</a:t>
            </a:r>
            <a:r>
              <a:rPr lang="en-US" b="1" dirty="0" smtClean="0">
                <a:solidFill>
                  <a:schemeClr val="bg1"/>
                </a:solidFill>
              </a:rPr>
              <a:t>, </a:t>
            </a:r>
            <a:r>
              <a:rPr lang="en-US" b="1" dirty="0" err="1" smtClean="0">
                <a:solidFill>
                  <a:schemeClr val="bg1"/>
                </a:solidFill>
              </a:rPr>
              <a:t>Ijarah</a:t>
            </a:r>
            <a:r>
              <a:rPr lang="en-US" b="1" dirty="0" smtClean="0">
                <a:solidFill>
                  <a:schemeClr val="bg1"/>
                </a:solidFill>
              </a:rPr>
              <a:t>, </a:t>
            </a:r>
            <a:r>
              <a:rPr lang="en-US" b="1" dirty="0" err="1" smtClean="0">
                <a:solidFill>
                  <a:schemeClr val="bg1"/>
                </a:solidFill>
              </a:rPr>
              <a:t>Mudarabah</a:t>
            </a:r>
            <a:endParaRPr lang="en-US" sz="1400" b="1" dirty="0">
              <a:solidFill>
                <a:schemeClr val="bg1"/>
              </a:solidFill>
            </a:endParaRPr>
          </a:p>
        </p:txBody>
      </p:sp>
      <p:cxnSp>
        <p:nvCxnSpPr>
          <p:cNvPr id="21" name="Straight Connector 20"/>
          <p:cNvCxnSpPr/>
          <p:nvPr/>
        </p:nvCxnSpPr>
        <p:spPr>
          <a:xfrm rot="10800000">
            <a:off x="1069708" y="4267424"/>
            <a:ext cx="7314437" cy="1434"/>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rot="10800000">
            <a:off x="1523525" y="4953080"/>
            <a:ext cx="6706172" cy="143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3562" name="TextBox 24"/>
          <p:cNvSpPr txBox="1">
            <a:spLocks noChangeArrowheads="1"/>
          </p:cNvSpPr>
          <p:nvPr/>
        </p:nvSpPr>
        <p:spPr bwMode="auto">
          <a:xfrm>
            <a:off x="2743869" y="3692219"/>
            <a:ext cx="3962304" cy="307773"/>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400" b="1" dirty="0">
                <a:solidFill>
                  <a:schemeClr val="bg1"/>
                </a:solidFill>
                <a:latin typeface="Calibri" pitchFamily="34" charset="0"/>
              </a:rPr>
              <a:t>Transitory </a:t>
            </a:r>
            <a:r>
              <a:rPr lang="en-US" sz="1400" b="1" dirty="0" smtClean="0">
                <a:solidFill>
                  <a:schemeClr val="bg1"/>
                </a:solidFill>
                <a:latin typeface="Calibri" pitchFamily="34" charset="0"/>
              </a:rPr>
              <a:t>Vulnerable</a:t>
            </a:r>
            <a:endParaRPr lang="en-US" sz="1400" b="1" dirty="0">
              <a:solidFill>
                <a:schemeClr val="bg1"/>
              </a:solidFill>
              <a:latin typeface="Calibri" pitchFamily="34" charset="0"/>
            </a:endParaRPr>
          </a:p>
        </p:txBody>
      </p:sp>
      <p:sp>
        <p:nvSpPr>
          <p:cNvPr id="23563" name="TextBox 25"/>
          <p:cNvSpPr txBox="1">
            <a:spLocks noChangeArrowheads="1"/>
          </p:cNvSpPr>
          <p:nvPr/>
        </p:nvSpPr>
        <p:spPr bwMode="auto">
          <a:xfrm>
            <a:off x="1828609" y="4343449"/>
            <a:ext cx="5893880" cy="307773"/>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400" b="1" dirty="0">
                <a:solidFill>
                  <a:schemeClr val="bg1"/>
                </a:solidFill>
                <a:latin typeface="Calibri" pitchFamily="34" charset="0"/>
              </a:rPr>
              <a:t>Transitory </a:t>
            </a:r>
            <a:r>
              <a:rPr lang="en-US" sz="1400" b="1" dirty="0" smtClean="0">
                <a:solidFill>
                  <a:schemeClr val="bg1"/>
                </a:solidFill>
                <a:latin typeface="Calibri" pitchFamily="34" charset="0"/>
              </a:rPr>
              <a:t>Poor</a:t>
            </a:r>
            <a:endParaRPr lang="en-US" sz="1400" b="1" dirty="0">
              <a:solidFill>
                <a:schemeClr val="bg1"/>
              </a:solidFill>
              <a:latin typeface="Calibri" pitchFamily="34" charset="0"/>
            </a:endParaRPr>
          </a:p>
        </p:txBody>
      </p:sp>
      <p:sp>
        <p:nvSpPr>
          <p:cNvPr id="23564" name="TextBox 27"/>
          <p:cNvSpPr txBox="1">
            <a:spLocks noChangeArrowheads="1"/>
          </p:cNvSpPr>
          <p:nvPr/>
        </p:nvSpPr>
        <p:spPr bwMode="auto">
          <a:xfrm>
            <a:off x="1422465" y="5105130"/>
            <a:ext cx="6706172" cy="276844"/>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200" b="1" dirty="0">
                <a:solidFill>
                  <a:schemeClr val="hlink"/>
                </a:solidFill>
                <a:latin typeface="Calibri" pitchFamily="34" charset="0"/>
              </a:rPr>
              <a:t>Chronic Poor </a:t>
            </a:r>
          </a:p>
        </p:txBody>
      </p:sp>
      <p:cxnSp>
        <p:nvCxnSpPr>
          <p:cNvPr id="18" name="Straight Connector 17"/>
          <p:cNvCxnSpPr/>
          <p:nvPr/>
        </p:nvCxnSpPr>
        <p:spPr>
          <a:xfrm rot="10800000">
            <a:off x="1523524" y="5410663"/>
            <a:ext cx="6807232" cy="143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3566" name="TextBox 27"/>
          <p:cNvSpPr txBox="1">
            <a:spLocks noChangeArrowheads="1"/>
          </p:cNvSpPr>
          <p:nvPr/>
        </p:nvSpPr>
        <p:spPr bwMode="auto">
          <a:xfrm>
            <a:off x="2133696" y="5437917"/>
            <a:ext cx="5384768" cy="276844"/>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200" b="1" dirty="0">
                <a:solidFill>
                  <a:schemeClr val="hlink"/>
                </a:solidFill>
                <a:latin typeface="Calibri" pitchFamily="34" charset="0"/>
              </a:rPr>
              <a:t>Extremely Poor </a:t>
            </a:r>
          </a:p>
        </p:txBody>
      </p:sp>
      <p:sp>
        <p:nvSpPr>
          <p:cNvPr id="25" name="Right Brace 24"/>
          <p:cNvSpPr/>
          <p:nvPr/>
        </p:nvSpPr>
        <p:spPr>
          <a:xfrm>
            <a:off x="8292620" y="2810046"/>
            <a:ext cx="343221" cy="2143035"/>
          </a:xfrm>
          <a:prstGeom prst="rightBrace">
            <a:avLst/>
          </a:prstGeom>
          <a:ln/>
        </p:spPr>
        <p:style>
          <a:lnRef idx="1">
            <a:schemeClr val="accent1"/>
          </a:lnRef>
          <a:fillRef idx="0">
            <a:schemeClr val="accent1"/>
          </a:fillRef>
          <a:effectRef idx="0">
            <a:schemeClr val="accent1"/>
          </a:effectRef>
          <a:fontRef idx="minor">
            <a:schemeClr val="tx1"/>
          </a:fontRef>
        </p:style>
        <p:txBody>
          <a:bodyPr lIns="91436" tIns="45718" rIns="91436" bIns="45718" anchor="ctr"/>
          <a:lstStyle/>
          <a:p>
            <a:pPr algn="ctr">
              <a:defRPr/>
            </a:pPr>
            <a:endParaRPr lang="en-US"/>
          </a:p>
        </p:txBody>
      </p:sp>
      <p:sp>
        <p:nvSpPr>
          <p:cNvPr id="16404" name="Rectangle 7"/>
          <p:cNvSpPr>
            <a:spLocks noChangeArrowheads="1"/>
          </p:cNvSpPr>
          <p:nvPr/>
        </p:nvSpPr>
        <p:spPr bwMode="auto">
          <a:xfrm>
            <a:off x="8940800" y="5105400"/>
            <a:ext cx="2555096" cy="68573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lIns="91436" tIns="45718" rIns="91436" bIns="45718" anchor="ctr"/>
          <a:lstStyle/>
          <a:p>
            <a:pPr algn="ctr">
              <a:spcBef>
                <a:spcPct val="20000"/>
              </a:spcBef>
              <a:buClr>
                <a:schemeClr val="bg1"/>
              </a:buClr>
              <a:buSzPct val="80000"/>
              <a:buFont typeface="Wingdings" pitchFamily="2" charset="2"/>
              <a:buNone/>
              <a:defRPr/>
            </a:pPr>
            <a:r>
              <a:rPr lang="en-US" b="1" dirty="0" err="1" smtClean="0">
                <a:solidFill>
                  <a:srgbClr val="3366CC"/>
                </a:solidFill>
              </a:rPr>
              <a:t>Zakat</a:t>
            </a:r>
            <a:r>
              <a:rPr lang="en-US" b="1" dirty="0" smtClean="0">
                <a:solidFill>
                  <a:srgbClr val="3366CC"/>
                </a:solidFill>
              </a:rPr>
              <a:t>, </a:t>
            </a:r>
            <a:r>
              <a:rPr lang="en-US" b="1" dirty="0" err="1" smtClean="0">
                <a:solidFill>
                  <a:srgbClr val="3366CC"/>
                </a:solidFill>
              </a:rPr>
              <a:t>Sadqa</a:t>
            </a:r>
            <a:r>
              <a:rPr lang="en-US" b="1" dirty="0" smtClean="0">
                <a:solidFill>
                  <a:srgbClr val="3366CC"/>
                </a:solidFill>
              </a:rPr>
              <a:t>, </a:t>
            </a:r>
            <a:r>
              <a:rPr lang="en-US" b="1" dirty="0" err="1" smtClean="0">
                <a:solidFill>
                  <a:srgbClr val="3366CC"/>
                </a:solidFill>
              </a:rPr>
              <a:t>Ushar</a:t>
            </a:r>
            <a:endParaRPr lang="en-US" b="1" dirty="0" smtClean="0">
              <a:solidFill>
                <a:srgbClr val="3366CC"/>
              </a:solidFill>
            </a:endParaRPr>
          </a:p>
          <a:p>
            <a:pPr algn="ctr">
              <a:spcBef>
                <a:spcPct val="20000"/>
              </a:spcBef>
              <a:buClr>
                <a:schemeClr val="bg1"/>
              </a:buClr>
              <a:buSzPct val="80000"/>
              <a:buFont typeface="Wingdings" pitchFamily="2" charset="2"/>
              <a:buNone/>
              <a:defRPr/>
            </a:pPr>
            <a:r>
              <a:rPr lang="en-US" b="1" dirty="0" smtClean="0">
                <a:solidFill>
                  <a:srgbClr val="3366CC"/>
                </a:solidFill>
              </a:rPr>
              <a:t> </a:t>
            </a:r>
            <a:endParaRPr lang="en-US" b="1" dirty="0">
              <a:solidFill>
                <a:srgbClr val="3366CC"/>
              </a:solidFill>
            </a:endParaRPr>
          </a:p>
        </p:txBody>
      </p:sp>
      <p:sp>
        <p:nvSpPr>
          <p:cNvPr id="27" name="Right Brace 26"/>
          <p:cNvSpPr/>
          <p:nvPr/>
        </p:nvSpPr>
        <p:spPr>
          <a:xfrm>
            <a:off x="8229695" y="4953080"/>
            <a:ext cx="406147" cy="837706"/>
          </a:xfrm>
          <a:prstGeom prst="rightBrace">
            <a:avLst/>
          </a:prstGeom>
        </p:spPr>
        <p:style>
          <a:lnRef idx="1">
            <a:schemeClr val="accent1"/>
          </a:lnRef>
          <a:fillRef idx="0">
            <a:schemeClr val="accent1"/>
          </a:fillRef>
          <a:effectRef idx="0">
            <a:schemeClr val="accent1"/>
          </a:effectRef>
          <a:fontRef idx="minor">
            <a:schemeClr val="tx1"/>
          </a:fontRef>
        </p:style>
        <p:txBody>
          <a:bodyPr lIns="91436" tIns="45718" rIns="91436" bIns="45718" anchor="ctr"/>
          <a:lstStyle/>
          <a:p>
            <a:pPr algn="ctr">
              <a:defRPr/>
            </a:pPr>
            <a:endParaRPr lang="en-US"/>
          </a:p>
        </p:txBody>
      </p:sp>
      <p:sp>
        <p:nvSpPr>
          <p:cNvPr id="28" name="Text Box 6"/>
          <p:cNvSpPr txBox="1">
            <a:spLocks noChangeArrowheads="1"/>
          </p:cNvSpPr>
          <p:nvPr/>
        </p:nvSpPr>
        <p:spPr bwMode="auto">
          <a:xfrm>
            <a:off x="812800" y="1981200"/>
            <a:ext cx="1864576" cy="1015659"/>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lIns="91436" tIns="45718" rIns="91436" bIns="45718">
            <a:spAutoFit/>
          </a:bodyPr>
          <a:lstStyle/>
          <a:p>
            <a:pPr algn="ctr">
              <a:defRPr/>
            </a:pPr>
            <a:r>
              <a:rPr lang="en-US" b="1" u="sng" dirty="0" smtClean="0">
                <a:cs typeface="Arial" charset="0"/>
              </a:rPr>
              <a:t>Salam, </a:t>
            </a:r>
            <a:r>
              <a:rPr lang="en-US" b="1" u="sng" dirty="0" err="1" smtClean="0">
                <a:cs typeface="Arial" charset="0"/>
              </a:rPr>
              <a:t>Istisna</a:t>
            </a:r>
            <a:r>
              <a:rPr lang="en-US" b="1" u="sng" dirty="0" smtClean="0">
                <a:cs typeface="Arial" charset="0"/>
              </a:rPr>
              <a:t> and other products </a:t>
            </a:r>
          </a:p>
          <a:p>
            <a:pPr algn="ctr">
              <a:defRPr/>
            </a:pPr>
            <a:endParaRPr lang="en-US" sz="600" dirty="0">
              <a:cs typeface="Arial" charset="0"/>
            </a:endParaRPr>
          </a:p>
        </p:txBody>
      </p:sp>
      <p:sp>
        <p:nvSpPr>
          <p:cNvPr id="26" name="Isosceles Triangle 25"/>
          <p:cNvSpPr/>
          <p:nvPr/>
        </p:nvSpPr>
        <p:spPr>
          <a:xfrm>
            <a:off x="3048955" y="1600823"/>
            <a:ext cx="3275861" cy="1980945"/>
          </a:xfrm>
          <a:prstGeom prst="triangle">
            <a:avLst>
              <a:gd name="adj" fmla="val 51331"/>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lIns="91436" tIns="45718" rIns="91436" bIns="45718" anchor="ctr"/>
          <a:lstStyle/>
          <a:p>
            <a:pPr algn="ctr" fontAlgn="auto">
              <a:spcBef>
                <a:spcPts val="0"/>
              </a:spcBef>
              <a:spcAft>
                <a:spcPts val="0"/>
              </a:spcAft>
              <a:defRPr/>
            </a:pPr>
            <a:endParaRPr lang="en-US" dirty="0"/>
          </a:p>
        </p:txBody>
      </p:sp>
      <p:cxnSp>
        <p:nvCxnSpPr>
          <p:cNvPr id="19" name="Straight Connector 18"/>
          <p:cNvCxnSpPr/>
          <p:nvPr/>
        </p:nvCxnSpPr>
        <p:spPr>
          <a:xfrm rot="10800000">
            <a:off x="915259" y="2666602"/>
            <a:ext cx="7314437" cy="143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812292" y="3581767"/>
            <a:ext cx="7316345" cy="143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3577" name="TextBox 23"/>
          <p:cNvSpPr txBox="1">
            <a:spLocks noChangeArrowheads="1"/>
          </p:cNvSpPr>
          <p:nvPr/>
        </p:nvSpPr>
        <p:spPr bwMode="auto">
          <a:xfrm>
            <a:off x="3962306" y="2132996"/>
            <a:ext cx="1523524" cy="517061"/>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200" b="1" dirty="0">
                <a:solidFill>
                  <a:schemeClr val="hlink"/>
                </a:solidFill>
                <a:latin typeface="Calibri" pitchFamily="34" charset="0"/>
              </a:rPr>
              <a:t>Non-Poor </a:t>
            </a:r>
          </a:p>
          <a:p>
            <a:pPr algn="ctr">
              <a:spcBef>
                <a:spcPct val="20000"/>
              </a:spcBef>
              <a:buClr>
                <a:srgbClr val="FA8900"/>
              </a:buClr>
              <a:buSzPct val="80000"/>
              <a:buFont typeface="Wingdings" pitchFamily="2" charset="2"/>
              <a:buNone/>
            </a:pPr>
            <a:endParaRPr lang="en-US" sz="1200" b="1" dirty="0">
              <a:solidFill>
                <a:schemeClr val="hlink"/>
              </a:solidFill>
              <a:latin typeface="Calibri" pitchFamily="34" charset="0"/>
            </a:endParaRPr>
          </a:p>
        </p:txBody>
      </p:sp>
      <p:sp>
        <p:nvSpPr>
          <p:cNvPr id="23578" name="TextBox 26"/>
          <p:cNvSpPr txBox="1">
            <a:spLocks noChangeArrowheads="1"/>
          </p:cNvSpPr>
          <p:nvPr/>
        </p:nvSpPr>
        <p:spPr bwMode="auto">
          <a:xfrm>
            <a:off x="3556159" y="2972136"/>
            <a:ext cx="2438781" cy="276995"/>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200" b="1" dirty="0">
                <a:solidFill>
                  <a:schemeClr val="hlink"/>
                </a:solidFill>
                <a:latin typeface="Calibri" pitchFamily="34" charset="0"/>
              </a:rPr>
              <a:t>Transitory </a:t>
            </a:r>
            <a:r>
              <a:rPr lang="en-US" sz="1200" b="1" dirty="0" smtClean="0">
                <a:solidFill>
                  <a:schemeClr val="hlink"/>
                </a:solidFill>
                <a:latin typeface="Calibri" pitchFamily="34" charset="0"/>
              </a:rPr>
              <a:t>Non-Poor</a:t>
            </a:r>
            <a:endParaRPr lang="en-US" sz="1200" b="1" dirty="0">
              <a:solidFill>
                <a:schemeClr val="hlink"/>
              </a:solidFill>
              <a:latin typeface="Calibri" pitchFamily="34" charset="0"/>
            </a:endParaRPr>
          </a:p>
        </p:txBody>
      </p:sp>
      <p:sp>
        <p:nvSpPr>
          <p:cNvPr id="32" name="Right Brace 31"/>
          <p:cNvSpPr/>
          <p:nvPr/>
        </p:nvSpPr>
        <p:spPr>
          <a:xfrm rot="10800000">
            <a:off x="2844801" y="2819401"/>
            <a:ext cx="406145" cy="1141805"/>
          </a:xfrm>
          <a:prstGeom prst="rightBrace">
            <a:avLst/>
          </a:prstGeom>
        </p:spPr>
        <p:style>
          <a:lnRef idx="1">
            <a:schemeClr val="accent1"/>
          </a:lnRef>
          <a:fillRef idx="0">
            <a:schemeClr val="accent1"/>
          </a:fillRef>
          <a:effectRef idx="0">
            <a:schemeClr val="accent1"/>
          </a:effectRef>
          <a:fontRef idx="minor">
            <a:schemeClr val="tx1"/>
          </a:fontRef>
        </p:style>
        <p:txBody>
          <a:bodyPr lIns="91436" tIns="45718" rIns="91436" bIns="45718" anchor="ctr"/>
          <a:lstStyle/>
          <a:p>
            <a:pPr algn="ctr">
              <a:defRPr/>
            </a:pPr>
            <a:endParaRPr lang="en-US"/>
          </a:p>
        </p:txBody>
      </p:sp>
    </p:spTree>
  </p:cSld>
  <p:clrMapOvr>
    <a:masterClrMapping/>
  </p:clrMapOvr>
  <p:transition>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3"/>
          <p:cNvSpPr txBox="1">
            <a:spLocks noChangeArrowheads="1"/>
          </p:cNvSpPr>
          <p:nvPr/>
        </p:nvSpPr>
        <p:spPr bwMode="auto">
          <a:xfrm>
            <a:off x="495299" y="0"/>
            <a:ext cx="8758817" cy="1167078"/>
          </a:xfrm>
          <a:prstGeom prst="rect">
            <a:avLst/>
          </a:prstGeom>
          <a:solidFill>
            <a:srgbClr val="35742A"/>
          </a:solidFill>
          <a:ln w="9525" algn="ctr">
            <a:noFill/>
            <a:miter lim="800000"/>
            <a:headEnd/>
            <a:tailEnd/>
          </a:ln>
          <a:effectLst/>
        </p:spPr>
        <p:txBody>
          <a:bodyPr vert="horz" lIns="91440" tIns="45720" rIns="91440" bIns="45720" rtlCol="0" anchor="ctr">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rgbClr val="FFFFFF"/>
                </a:solidFill>
                <a:cs typeface="Arial" charset="0"/>
              </a:rPr>
              <a:t>Factors to be considered while doing </a:t>
            </a:r>
            <a:r>
              <a:rPr lang="en-US" b="1" dirty="0" smtClean="0">
                <a:solidFill>
                  <a:srgbClr val="FFFFFF"/>
                </a:solidFill>
                <a:cs typeface="Arial" charset="0"/>
              </a:rPr>
              <a:t>Islamic Finance</a:t>
            </a:r>
            <a:endParaRPr lang="en-GB" b="1" dirty="0">
              <a:solidFill>
                <a:srgbClr val="FFFFFF"/>
              </a:solidFill>
              <a:cs typeface="Arial" charset="0"/>
            </a:endParaRPr>
          </a:p>
        </p:txBody>
      </p:sp>
      <p:sp>
        <p:nvSpPr>
          <p:cNvPr id="8" name="Line 14"/>
          <p:cNvSpPr>
            <a:spLocks noChangeShapeType="1"/>
          </p:cNvSpPr>
          <p:nvPr/>
        </p:nvSpPr>
        <p:spPr bwMode="auto">
          <a:xfrm>
            <a:off x="698500" y="1554151"/>
            <a:ext cx="0" cy="792162"/>
          </a:xfrm>
          <a:prstGeom prst="line">
            <a:avLst/>
          </a:prstGeom>
          <a:noFill/>
          <a:ln w="57150">
            <a:solidFill>
              <a:srgbClr val="F5530B"/>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9" name="Rectangle 8"/>
          <p:cNvSpPr/>
          <p:nvPr/>
        </p:nvSpPr>
        <p:spPr>
          <a:xfrm>
            <a:off x="811933" y="1749570"/>
            <a:ext cx="847006" cy="369332"/>
          </a:xfrm>
          <a:prstGeom prst="rect">
            <a:avLst/>
          </a:prstGeom>
        </p:spPr>
        <p:txBody>
          <a:bodyPr wrap="square">
            <a:spAutoFit/>
          </a:bodyPr>
          <a:lstStyle/>
          <a:p>
            <a:pPr eaLnBrk="0" fontAlgn="base" hangingPunct="0">
              <a:spcBef>
                <a:spcPct val="50000"/>
              </a:spcBef>
              <a:spcAft>
                <a:spcPct val="0"/>
              </a:spcAft>
              <a:buFont typeface="Wingdings" pitchFamily="2" charset="2"/>
              <a:buNone/>
            </a:pPr>
            <a:r>
              <a:rPr lang="en-US" dirty="0" smtClean="0">
                <a:solidFill>
                  <a:srgbClr val="FF6600"/>
                </a:solidFill>
                <a:latin typeface="Book Antiqua" pitchFamily="18" charset="0"/>
                <a:cs typeface="Arial" charset="0"/>
              </a:rPr>
              <a:t>Moral</a:t>
            </a:r>
            <a:endParaRPr lang="en-US" dirty="0">
              <a:solidFill>
                <a:srgbClr val="FF6600"/>
              </a:solidFill>
              <a:latin typeface="Book Antiqua" pitchFamily="18" charset="0"/>
              <a:cs typeface="Arial" charset="0"/>
            </a:endParaRPr>
          </a:p>
        </p:txBody>
      </p:sp>
      <p:sp>
        <p:nvSpPr>
          <p:cNvPr id="10" name="Line 16"/>
          <p:cNvSpPr>
            <a:spLocks noChangeShapeType="1"/>
          </p:cNvSpPr>
          <p:nvPr/>
        </p:nvSpPr>
        <p:spPr bwMode="auto">
          <a:xfrm>
            <a:off x="1752600" y="1554151"/>
            <a:ext cx="0" cy="792162"/>
          </a:xfrm>
          <a:prstGeom prst="line">
            <a:avLst/>
          </a:prstGeom>
          <a:noFill/>
          <a:ln w="57150">
            <a:solidFill>
              <a:srgbClr val="000066"/>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11" name="Line 18"/>
          <p:cNvSpPr>
            <a:spLocks noChangeShapeType="1"/>
          </p:cNvSpPr>
          <p:nvPr/>
        </p:nvSpPr>
        <p:spPr bwMode="auto">
          <a:xfrm>
            <a:off x="3048000" y="1538156"/>
            <a:ext cx="0" cy="792162"/>
          </a:xfrm>
          <a:prstGeom prst="line">
            <a:avLst/>
          </a:prstGeom>
          <a:noFill/>
          <a:ln w="57150">
            <a:solidFill>
              <a:schemeClr val="hlink"/>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12" name="Line 20"/>
          <p:cNvSpPr>
            <a:spLocks noChangeShapeType="1"/>
          </p:cNvSpPr>
          <p:nvPr/>
        </p:nvSpPr>
        <p:spPr bwMode="auto">
          <a:xfrm>
            <a:off x="4292600" y="1554150"/>
            <a:ext cx="0" cy="792163"/>
          </a:xfrm>
          <a:prstGeom prst="line">
            <a:avLst/>
          </a:prstGeom>
          <a:noFill/>
          <a:ln w="57150">
            <a:solidFill>
              <a:srgbClr val="008000"/>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13" name="Text Box 15"/>
          <p:cNvSpPr txBox="1">
            <a:spLocks noChangeArrowheads="1"/>
          </p:cNvSpPr>
          <p:nvPr/>
        </p:nvSpPr>
        <p:spPr bwMode="auto">
          <a:xfrm>
            <a:off x="1832050" y="1741354"/>
            <a:ext cx="1584325" cy="459100"/>
          </a:xfrm>
          <a:prstGeom prst="rect">
            <a:avLst/>
          </a:prstGeom>
          <a:noFill/>
          <a:ln w="12700">
            <a:noFill/>
            <a:miter lim="800000"/>
            <a:headEnd/>
            <a:tailEnd/>
          </a:ln>
          <a:effectLst/>
        </p:spPr>
        <p:txBody>
          <a:bodyPr lIns="90488" tIns="44450" rIns="90488" bIns="44450">
            <a:spAutoFit/>
          </a:bodyPr>
          <a:lstStyle/>
          <a:p>
            <a:pPr eaLnBrk="0" fontAlgn="base" hangingPunct="0">
              <a:spcBef>
                <a:spcPct val="50000"/>
              </a:spcBef>
              <a:spcAft>
                <a:spcPct val="0"/>
              </a:spcAft>
              <a:buFont typeface="Wingdings" pitchFamily="2" charset="2"/>
              <a:buNone/>
            </a:pPr>
            <a:r>
              <a:rPr lang="en-US" sz="2400" dirty="0" smtClean="0">
                <a:ln w="0"/>
                <a:solidFill>
                  <a:srgbClr val="0070C0"/>
                </a:solidFill>
                <a:effectLst>
                  <a:outerShdw blurRad="38100" dist="19050" dir="2700000" algn="tl" rotWithShape="0">
                    <a:schemeClr val="dk1">
                      <a:alpha val="40000"/>
                    </a:schemeClr>
                  </a:outerShdw>
                </a:effectLst>
                <a:latin typeface="Book Antiqua" pitchFamily="18" charset="0"/>
                <a:cs typeface="Arial" charset="0"/>
              </a:rPr>
              <a:t>Ethical</a:t>
            </a:r>
          </a:p>
        </p:txBody>
      </p:sp>
      <p:sp>
        <p:nvSpPr>
          <p:cNvPr id="14" name="Text Box 17"/>
          <p:cNvSpPr txBox="1">
            <a:spLocks noChangeArrowheads="1"/>
          </p:cNvSpPr>
          <p:nvPr/>
        </p:nvSpPr>
        <p:spPr bwMode="auto">
          <a:xfrm>
            <a:off x="3190950" y="1738817"/>
            <a:ext cx="1584325" cy="459100"/>
          </a:xfrm>
          <a:prstGeom prst="rect">
            <a:avLst/>
          </a:prstGeom>
          <a:noFill/>
          <a:ln w="12700">
            <a:noFill/>
            <a:miter lim="800000"/>
            <a:headEnd/>
            <a:tailEnd/>
          </a:ln>
          <a:effectLst/>
        </p:spPr>
        <p:txBody>
          <a:bodyPr wrap="square" lIns="90488" tIns="44450" rIns="90488" bIns="44450">
            <a:spAutoFit/>
          </a:bodyPr>
          <a:lstStyle/>
          <a:p>
            <a:pPr eaLnBrk="0" fontAlgn="base" hangingPunct="0">
              <a:spcBef>
                <a:spcPct val="50000"/>
              </a:spcBef>
              <a:spcAft>
                <a:spcPct val="0"/>
              </a:spcAft>
              <a:buFont typeface="Wingdings" pitchFamily="2" charset="2"/>
              <a:buNone/>
            </a:pPr>
            <a:r>
              <a:rPr lang="en-US" sz="2400" dirty="0" smtClean="0">
                <a:solidFill>
                  <a:srgbClr val="00B050"/>
                </a:solidFill>
                <a:latin typeface="Book Antiqua" pitchFamily="18" charset="0"/>
                <a:cs typeface="Arial" charset="0"/>
              </a:rPr>
              <a:t>Social</a:t>
            </a:r>
          </a:p>
        </p:txBody>
      </p:sp>
      <p:sp>
        <p:nvSpPr>
          <p:cNvPr id="15" name="Text Box 19"/>
          <p:cNvSpPr txBox="1">
            <a:spLocks noChangeArrowheads="1"/>
          </p:cNvSpPr>
          <p:nvPr/>
        </p:nvSpPr>
        <p:spPr bwMode="auto">
          <a:xfrm>
            <a:off x="4437062" y="1554151"/>
            <a:ext cx="2895600" cy="828432"/>
          </a:xfrm>
          <a:prstGeom prst="rect">
            <a:avLst/>
          </a:prstGeom>
          <a:noFill/>
          <a:ln w="12700">
            <a:noFill/>
            <a:miter lim="800000"/>
            <a:headEnd/>
            <a:tailEnd/>
          </a:ln>
          <a:effectLst/>
        </p:spPr>
        <p:txBody>
          <a:bodyPr wrap="square" lIns="90488" tIns="44450" rIns="90488" bIns="44450">
            <a:spAutoFit/>
          </a:bodyPr>
          <a:lstStyle/>
          <a:p>
            <a:pPr eaLnBrk="0" fontAlgn="base" hangingPunct="0">
              <a:spcBef>
                <a:spcPct val="50000"/>
              </a:spcBef>
              <a:spcAft>
                <a:spcPct val="0"/>
              </a:spcAft>
              <a:buFont typeface="Wingdings" pitchFamily="2" charset="2"/>
              <a:buNone/>
            </a:pPr>
            <a:r>
              <a:rPr lang="en-US" sz="2400" dirty="0" smtClean="0">
                <a:solidFill>
                  <a:schemeClr val="accent1"/>
                </a:solidFill>
                <a:latin typeface="Book Antiqua" pitchFamily="18" charset="0"/>
                <a:cs typeface="Arial" charset="0"/>
              </a:rPr>
              <a:t>Poverty Alleviation Element</a:t>
            </a:r>
          </a:p>
        </p:txBody>
      </p:sp>
      <p:sp>
        <p:nvSpPr>
          <p:cNvPr id="17" name="Text Box 21"/>
          <p:cNvSpPr txBox="1">
            <a:spLocks noChangeArrowheads="1"/>
          </p:cNvSpPr>
          <p:nvPr/>
        </p:nvSpPr>
        <p:spPr bwMode="auto">
          <a:xfrm>
            <a:off x="7477123" y="1554150"/>
            <a:ext cx="2232025" cy="459100"/>
          </a:xfrm>
          <a:prstGeom prst="rect">
            <a:avLst/>
          </a:prstGeom>
          <a:noFill/>
          <a:ln w="12700">
            <a:noFill/>
            <a:miter lim="800000"/>
            <a:headEnd/>
            <a:tailEnd/>
          </a:ln>
          <a:effectLst/>
        </p:spPr>
        <p:txBody>
          <a:bodyPr wrap="square" lIns="90488" tIns="44450" rIns="90488" bIns="44450">
            <a:spAutoFit/>
          </a:bodyPr>
          <a:lstStyle/>
          <a:p>
            <a:pPr eaLnBrk="0" fontAlgn="base" hangingPunct="0">
              <a:spcBef>
                <a:spcPct val="50000"/>
              </a:spcBef>
              <a:spcAft>
                <a:spcPct val="0"/>
              </a:spcAft>
              <a:buFont typeface="Wingdings" pitchFamily="2" charset="2"/>
              <a:buNone/>
            </a:pPr>
            <a:r>
              <a:rPr lang="en-US" sz="2400" dirty="0" smtClean="0">
                <a:solidFill>
                  <a:schemeClr val="tx2">
                    <a:lumMod val="75000"/>
                  </a:schemeClr>
                </a:solidFill>
                <a:latin typeface="Book Antiqua" pitchFamily="18" charset="0"/>
                <a:cs typeface="Arial" charset="0"/>
              </a:rPr>
              <a:t>and more</a:t>
            </a:r>
            <a:r>
              <a:rPr lang="en-US" sz="2400" dirty="0" smtClean="0">
                <a:solidFill>
                  <a:schemeClr val="tx2">
                    <a:lumMod val="75000"/>
                  </a:schemeClr>
                </a:solidFill>
                <a:latin typeface="Times New Roman"/>
                <a:cs typeface="Arial" charset="0"/>
              </a:rPr>
              <a:t>…</a:t>
            </a:r>
            <a:r>
              <a:rPr lang="en-US" sz="2400" dirty="0" smtClean="0">
                <a:solidFill>
                  <a:schemeClr val="tx2">
                    <a:lumMod val="75000"/>
                  </a:schemeClr>
                </a:solidFill>
                <a:latin typeface="Book Antiqua" pitchFamily="18" charset="0"/>
                <a:cs typeface="Arial" charset="0"/>
              </a:rPr>
              <a:t>.</a:t>
            </a:r>
          </a:p>
        </p:txBody>
      </p:sp>
      <p:grpSp>
        <p:nvGrpSpPr>
          <p:cNvPr id="18" name="Group 24"/>
          <p:cNvGrpSpPr>
            <a:grpSpLocks/>
          </p:cNvGrpSpPr>
          <p:nvPr/>
        </p:nvGrpSpPr>
        <p:grpSpPr bwMode="auto">
          <a:xfrm>
            <a:off x="6211887" y="2102354"/>
            <a:ext cx="2927351" cy="4328669"/>
            <a:chOff x="4096" y="1060"/>
            <a:chExt cx="1844" cy="2911"/>
          </a:xfrm>
        </p:grpSpPr>
        <p:sp>
          <p:nvSpPr>
            <p:cNvPr id="19" name="Line 25"/>
            <p:cNvSpPr>
              <a:spLocks noChangeShapeType="1"/>
            </p:cNvSpPr>
            <p:nvPr/>
          </p:nvSpPr>
          <p:spPr bwMode="auto">
            <a:xfrm>
              <a:off x="4096" y="1498"/>
              <a:ext cx="0" cy="2222"/>
            </a:xfrm>
            <a:prstGeom prst="line">
              <a:avLst/>
            </a:prstGeom>
            <a:noFill/>
            <a:ln w="57150">
              <a:solidFill>
                <a:schemeClr val="hlink"/>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20" name="Rectangle 26"/>
            <p:cNvSpPr>
              <a:spLocks noChangeArrowheads="1"/>
            </p:cNvSpPr>
            <p:nvPr/>
          </p:nvSpPr>
          <p:spPr bwMode="auto">
            <a:xfrm>
              <a:off x="4219" y="1060"/>
              <a:ext cx="1721" cy="2911"/>
            </a:xfrm>
            <a:prstGeom prst="rect">
              <a:avLst/>
            </a:prstGeom>
            <a:noFill/>
            <a:ln w="9525">
              <a:noFill/>
              <a:miter lim="800000"/>
              <a:headEnd/>
              <a:tailEnd/>
            </a:ln>
            <a:effectLst/>
          </p:spPr>
          <p:txBody>
            <a:bodyPr anchor="ctr"/>
            <a:lstStyle/>
            <a:p>
              <a:pPr algn="ctr"/>
              <a:endParaRPr lang="en-US" sz="2000" b="1" u="sng" dirty="0" smtClean="0">
                <a:solidFill>
                  <a:schemeClr val="bg2">
                    <a:lumMod val="50000"/>
                  </a:schemeClr>
                </a:solidFill>
                <a:latin typeface="Arial Narrow" panose="020B0606020202030204" pitchFamily="34" charset="0"/>
              </a:endParaRPr>
            </a:p>
            <a:p>
              <a:pPr algn="ctr"/>
              <a:endParaRPr lang="en-US" sz="2000" b="1" u="sng" dirty="0">
                <a:solidFill>
                  <a:schemeClr val="bg2">
                    <a:lumMod val="50000"/>
                  </a:schemeClr>
                </a:solidFill>
                <a:latin typeface="Arial Narrow" panose="020B0606020202030204" pitchFamily="34" charset="0"/>
              </a:endParaRPr>
            </a:p>
            <a:p>
              <a:pPr algn="ctr"/>
              <a:r>
                <a:rPr lang="en-US" sz="2400" b="1" u="sng" dirty="0" smtClean="0">
                  <a:solidFill>
                    <a:schemeClr val="bg2">
                      <a:lumMod val="50000"/>
                    </a:schemeClr>
                  </a:solidFill>
                  <a:latin typeface="Arial Narrow" panose="020B0606020202030204" pitchFamily="34" charset="0"/>
                </a:rPr>
                <a:t>A Misconception removed</a:t>
              </a:r>
            </a:p>
            <a:p>
              <a:pPr algn="ctr"/>
              <a:endParaRPr lang="en-US" sz="2400" b="1" u="sng" dirty="0" smtClean="0">
                <a:solidFill>
                  <a:schemeClr val="bg2">
                    <a:lumMod val="50000"/>
                  </a:schemeClr>
                </a:solidFill>
                <a:latin typeface="Arial Narrow" panose="020B0606020202030204" pitchFamily="34" charset="0"/>
              </a:endParaRPr>
            </a:p>
            <a:p>
              <a:pPr algn="ctr"/>
              <a:r>
                <a:rPr lang="en-US" sz="2000" b="1" i="1" dirty="0" smtClean="0">
                  <a:solidFill>
                    <a:schemeClr val="bg2">
                      <a:lumMod val="50000"/>
                    </a:schemeClr>
                  </a:solidFill>
                  <a:latin typeface="Arial Narrow" panose="020B0606020202030204" pitchFamily="34" charset="0"/>
                </a:rPr>
                <a:t>Islamic Microfinance is a system not the Religion, it can be utilized  &amp; operated by both Muslims and </a:t>
              </a:r>
            </a:p>
            <a:p>
              <a:pPr algn="ctr"/>
              <a:r>
                <a:rPr lang="en-US" sz="2000" b="1" i="1" dirty="0" smtClean="0">
                  <a:solidFill>
                    <a:schemeClr val="bg2">
                      <a:lumMod val="50000"/>
                    </a:schemeClr>
                  </a:solidFill>
                  <a:latin typeface="Arial Narrow" panose="020B0606020202030204" pitchFamily="34" charset="0"/>
                </a:rPr>
                <a:t>Non-Muslim Communities for Poverty Alleviation, Social &amp; Economic Development. </a:t>
              </a:r>
            </a:p>
            <a:p>
              <a:endParaRPr lang="en-US" dirty="0" smtClean="0">
                <a:solidFill>
                  <a:schemeClr val="bg2">
                    <a:lumMod val="50000"/>
                  </a:schemeClr>
                </a:solidFill>
              </a:endParaRPr>
            </a:p>
            <a:p>
              <a:endParaRPr lang="en-US" dirty="0" smtClean="0">
                <a:solidFill>
                  <a:schemeClr val="bg2">
                    <a:lumMod val="50000"/>
                  </a:schemeClr>
                </a:solidFill>
              </a:endParaRPr>
            </a:p>
            <a:p>
              <a:endParaRPr lang="en-US" dirty="0" smtClean="0">
                <a:solidFill>
                  <a:schemeClr val="bg2">
                    <a:lumMod val="50000"/>
                  </a:schemeClr>
                </a:solidFill>
              </a:endParaRPr>
            </a:p>
          </p:txBody>
        </p:sp>
      </p:grpSp>
      <p:sp>
        <p:nvSpPr>
          <p:cNvPr id="21" name="AutoShape 11"/>
          <p:cNvSpPr>
            <a:spLocks noChangeArrowheads="1"/>
          </p:cNvSpPr>
          <p:nvPr/>
        </p:nvSpPr>
        <p:spPr bwMode="auto">
          <a:xfrm>
            <a:off x="1571780" y="2857513"/>
            <a:ext cx="2673575" cy="3041254"/>
          </a:xfrm>
          <a:prstGeom prst="sun">
            <a:avLst>
              <a:gd name="adj" fmla="val 25000"/>
            </a:avLst>
          </a:prstGeom>
          <a:gradFill rotWithShape="1">
            <a:gsLst>
              <a:gs pos="0">
                <a:srgbClr val="008000"/>
              </a:gs>
              <a:gs pos="100000">
                <a:srgbClr val="F5530B"/>
              </a:gs>
            </a:gsLst>
            <a:lin ang="2700000" scaled="1"/>
          </a:gradFill>
          <a:ln w="9525" algn="ctr">
            <a:solidFill>
              <a:srgbClr val="008000"/>
            </a:solidFill>
            <a:miter lim="800000"/>
            <a:headEnd/>
            <a:tailEnd/>
          </a:ln>
          <a:effectLst/>
        </p:spPr>
        <p:txBody>
          <a:bodyPr wrap="none" anchor="ctr"/>
          <a:lstStyle/>
          <a:p>
            <a:pPr algn="ctr" eaLnBrk="0" fontAlgn="base" hangingPunct="0">
              <a:spcBef>
                <a:spcPct val="0"/>
              </a:spcBef>
              <a:spcAft>
                <a:spcPct val="0"/>
              </a:spcAft>
            </a:pPr>
            <a:r>
              <a:rPr lang="en-GB" b="1" dirty="0" smtClean="0">
                <a:solidFill>
                  <a:srgbClr val="FFFFFF"/>
                </a:solidFill>
                <a:cs typeface="Arial" charset="0"/>
              </a:rPr>
              <a:t>Islamic</a:t>
            </a:r>
          </a:p>
          <a:p>
            <a:pPr algn="ctr" eaLnBrk="0" fontAlgn="base" hangingPunct="0">
              <a:spcBef>
                <a:spcPct val="0"/>
              </a:spcBef>
              <a:spcAft>
                <a:spcPct val="0"/>
              </a:spcAft>
            </a:pPr>
            <a:r>
              <a:rPr lang="en-GB" b="1" dirty="0" smtClean="0">
                <a:solidFill>
                  <a:srgbClr val="FFFFFF"/>
                </a:solidFill>
                <a:cs typeface="Arial" charset="0"/>
              </a:rPr>
              <a:t>Micro</a:t>
            </a:r>
          </a:p>
          <a:p>
            <a:pPr algn="ctr" eaLnBrk="0" fontAlgn="base" hangingPunct="0">
              <a:spcBef>
                <a:spcPct val="0"/>
              </a:spcBef>
              <a:spcAft>
                <a:spcPct val="0"/>
              </a:spcAft>
            </a:pPr>
            <a:r>
              <a:rPr lang="en-GB" b="1" dirty="0" smtClean="0">
                <a:solidFill>
                  <a:srgbClr val="FFFFFF"/>
                </a:solidFill>
                <a:cs typeface="Arial" charset="0"/>
              </a:rPr>
              <a:t>Finance</a:t>
            </a:r>
          </a:p>
        </p:txBody>
      </p:sp>
      <p:sp>
        <p:nvSpPr>
          <p:cNvPr id="22" name="Rectangle 3"/>
          <p:cNvSpPr>
            <a:spLocks noChangeArrowheads="1"/>
          </p:cNvSpPr>
          <p:nvPr/>
        </p:nvSpPr>
        <p:spPr bwMode="auto">
          <a:xfrm>
            <a:off x="79450" y="4282810"/>
            <a:ext cx="1752600" cy="442336"/>
          </a:xfrm>
          <a:prstGeom prst="rect">
            <a:avLst/>
          </a:prstGeom>
          <a:noFill/>
          <a:ln w="9525" algn="ctr">
            <a:noFill/>
            <a:miter lim="800000"/>
            <a:headEnd/>
            <a:tailEnd/>
          </a:ln>
          <a:effectLst/>
        </p:spPr>
        <p:txBody>
          <a:bodyPr lIns="45720" rIns="45720" anchor="ctr"/>
          <a:lstStyle/>
          <a:p>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Ensure </a:t>
            </a:r>
            <a:r>
              <a:rPr lang="en-GB" sz="1600" i="1" dirty="0" err="1" smtClean="0">
                <a:ln w="0"/>
                <a:solidFill>
                  <a:schemeClr val="bg2">
                    <a:lumMod val="50000"/>
                  </a:schemeClr>
                </a:solidFill>
                <a:effectLst>
                  <a:outerShdw blurRad="38100" dist="19050" dir="2700000" algn="tl" rotWithShape="0">
                    <a:schemeClr val="dk1">
                      <a:alpha val="40000"/>
                    </a:schemeClr>
                  </a:outerShdw>
                </a:effectLst>
                <a:cs typeface="Arial" charset="0"/>
              </a:rPr>
              <a:t>Shariah</a:t>
            </a: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 Compliance</a:t>
            </a:r>
          </a:p>
        </p:txBody>
      </p:sp>
      <p:sp>
        <p:nvSpPr>
          <p:cNvPr id="24" name="Rectangle 10"/>
          <p:cNvSpPr>
            <a:spLocks noChangeArrowheads="1"/>
          </p:cNvSpPr>
          <p:nvPr/>
        </p:nvSpPr>
        <p:spPr bwMode="auto">
          <a:xfrm>
            <a:off x="2042128" y="6062606"/>
            <a:ext cx="1476414" cy="442336"/>
          </a:xfrm>
          <a:prstGeom prst="rect">
            <a:avLst/>
          </a:prstGeom>
          <a:noFill/>
          <a:ln w="9525" algn="ctr">
            <a:noFill/>
            <a:miter lim="800000"/>
            <a:headEnd/>
            <a:tailEnd/>
          </a:ln>
          <a:effectLst/>
        </p:spPr>
        <p:txBody>
          <a:bodyPr lIns="45720" rIns="45720" anchor="ctr"/>
          <a:lstStyle/>
          <a:p>
            <a:pPr algn="ctr"/>
            <a:r>
              <a:rPr lang="en-GB" sz="1600" i="1" dirty="0" err="1" smtClean="0">
                <a:ln w="0"/>
                <a:solidFill>
                  <a:schemeClr val="bg2">
                    <a:lumMod val="50000"/>
                  </a:schemeClr>
                </a:solidFill>
                <a:effectLst>
                  <a:outerShdw blurRad="38100" dist="19050" dir="2700000" algn="tl" rotWithShape="0">
                    <a:schemeClr val="dk1">
                      <a:alpha val="40000"/>
                    </a:schemeClr>
                  </a:outerShdw>
                </a:effectLst>
                <a:cs typeface="Arial" charset="0"/>
              </a:rPr>
              <a:t>Shariah</a:t>
            </a: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 Complaints Investments</a:t>
            </a:r>
          </a:p>
        </p:txBody>
      </p:sp>
      <p:sp>
        <p:nvSpPr>
          <p:cNvPr id="25" name="Rectangle 9"/>
          <p:cNvSpPr>
            <a:spLocks noChangeArrowheads="1"/>
          </p:cNvSpPr>
          <p:nvPr/>
        </p:nvSpPr>
        <p:spPr bwMode="auto">
          <a:xfrm>
            <a:off x="3915647" y="5359284"/>
            <a:ext cx="1822038" cy="698500"/>
          </a:xfrm>
          <a:prstGeom prst="rect">
            <a:avLst/>
          </a:prstGeom>
          <a:noFill/>
          <a:ln w="9525" algn="ctr">
            <a:noFill/>
            <a:miter lim="800000"/>
            <a:headEnd/>
            <a:tailEnd/>
          </a:ln>
          <a:effectLst/>
        </p:spPr>
        <p:txBody>
          <a:bodyPr lIns="45720" rIns="45720" anchor="ctr"/>
          <a:lstStyle/>
          <a:p>
            <a:pPr marL="320040" indent="-320040">
              <a:lnSpc>
                <a:spcPct val="80000"/>
              </a:lnSpc>
              <a:buClr>
                <a:schemeClr val="accent2"/>
              </a:buClr>
              <a:buSzPct val="60000"/>
              <a:defRPr/>
            </a:pPr>
            <a:r>
              <a:rPr lang="en-GB" sz="1600" i="1" dirty="0" err="1" smtClean="0">
                <a:ln w="0"/>
                <a:solidFill>
                  <a:schemeClr val="bg2">
                    <a:lumMod val="50000"/>
                  </a:schemeClr>
                </a:solidFill>
                <a:effectLst>
                  <a:outerShdw blurRad="38100" dist="19050" dir="2700000" algn="tl" rotWithShape="0">
                    <a:schemeClr val="dk1">
                      <a:alpha val="40000"/>
                    </a:schemeClr>
                  </a:outerShdw>
                </a:effectLst>
                <a:cs typeface="Arial" charset="0"/>
              </a:rPr>
              <a:t>Shariah</a:t>
            </a: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 Vetted Products</a:t>
            </a:r>
          </a:p>
        </p:txBody>
      </p:sp>
      <p:sp>
        <p:nvSpPr>
          <p:cNvPr id="26" name="Rectangle 5"/>
          <p:cNvSpPr>
            <a:spLocks noChangeArrowheads="1"/>
          </p:cNvSpPr>
          <p:nvPr/>
        </p:nvSpPr>
        <p:spPr bwMode="auto">
          <a:xfrm>
            <a:off x="4335657" y="4067580"/>
            <a:ext cx="1760677" cy="442336"/>
          </a:xfrm>
          <a:prstGeom prst="rect">
            <a:avLst/>
          </a:prstGeom>
          <a:noFill/>
          <a:ln w="9525" algn="ctr">
            <a:noFill/>
            <a:miter lim="800000"/>
            <a:headEnd/>
            <a:tailEnd/>
          </a:ln>
          <a:effectLst/>
        </p:spPr>
        <p:txBody>
          <a:bodyPr lIns="45720" rIns="45720" anchor="ctr"/>
          <a:lstStyle/>
          <a:p>
            <a:r>
              <a:rPr lang="en-GB" sz="1600" i="1" dirty="0" err="1" smtClean="0">
                <a:ln w="0"/>
                <a:solidFill>
                  <a:schemeClr val="bg2">
                    <a:lumMod val="50000"/>
                  </a:schemeClr>
                </a:solidFill>
                <a:effectLst>
                  <a:outerShdw blurRad="38100" dist="19050" dir="2700000" algn="tl" rotWithShape="0">
                    <a:schemeClr val="dk1">
                      <a:alpha val="40000"/>
                    </a:schemeClr>
                  </a:outerShdw>
                </a:effectLst>
                <a:cs typeface="Arial" charset="0"/>
              </a:rPr>
              <a:t>Shariah</a:t>
            </a: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 Complaints Funds</a:t>
            </a:r>
          </a:p>
        </p:txBody>
      </p:sp>
      <p:sp>
        <p:nvSpPr>
          <p:cNvPr id="27" name="Rectangle 6"/>
          <p:cNvSpPr>
            <a:spLocks noChangeArrowheads="1"/>
          </p:cNvSpPr>
          <p:nvPr/>
        </p:nvSpPr>
        <p:spPr bwMode="auto">
          <a:xfrm>
            <a:off x="4029376" y="2834895"/>
            <a:ext cx="1476414" cy="442336"/>
          </a:xfrm>
          <a:prstGeom prst="rect">
            <a:avLst/>
          </a:prstGeom>
          <a:noFill/>
          <a:ln w="9525" algn="ctr">
            <a:noFill/>
            <a:miter lim="800000"/>
            <a:headEnd/>
            <a:tailEnd/>
          </a:ln>
          <a:effectLst/>
        </p:spPr>
        <p:txBody>
          <a:bodyPr lIns="45720" rIns="45720" anchor="ctr"/>
          <a:lstStyle/>
          <a:p>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Free from </a:t>
            </a:r>
            <a:r>
              <a:rPr lang="en-GB" sz="1600" i="1" dirty="0" err="1" smtClean="0">
                <a:ln w="0"/>
                <a:solidFill>
                  <a:schemeClr val="bg2">
                    <a:lumMod val="50000"/>
                  </a:schemeClr>
                </a:solidFill>
                <a:effectLst>
                  <a:outerShdw blurRad="38100" dist="19050" dir="2700000" algn="tl" rotWithShape="0">
                    <a:schemeClr val="dk1">
                      <a:alpha val="40000"/>
                    </a:schemeClr>
                  </a:outerShdw>
                </a:effectLst>
                <a:cs typeface="Arial" charset="0"/>
              </a:rPr>
              <a:t>Gharar</a:t>
            </a: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 </a:t>
            </a:r>
          </a:p>
        </p:txBody>
      </p:sp>
      <p:sp>
        <p:nvSpPr>
          <p:cNvPr id="28" name="Rectangle 7"/>
          <p:cNvSpPr>
            <a:spLocks noChangeArrowheads="1"/>
          </p:cNvSpPr>
          <p:nvPr/>
        </p:nvSpPr>
        <p:spPr bwMode="auto">
          <a:xfrm>
            <a:off x="1939961" y="2437679"/>
            <a:ext cx="1476414" cy="442336"/>
          </a:xfrm>
          <a:prstGeom prst="rect">
            <a:avLst/>
          </a:prstGeom>
          <a:noFill/>
          <a:ln w="9525" algn="ctr">
            <a:noFill/>
            <a:miter lim="800000"/>
            <a:headEnd/>
            <a:tailEnd/>
          </a:ln>
          <a:effectLst/>
        </p:spPr>
        <p:txBody>
          <a:bodyPr lIns="45720" rIns="45720" anchor="ctr"/>
          <a:lstStyle/>
          <a:p>
            <a:pPr algn="ct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Micro Takaful</a:t>
            </a:r>
          </a:p>
        </p:txBody>
      </p:sp>
      <p:sp>
        <p:nvSpPr>
          <p:cNvPr id="29" name="Rectangle 8"/>
          <p:cNvSpPr>
            <a:spLocks noChangeArrowheads="1"/>
          </p:cNvSpPr>
          <p:nvPr/>
        </p:nvSpPr>
        <p:spPr bwMode="auto">
          <a:xfrm>
            <a:off x="148474" y="3017588"/>
            <a:ext cx="1476414" cy="526611"/>
          </a:xfrm>
          <a:prstGeom prst="rect">
            <a:avLst/>
          </a:prstGeom>
          <a:noFill/>
          <a:ln w="9525" algn="ctr">
            <a:noFill/>
            <a:miter lim="800000"/>
            <a:headEnd/>
            <a:tailEnd/>
          </a:ln>
          <a:effectLst/>
        </p:spPr>
        <p:txBody>
          <a:bodyPr lIns="45720" rIns="45720" anchor="ctr"/>
          <a:lstStyle/>
          <a:p>
            <a:pPr algn="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Free from Interest</a:t>
            </a:r>
          </a:p>
          <a:p>
            <a:pPr algn="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Financing</a:t>
            </a:r>
          </a:p>
        </p:txBody>
      </p:sp>
      <p:sp>
        <p:nvSpPr>
          <p:cNvPr id="30" name="Rectangle 3"/>
          <p:cNvSpPr>
            <a:spLocks noChangeArrowheads="1"/>
          </p:cNvSpPr>
          <p:nvPr/>
        </p:nvSpPr>
        <p:spPr bwMode="auto">
          <a:xfrm>
            <a:off x="423151" y="5445196"/>
            <a:ext cx="1334367" cy="526676"/>
          </a:xfrm>
          <a:prstGeom prst="rect">
            <a:avLst/>
          </a:prstGeom>
          <a:noFill/>
          <a:ln w="9525" algn="ctr">
            <a:noFill/>
            <a:miter lim="800000"/>
            <a:headEnd/>
            <a:tailEnd/>
          </a:ln>
          <a:effectLst/>
        </p:spPr>
        <p:txBody>
          <a:bodyPr lIns="45720" rIns="45720" anchor="ctr"/>
          <a:lstStyle/>
          <a:p>
            <a:pPr algn="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Trainings &amp; Quality HR</a:t>
            </a:r>
          </a:p>
        </p:txBody>
      </p:sp>
    </p:spTree>
    <p:extLst>
      <p:ext uri="{BB962C8B-B14F-4D97-AF65-F5344CB8AC3E}">
        <p14:creationId xmlns="" xmlns:p14="http://schemas.microsoft.com/office/powerpoint/2010/main" val="2973055943"/>
      </p:ext>
    </p:extLst>
  </p:cSld>
  <p:clrMapOvr>
    <a:masterClrMapping/>
  </p:clrMapOvr>
  <mc:AlternateContent xmlns:mc="http://schemas.openxmlformats.org/markup-compatibility/2006">
    <mc:Choice xmlns="" xmlns:p14="http://schemas.microsoft.com/office/powerpoint/2010/main" Requires="p14">
      <p:transition spd="slow" p14:dur="2000" advTm="64974"/>
    </mc:Choice>
    <mc:Fallback>
      <p:transition spd="slow" advTm="64974"/>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p:cNvSpPr txBox="1">
            <a:spLocks noChangeArrowheads="1"/>
          </p:cNvSpPr>
          <p:nvPr/>
        </p:nvSpPr>
        <p:spPr bwMode="auto">
          <a:xfrm>
            <a:off x="419100" y="0"/>
            <a:ext cx="8534400" cy="914400"/>
          </a:xfrm>
          <a:prstGeom prst="rect">
            <a:avLst/>
          </a:prstGeom>
          <a:solidFill>
            <a:srgbClr val="35742A"/>
          </a:solidFill>
          <a:ln w="9525" algn="ctr">
            <a:noFill/>
            <a:miter lim="800000"/>
            <a:headEnd/>
            <a:tailEnd/>
          </a:ln>
          <a:effectLst/>
        </p:spPr>
        <p:txBody>
          <a:bodyPr anchor="ctr"/>
          <a:lstStyle/>
          <a:p>
            <a:pPr marL="381000" indent="-381000" algn="ctr">
              <a:lnSpc>
                <a:spcPct val="80000"/>
              </a:lnSpc>
              <a:spcBef>
                <a:spcPct val="20000"/>
              </a:spcBef>
            </a:pPr>
            <a:r>
              <a:rPr lang="en-GB" sz="2800" b="1" dirty="0" smtClean="0">
                <a:solidFill>
                  <a:srgbClr val="FFFFFF"/>
                </a:solidFill>
                <a:cs typeface="Arial" charset="0"/>
              </a:rPr>
              <a:t>Demand for Islamic Micro Finance </a:t>
            </a:r>
          </a:p>
          <a:p>
            <a:pPr marL="381000" indent="-381000" algn="ctr">
              <a:lnSpc>
                <a:spcPct val="80000"/>
              </a:lnSpc>
              <a:spcBef>
                <a:spcPct val="20000"/>
              </a:spcBef>
            </a:pPr>
            <a:r>
              <a:rPr lang="en-GB" sz="2800" b="1" dirty="0" smtClean="0">
                <a:solidFill>
                  <a:srgbClr val="FFFFFF"/>
                </a:solidFill>
                <a:cs typeface="Arial" charset="0"/>
              </a:rPr>
              <a:t>Research Studies by International Institutions.</a:t>
            </a:r>
            <a:endParaRPr lang="en-GB" sz="2800" b="1" dirty="0">
              <a:solidFill>
                <a:srgbClr val="FFFFFF"/>
              </a:solidFill>
              <a:cs typeface="Arial" charset="0"/>
            </a:endParaRPr>
          </a:p>
        </p:txBody>
      </p:sp>
      <p:graphicFrame>
        <p:nvGraphicFramePr>
          <p:cNvPr id="3" name="Group 51"/>
          <p:cNvGraphicFramePr>
            <a:graphicFrameLocks noGrp="1"/>
          </p:cNvGraphicFramePr>
          <p:nvPr>
            <p:extLst>
              <p:ext uri="{D42A27DB-BD31-4B8C-83A1-F6EECF244321}">
                <p14:modId xmlns="" xmlns:p14="http://schemas.microsoft.com/office/powerpoint/2010/main" val="114497830"/>
              </p:ext>
            </p:extLst>
          </p:nvPr>
        </p:nvGraphicFramePr>
        <p:xfrm>
          <a:off x="457201" y="906181"/>
          <a:ext cx="8470898" cy="5837520"/>
        </p:xfrm>
        <a:graphic>
          <a:graphicData uri="http://schemas.openxmlformats.org/drawingml/2006/table">
            <a:tbl>
              <a:tblPr>
                <a:tableStyleId>{E8B1032C-EA38-4F05-BA0D-38AFFFC7BED3}</a:tableStyleId>
              </a:tblPr>
              <a:tblGrid>
                <a:gridCol w="2720012"/>
                <a:gridCol w="3264016"/>
                <a:gridCol w="2486870"/>
              </a:tblGrid>
              <a:tr h="740205">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endParaRPr lang="en-US" altLang="ja-JP" sz="2400" u="sng" kern="1200" dirty="0" smtClean="0">
                        <a:solidFill>
                          <a:schemeClr val="bg1"/>
                        </a:solidFill>
                      </a:endParaRPr>
                    </a:p>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u="sng" kern="1200" dirty="0" smtClean="0">
                          <a:solidFill>
                            <a:schemeClr val="bg1"/>
                          </a:solidFill>
                        </a:rPr>
                        <a:t>Survey by</a:t>
                      </a:r>
                      <a:endParaRPr lang="en-US" altLang="ja-JP" sz="2400" b="1" u="sng"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endParaRPr lang="en-US" altLang="ja-JP" sz="2400" u="sng" kern="1200" dirty="0" smtClean="0">
                        <a:solidFill>
                          <a:schemeClr val="bg1"/>
                        </a:solidFill>
                      </a:endParaRPr>
                    </a:p>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u="sng" kern="1200" dirty="0" smtClean="0">
                          <a:solidFill>
                            <a:schemeClr val="bg1"/>
                          </a:solidFill>
                        </a:rPr>
                        <a:t>Surveyed Countries</a:t>
                      </a:r>
                      <a:endParaRPr lang="en-US" altLang="ja-JP" sz="2400" b="1" u="sng"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u="sng" kern="1200" dirty="0" smtClean="0">
                          <a:solidFill>
                            <a:schemeClr val="bg1"/>
                          </a:solidFill>
                        </a:rPr>
                        <a:t>Respondents </a:t>
                      </a:r>
                    </a:p>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u="sng" kern="1200" dirty="0" smtClean="0">
                          <a:solidFill>
                            <a:schemeClr val="bg1"/>
                          </a:solidFill>
                        </a:rPr>
                        <a:t>Preference (%) </a:t>
                      </a:r>
                      <a:endParaRPr lang="en-US" altLang="ja-JP" sz="2400" b="1" u="sng" kern="1200" dirty="0" smtClean="0">
                        <a:solidFill>
                          <a:schemeClr val="bg1"/>
                        </a:solidFill>
                        <a:latin typeface="Tw Cen MT" pitchFamily="34" charset="0"/>
                        <a:ea typeface="+mn-ea"/>
                        <a:cs typeface="+mn-cs"/>
                      </a:endParaRPr>
                    </a:p>
                  </a:txBody>
                  <a:tcPr anchor="b" horzOverflow="overflow"/>
                </a:tc>
              </a:tr>
              <a:tr h="648673">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CGAP 08</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Jordan, Algeria, and Syria</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20% - 40%</a:t>
                      </a:r>
                      <a:endParaRPr lang="en-US" sz="2400" b="1" kern="1200" dirty="0" smtClean="0">
                        <a:solidFill>
                          <a:schemeClr val="bg1"/>
                        </a:solidFill>
                        <a:latin typeface="Tw Cen MT" pitchFamily="34" charset="0"/>
                        <a:ea typeface="+mn-ea"/>
                        <a:cs typeface="+mn-cs"/>
                      </a:endParaRPr>
                    </a:p>
                  </a:txBody>
                  <a:tcPr anchor="b" horzOverflow="overflow"/>
                </a:tc>
              </a:tr>
              <a:tr h="620923">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err="1" smtClean="0">
                          <a:solidFill>
                            <a:schemeClr val="bg1"/>
                          </a:solidFill>
                        </a:rPr>
                        <a:t>PlaNet</a:t>
                      </a:r>
                      <a:r>
                        <a:rPr lang="en-US" altLang="ja-JP" sz="2400" kern="1200" dirty="0" smtClean="0">
                          <a:solidFill>
                            <a:schemeClr val="bg1"/>
                          </a:solidFill>
                        </a:rPr>
                        <a:t> Finance 07</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West Bank and Gaza</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35% - 60 %  </a:t>
                      </a:r>
                      <a:endParaRPr lang="en-US" sz="2400" b="1" kern="1200" dirty="0" smtClean="0">
                        <a:solidFill>
                          <a:schemeClr val="bg1"/>
                        </a:solidFill>
                        <a:latin typeface="Tw Cen MT" pitchFamily="34" charset="0"/>
                        <a:ea typeface="+mn-ea"/>
                        <a:cs typeface="+mn-cs"/>
                      </a:endParaRPr>
                    </a:p>
                  </a:txBody>
                  <a:tcPr anchor="b" horzOverflow="overflow"/>
                </a:tc>
              </a:tr>
              <a:tr h="421575">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USAID 02</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Jordan</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24.9%</a:t>
                      </a:r>
                      <a:endParaRPr lang="en-US" sz="2400" b="1" kern="1200" dirty="0" smtClean="0">
                        <a:solidFill>
                          <a:schemeClr val="bg1"/>
                        </a:solidFill>
                        <a:latin typeface="Tw Cen MT" pitchFamily="34" charset="0"/>
                        <a:ea typeface="+mn-ea"/>
                        <a:cs typeface="+mn-cs"/>
                      </a:endParaRPr>
                    </a:p>
                  </a:txBody>
                  <a:tcPr anchor="b" horzOverflow="overflow"/>
                </a:tc>
              </a:tr>
              <a:tr h="421575">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IFC/FINCA 06</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Jordan</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32%</a:t>
                      </a:r>
                      <a:endParaRPr lang="en-US" sz="2400" b="1" kern="1200" dirty="0" smtClean="0">
                        <a:solidFill>
                          <a:schemeClr val="bg1"/>
                        </a:solidFill>
                        <a:latin typeface="Tw Cen MT" pitchFamily="34" charset="0"/>
                        <a:ea typeface="+mn-ea"/>
                        <a:cs typeface="+mn-cs"/>
                      </a:endParaRPr>
                    </a:p>
                  </a:txBody>
                  <a:tcPr anchor="b" horzOverflow="overflow"/>
                </a:tc>
              </a:tr>
              <a:tr h="648673">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smtClean="0">
                          <a:solidFill>
                            <a:schemeClr val="bg1"/>
                          </a:solidFill>
                        </a:rPr>
                        <a:t>Frankfurt School of Fin &amp; Mgmt 06</a:t>
                      </a:r>
                      <a:endParaRPr lang="en-US" sz="2400" b="1" kern="120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Algeria</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20.7%</a:t>
                      </a:r>
                      <a:endParaRPr lang="en-US" sz="2400" b="1" kern="1200" dirty="0" smtClean="0">
                        <a:solidFill>
                          <a:schemeClr val="bg1"/>
                        </a:solidFill>
                        <a:latin typeface="Tw Cen MT" pitchFamily="34" charset="0"/>
                        <a:ea typeface="+mn-ea"/>
                        <a:cs typeface="+mn-cs"/>
                      </a:endParaRPr>
                    </a:p>
                  </a:txBody>
                  <a:tcPr anchor="b" horzOverflow="overflow"/>
                </a:tc>
              </a:tr>
              <a:tr h="741921">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smtClean="0">
                          <a:solidFill>
                            <a:schemeClr val="bg1"/>
                          </a:solidFill>
                        </a:rPr>
                        <a:t>IFC sponsored Study</a:t>
                      </a:r>
                      <a:endParaRPr lang="en-US" sz="2400" b="1" kern="120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Yemen</a:t>
                      </a:r>
                      <a:endParaRPr lang="en-US" sz="2400" kern="1200" dirty="0" smtClean="0">
                        <a:solidFill>
                          <a:schemeClr val="bg1"/>
                        </a:solidFill>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40%</a:t>
                      </a:r>
                      <a:endParaRPr lang="en-US" sz="2400" b="1" kern="1200" dirty="0" smtClean="0">
                        <a:solidFill>
                          <a:schemeClr val="bg1"/>
                        </a:solidFill>
                        <a:latin typeface="Tw Cen MT" pitchFamily="34" charset="0"/>
                        <a:ea typeface="+mn-ea"/>
                        <a:cs typeface="+mn-cs"/>
                      </a:endParaRPr>
                    </a:p>
                  </a:txBody>
                  <a:tcPr anchor="b" horzOverflow="overflow"/>
                </a:tc>
              </a:tr>
              <a:tr h="421575">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smtClean="0">
                          <a:solidFill>
                            <a:schemeClr val="bg1"/>
                          </a:solidFill>
                        </a:rPr>
                        <a:t>IFC 2007</a:t>
                      </a:r>
                      <a:endParaRPr lang="en-US" sz="2400" b="1" kern="120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Syria</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43%-46%</a:t>
                      </a:r>
                      <a:endParaRPr lang="en-US" sz="2400" b="1" kern="1200" dirty="0" smtClean="0">
                        <a:solidFill>
                          <a:schemeClr val="bg1"/>
                        </a:solidFill>
                        <a:latin typeface="Tw Cen MT" pitchFamily="34" charset="0"/>
                        <a:ea typeface="+mn-ea"/>
                        <a:cs typeface="+mn-cs"/>
                      </a:endParaRPr>
                    </a:p>
                  </a:txBody>
                  <a:tcPr anchor="b" horzOverflow="overflow"/>
                </a:tc>
              </a:tr>
              <a:tr h="648673">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Bank Indonesia 2000</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Indonesia (East Java)</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49%</a:t>
                      </a:r>
                      <a:endParaRPr lang="en-US" sz="2400" b="1" kern="1200" dirty="0" smtClean="0">
                        <a:solidFill>
                          <a:schemeClr val="bg1"/>
                        </a:solidFill>
                        <a:latin typeface="Tw Cen MT" pitchFamily="34" charset="0"/>
                        <a:ea typeface="+mn-ea"/>
                        <a:cs typeface="+mn-cs"/>
                      </a:endParaRPr>
                    </a:p>
                  </a:txBody>
                  <a:tcPr anchor="b" horzOverflow="overflow"/>
                </a:tc>
              </a:tr>
              <a:tr h="523727">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sz="2400" kern="1200" dirty="0" err="1" smtClean="0">
                          <a:solidFill>
                            <a:schemeClr val="bg1"/>
                          </a:solidFill>
                        </a:rPr>
                        <a:t>AlHuda</a:t>
                      </a:r>
                      <a:r>
                        <a:rPr lang="en-US" sz="2400" kern="1200" dirty="0" smtClean="0">
                          <a:solidFill>
                            <a:schemeClr val="bg1"/>
                          </a:solidFill>
                        </a:rPr>
                        <a:t>-CIBE</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sz="2400" kern="1200" dirty="0" smtClean="0">
                          <a:solidFill>
                            <a:schemeClr val="bg1"/>
                          </a:solidFill>
                        </a:rPr>
                        <a:t>Pakistan (4 Districts)</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sz="2400" kern="1200" dirty="0" smtClean="0">
                          <a:solidFill>
                            <a:schemeClr val="bg1"/>
                          </a:solidFill>
                        </a:rPr>
                        <a:t>99%</a:t>
                      </a:r>
                      <a:endParaRPr lang="en-US" sz="2400" b="1" kern="1200" dirty="0" smtClean="0">
                        <a:solidFill>
                          <a:schemeClr val="bg1"/>
                        </a:solidFill>
                        <a:latin typeface="Tw Cen MT" pitchFamily="34" charset="0"/>
                        <a:ea typeface="+mn-ea"/>
                        <a:cs typeface="+mn-cs"/>
                      </a:endParaRPr>
                    </a:p>
                  </a:txBody>
                  <a:tcPr anchor="b" horzOverflow="overflow"/>
                </a:tc>
              </a:tr>
            </a:tbl>
          </a:graphicData>
        </a:graphic>
      </p:graphicFrame>
    </p:spTree>
    <p:extLst>
      <p:ext uri="{BB962C8B-B14F-4D97-AF65-F5344CB8AC3E}">
        <p14:creationId xmlns="" xmlns:p14="http://schemas.microsoft.com/office/powerpoint/2010/main" val="347716254"/>
      </p:ext>
    </p:extLst>
  </p:cSld>
  <p:clrMapOvr>
    <a:masterClrMapping/>
  </p:clrMapOvr>
  <mc:AlternateContent xmlns:mc="http://schemas.openxmlformats.org/markup-compatibility/2006">
    <mc:Choice xmlns="" xmlns:p14="http://schemas.microsoft.com/office/powerpoint/2010/main" Requires="p14">
      <p:transition spd="slow" p14:dur="2000" advTm="58045"/>
    </mc:Choice>
    <mc:Fallback>
      <p:transition spd="slow" advTm="58045"/>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3"/>
          <p:cNvSpPr txBox="1">
            <a:spLocks noGrp="1" noChangeArrowheads="1"/>
          </p:cNvSpPr>
          <p:nvPr>
            <p:ph type="title"/>
          </p:nvPr>
        </p:nvSpPr>
        <p:spPr bwMode="auto">
          <a:xfrm>
            <a:off x="571500" y="0"/>
            <a:ext cx="8283402" cy="952500"/>
          </a:xfrm>
          <a:prstGeom prst="rect">
            <a:avLst/>
          </a:prstGeom>
          <a:solidFill>
            <a:srgbClr val="35742A"/>
          </a:solidFill>
          <a:ln w="9525" algn="ctr">
            <a:noFill/>
            <a:miter lim="800000"/>
            <a:headEnd/>
            <a:tailEnd/>
          </a:ln>
          <a:effectLst/>
        </p:spPr>
        <p:txBody>
          <a:bodyPr anchor="ctr"/>
          <a:lstStyle/>
          <a:p>
            <a:pPr marL="381000" indent="-381000" algn="ctr">
              <a:lnSpc>
                <a:spcPct val="80000"/>
              </a:lnSpc>
              <a:spcBef>
                <a:spcPct val="20000"/>
              </a:spcBef>
            </a:pPr>
            <a:r>
              <a:rPr lang="en-GB" sz="3200" b="1" dirty="0" smtClean="0">
                <a:solidFill>
                  <a:srgbClr val="FFFFFF"/>
                </a:solidFill>
                <a:cs typeface="Arial" charset="0"/>
              </a:rPr>
              <a:t>Islamic Microfinance Institution Worldwide</a:t>
            </a:r>
          </a:p>
        </p:txBody>
      </p:sp>
      <p:grpSp>
        <p:nvGrpSpPr>
          <p:cNvPr id="4" name="Group 4"/>
          <p:cNvGrpSpPr>
            <a:grpSpLocks/>
          </p:cNvGrpSpPr>
          <p:nvPr/>
        </p:nvGrpSpPr>
        <p:grpSpPr bwMode="auto">
          <a:xfrm>
            <a:off x="-154542" y="760463"/>
            <a:ext cx="9062070" cy="5697663"/>
            <a:chOff x="-65" y="377"/>
            <a:chExt cx="6920" cy="3835"/>
          </a:xfrm>
        </p:grpSpPr>
        <p:graphicFrame>
          <p:nvGraphicFramePr>
            <p:cNvPr id="5" name="Object 5"/>
            <p:cNvGraphicFramePr>
              <a:graphicFrameLocks noChangeAspect="1"/>
            </p:cNvGraphicFramePr>
            <p:nvPr>
              <p:extLst>
                <p:ext uri="{D42A27DB-BD31-4B8C-83A1-F6EECF244321}">
                  <p14:modId xmlns="" xmlns:p14="http://schemas.microsoft.com/office/powerpoint/2010/main" val="2729978569"/>
                </p:ext>
              </p:extLst>
            </p:nvPr>
          </p:nvGraphicFramePr>
          <p:xfrm>
            <a:off x="-65" y="1043"/>
            <a:ext cx="6283" cy="3169"/>
          </p:xfrm>
          <a:graphic>
            <a:graphicData uri="http://schemas.openxmlformats.org/presentationml/2006/ole">
              <p:oleObj spid="_x0000_s1106" name="Clip" r:id="rId3" imgW="32379480" imgH="16336080" progId="">
                <p:embed/>
              </p:oleObj>
            </a:graphicData>
          </a:graphic>
        </p:graphicFrame>
        <p:sp>
          <p:nvSpPr>
            <p:cNvPr id="6" name="Rectangle 6"/>
            <p:cNvSpPr>
              <a:spLocks noChangeArrowheads="1"/>
            </p:cNvSpPr>
            <p:nvPr/>
          </p:nvSpPr>
          <p:spPr bwMode="auto">
            <a:xfrm>
              <a:off x="158" y="1334"/>
              <a:ext cx="1795" cy="631"/>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United States: </a:t>
              </a:r>
              <a:r>
                <a:rPr lang="en-US" sz="1500" b="1" u="sng" dirty="0" smtClean="0">
                  <a:solidFill>
                    <a:srgbClr val="008000"/>
                  </a:solidFill>
                  <a:latin typeface="Arial" pitchFamily="34" charset="0"/>
                </a:rPr>
                <a:t>3</a:t>
              </a:r>
              <a:endParaRPr lang="en-US" sz="1300" dirty="0">
                <a:solidFill>
                  <a:schemeClr val="tx1"/>
                </a:solidFill>
                <a:latin typeface="Arial" pitchFamily="34" charset="0"/>
              </a:endParaRPr>
            </a:p>
            <a:p>
              <a:pPr eaLnBrk="0" hangingPunct="0">
                <a:buFontTx/>
                <a:buChar char="•"/>
              </a:pPr>
              <a:r>
                <a:rPr lang="en-US" sz="1300" dirty="0">
                  <a:solidFill>
                    <a:schemeClr val="bg1"/>
                  </a:solidFill>
                  <a:latin typeface="Arial" pitchFamily="34" charset="0"/>
                </a:rPr>
                <a:t>Helping Hands</a:t>
              </a:r>
            </a:p>
            <a:p>
              <a:pPr eaLnBrk="0" hangingPunct="0">
                <a:buFontTx/>
                <a:buChar char="•"/>
              </a:pPr>
              <a:r>
                <a:rPr lang="en-US" sz="1300" dirty="0" smtClean="0">
                  <a:solidFill>
                    <a:schemeClr val="bg1"/>
                  </a:solidFill>
                  <a:latin typeface="Arial" pitchFamily="34" charset="0"/>
                </a:rPr>
                <a:t>ISNA</a:t>
              </a:r>
              <a:endParaRPr lang="en-US" sz="1300" dirty="0">
                <a:solidFill>
                  <a:schemeClr val="bg1"/>
                </a:solidFill>
                <a:latin typeface="Arial" pitchFamily="34" charset="0"/>
              </a:endParaRPr>
            </a:p>
            <a:p>
              <a:pPr eaLnBrk="0" hangingPunct="0">
                <a:buFontTx/>
                <a:buChar char="•"/>
              </a:pPr>
              <a:r>
                <a:rPr lang="en-US" sz="1300" dirty="0" err="1" smtClean="0">
                  <a:solidFill>
                    <a:schemeClr val="bg1"/>
                  </a:solidFill>
                  <a:latin typeface="Arial" pitchFamily="34" charset="0"/>
                </a:rPr>
                <a:t>Lariba</a:t>
              </a:r>
              <a:r>
                <a:rPr lang="en-US" sz="1300" dirty="0" smtClean="0">
                  <a:solidFill>
                    <a:schemeClr val="bg1"/>
                  </a:solidFill>
                  <a:latin typeface="Arial" pitchFamily="34" charset="0"/>
                </a:rPr>
                <a:t> </a:t>
              </a:r>
              <a:endParaRPr lang="en-US" sz="1300" b="1" dirty="0">
                <a:solidFill>
                  <a:schemeClr val="bg1"/>
                </a:solidFill>
                <a:latin typeface="Arial" pitchFamily="34" charset="0"/>
              </a:endParaRPr>
            </a:p>
          </p:txBody>
        </p:sp>
        <p:sp>
          <p:nvSpPr>
            <p:cNvPr id="7" name="Rectangle 7"/>
            <p:cNvSpPr>
              <a:spLocks noChangeArrowheads="1"/>
            </p:cNvSpPr>
            <p:nvPr/>
          </p:nvSpPr>
          <p:spPr bwMode="auto">
            <a:xfrm>
              <a:off x="3147" y="377"/>
              <a:ext cx="1056" cy="836"/>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Germany:2</a:t>
              </a:r>
            </a:p>
            <a:p>
              <a:pPr eaLnBrk="0" hangingPunct="0">
                <a:buFontTx/>
                <a:buChar char="•"/>
              </a:pPr>
              <a:r>
                <a:rPr lang="en-US" sz="1300" dirty="0">
                  <a:solidFill>
                    <a:schemeClr val="bg1"/>
                  </a:solidFill>
                  <a:latin typeface="Arial" pitchFamily="34" charset="0"/>
                </a:rPr>
                <a:t>- Muslim Society</a:t>
              </a:r>
            </a:p>
            <a:p>
              <a:pPr eaLnBrk="0" hangingPunct="0">
                <a:buFontTx/>
                <a:buChar char="•"/>
              </a:pPr>
              <a:r>
                <a:rPr lang="en-US" sz="1500" b="1" u="sng" dirty="0">
                  <a:solidFill>
                    <a:srgbClr val="008000"/>
                  </a:solidFill>
                  <a:latin typeface="Arial" pitchFamily="34" charset="0"/>
                </a:rPr>
                <a:t>Switzerland: </a:t>
              </a:r>
              <a:r>
                <a:rPr lang="en-US" sz="1500" b="1" u="sng" dirty="0" smtClean="0">
                  <a:solidFill>
                    <a:srgbClr val="008000"/>
                  </a:solidFill>
                  <a:latin typeface="Arial" pitchFamily="34" charset="0"/>
                </a:rPr>
                <a:t>2</a:t>
              </a:r>
              <a:endParaRPr lang="en-US" sz="1300" b="1" dirty="0">
                <a:solidFill>
                  <a:schemeClr val="tx1"/>
                </a:solidFill>
                <a:latin typeface="Arial" pitchFamily="34" charset="0"/>
              </a:endParaRPr>
            </a:p>
          </p:txBody>
        </p:sp>
        <p:sp>
          <p:nvSpPr>
            <p:cNvPr id="8" name="Rectangle 8"/>
            <p:cNvSpPr>
              <a:spLocks noChangeArrowheads="1"/>
            </p:cNvSpPr>
            <p:nvPr/>
          </p:nvSpPr>
          <p:spPr bwMode="auto">
            <a:xfrm>
              <a:off x="1802" y="751"/>
              <a:ext cx="1480" cy="1170"/>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UK: </a:t>
              </a:r>
              <a:r>
                <a:rPr lang="en-US" sz="1500" b="1" u="sng" dirty="0" smtClean="0">
                  <a:solidFill>
                    <a:srgbClr val="008000"/>
                  </a:solidFill>
                  <a:latin typeface="Arial" pitchFamily="34" charset="0"/>
                </a:rPr>
                <a:t>5</a:t>
              </a:r>
              <a:endParaRPr lang="en-US" sz="1500" b="1" u="sng" dirty="0">
                <a:solidFill>
                  <a:srgbClr val="008000"/>
                </a:solidFill>
                <a:latin typeface="Arial" pitchFamily="34" charset="0"/>
              </a:endParaRPr>
            </a:p>
            <a:p>
              <a:pPr eaLnBrk="0" hangingPunct="0">
                <a:buFontTx/>
                <a:buChar char="•"/>
              </a:pPr>
              <a:r>
                <a:rPr lang="en-US" sz="1300" dirty="0">
                  <a:solidFill>
                    <a:schemeClr val="bg1"/>
                  </a:solidFill>
                  <a:latin typeface="Arial" pitchFamily="34" charset="0"/>
                </a:rPr>
                <a:t>- HSBC </a:t>
              </a:r>
              <a:r>
                <a:rPr lang="en-US" sz="1300" dirty="0" err="1">
                  <a:solidFill>
                    <a:schemeClr val="bg1"/>
                  </a:solidFill>
                  <a:latin typeface="Arial" pitchFamily="34" charset="0"/>
                </a:rPr>
                <a:t>Amanah</a:t>
              </a:r>
              <a:endParaRPr lang="en-US" sz="1300" dirty="0">
                <a:solidFill>
                  <a:schemeClr val="bg1"/>
                </a:solidFill>
                <a:latin typeface="Arial" pitchFamily="34" charset="0"/>
              </a:endParaRPr>
            </a:p>
            <a:p>
              <a:pPr eaLnBrk="0" hangingPunct="0">
                <a:buFontTx/>
                <a:buChar char="•"/>
              </a:pPr>
              <a:r>
                <a:rPr lang="en-US" sz="1300" dirty="0">
                  <a:solidFill>
                    <a:schemeClr val="bg1"/>
                  </a:solidFill>
                  <a:latin typeface="Arial" pitchFamily="34" charset="0"/>
                </a:rPr>
                <a:t>- Muslim Aid </a:t>
              </a:r>
            </a:p>
            <a:p>
              <a:pPr eaLnBrk="0" hangingPunct="0">
                <a:buFontTx/>
                <a:buChar char="•"/>
              </a:pPr>
              <a:r>
                <a:rPr lang="en-US" sz="1300" dirty="0">
                  <a:solidFill>
                    <a:schemeClr val="bg1"/>
                  </a:solidFill>
                  <a:latin typeface="Arial" pitchFamily="34" charset="0"/>
                </a:rPr>
                <a:t>- Islamic </a:t>
              </a:r>
              <a:r>
                <a:rPr lang="en-US" sz="1300" dirty="0" smtClean="0">
                  <a:solidFill>
                    <a:schemeClr val="bg1"/>
                  </a:solidFill>
                  <a:latin typeface="Arial" pitchFamily="34" charset="0"/>
                </a:rPr>
                <a:t>Relief</a:t>
              </a:r>
            </a:p>
            <a:p>
              <a:pPr eaLnBrk="0" hangingPunct="0">
                <a:buFontTx/>
                <a:buChar char="•"/>
              </a:pPr>
              <a:r>
                <a:rPr lang="en-US" altLang="ja-JP" sz="1300" dirty="0" smtClean="0">
                  <a:solidFill>
                    <a:schemeClr val="bg1"/>
                  </a:solidFill>
                  <a:latin typeface="Arial" pitchFamily="34" charset="0"/>
                </a:rPr>
                <a:t>Faith Matters</a:t>
              </a:r>
              <a:endParaRPr lang="en-US" sz="1300" dirty="0">
                <a:solidFill>
                  <a:schemeClr val="bg1"/>
                </a:solidFill>
                <a:latin typeface="Arial" pitchFamily="34" charset="0"/>
              </a:endParaRPr>
            </a:p>
            <a:p>
              <a:pPr eaLnBrk="0" hangingPunct="0">
                <a:buFontTx/>
                <a:buChar char="•"/>
              </a:pPr>
              <a:r>
                <a:rPr lang="en-US" sz="1300" dirty="0">
                  <a:solidFill>
                    <a:schemeClr val="bg1"/>
                  </a:solidFill>
                  <a:latin typeface="Arial" pitchFamily="34" charset="0"/>
                </a:rPr>
                <a:t>- The </a:t>
              </a:r>
              <a:r>
                <a:rPr lang="en-US" sz="1300" dirty="0" err="1">
                  <a:solidFill>
                    <a:schemeClr val="bg1"/>
                  </a:solidFill>
                  <a:latin typeface="Arial" pitchFamily="34" charset="0"/>
                </a:rPr>
                <a:t>Halal</a:t>
              </a:r>
              <a:r>
                <a:rPr lang="en-US" sz="1300" dirty="0">
                  <a:solidFill>
                    <a:schemeClr val="bg1"/>
                  </a:solidFill>
                  <a:latin typeface="Arial" pitchFamily="34" charset="0"/>
                </a:rPr>
                <a:t> Mutual Investment </a:t>
              </a:r>
              <a:r>
                <a:rPr lang="en-US" sz="1300" dirty="0">
                  <a:solidFill>
                    <a:schemeClr val="tx1"/>
                  </a:solidFill>
                  <a:latin typeface="Arial" pitchFamily="34" charset="0"/>
                </a:rPr>
                <a:t>Company</a:t>
              </a:r>
            </a:p>
            <a:p>
              <a:pPr eaLnBrk="0" hangingPunct="0">
                <a:buFontTx/>
                <a:buChar char="•"/>
              </a:pPr>
              <a:endParaRPr lang="en-US" sz="1300" b="1" dirty="0">
                <a:solidFill>
                  <a:schemeClr val="tx1"/>
                </a:solidFill>
                <a:latin typeface="Arial" pitchFamily="34" charset="0"/>
              </a:endParaRPr>
            </a:p>
          </p:txBody>
        </p:sp>
        <p:sp>
          <p:nvSpPr>
            <p:cNvPr id="9" name="Rectangle 9"/>
            <p:cNvSpPr>
              <a:spLocks noChangeArrowheads="1"/>
            </p:cNvSpPr>
            <p:nvPr/>
          </p:nvSpPr>
          <p:spPr bwMode="auto">
            <a:xfrm>
              <a:off x="3194" y="1352"/>
              <a:ext cx="1794" cy="486"/>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Bahrain: </a:t>
              </a:r>
              <a:r>
                <a:rPr lang="en-US" sz="1500" b="1" u="sng" dirty="0" smtClean="0">
                  <a:solidFill>
                    <a:srgbClr val="008000"/>
                  </a:solidFill>
                  <a:latin typeface="Arial" pitchFamily="34" charset="0"/>
                </a:rPr>
                <a:t>2</a:t>
              </a:r>
            </a:p>
            <a:p>
              <a:pPr eaLnBrk="0" hangingPunct="0"/>
              <a:r>
                <a:rPr lang="en-US" sz="1200" u="sng" dirty="0" smtClean="0">
                  <a:solidFill>
                    <a:schemeClr val="bg1"/>
                  </a:solidFill>
                  <a:latin typeface="Arial" pitchFamily="34" charset="0"/>
                </a:rPr>
                <a:t>Family Bank</a:t>
              </a:r>
              <a:r>
                <a:rPr lang="en-US" sz="1200" dirty="0" smtClean="0">
                  <a:solidFill>
                    <a:schemeClr val="bg1"/>
                  </a:solidFill>
                  <a:latin typeface="Arial" pitchFamily="34" charset="0"/>
                </a:rPr>
                <a:t> </a:t>
              </a:r>
              <a:endParaRPr lang="en-US" sz="1200" dirty="0">
                <a:solidFill>
                  <a:schemeClr val="bg1"/>
                </a:solidFill>
                <a:latin typeface="Arial" pitchFamily="34" charset="0"/>
              </a:endParaRPr>
            </a:p>
            <a:p>
              <a:pPr eaLnBrk="0" hangingPunct="0">
                <a:buFontTx/>
                <a:buChar char="•"/>
              </a:pPr>
              <a:endParaRPr lang="en-US" sz="1300" b="1" dirty="0">
                <a:solidFill>
                  <a:schemeClr val="tx1"/>
                </a:solidFill>
                <a:latin typeface="Arial" pitchFamily="34" charset="0"/>
              </a:endParaRPr>
            </a:p>
          </p:txBody>
        </p:sp>
        <p:sp>
          <p:nvSpPr>
            <p:cNvPr id="10" name="Rectangle 10"/>
            <p:cNvSpPr>
              <a:spLocks noChangeArrowheads="1"/>
            </p:cNvSpPr>
            <p:nvPr/>
          </p:nvSpPr>
          <p:spPr bwMode="auto">
            <a:xfrm>
              <a:off x="5127" y="2743"/>
              <a:ext cx="1719" cy="766"/>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Malaysia: 11</a:t>
              </a:r>
              <a:endParaRPr lang="en-US" sz="1600" b="1" u="sng" dirty="0">
                <a:solidFill>
                  <a:schemeClr val="tx1"/>
                </a:solidFill>
                <a:latin typeface="Arial" pitchFamily="34" charset="0"/>
              </a:endParaRPr>
            </a:p>
            <a:p>
              <a:pPr eaLnBrk="0" hangingPunct="0">
                <a:buFontTx/>
                <a:buChar char="•"/>
              </a:pPr>
              <a:r>
                <a:rPr lang="en-US" sz="1300" dirty="0">
                  <a:solidFill>
                    <a:schemeClr val="bg1"/>
                  </a:solidFill>
                  <a:latin typeface="Arial" pitchFamily="34" charset="0"/>
                </a:rPr>
                <a:t>2 - Pure Islamic Banks (Bank Islam, Bank </a:t>
              </a:r>
              <a:r>
                <a:rPr lang="en-US" sz="1300" dirty="0" err="1">
                  <a:solidFill>
                    <a:schemeClr val="bg1"/>
                  </a:solidFill>
                  <a:latin typeface="Arial" pitchFamily="34" charset="0"/>
                </a:rPr>
                <a:t>Muamalat</a:t>
              </a:r>
              <a:r>
                <a:rPr lang="en-US" sz="1300" dirty="0">
                  <a:solidFill>
                    <a:schemeClr val="bg1"/>
                  </a:solidFill>
                  <a:latin typeface="Arial" pitchFamily="34" charset="0"/>
                </a:rPr>
                <a:t>)</a:t>
              </a:r>
            </a:p>
            <a:p>
              <a:pPr eaLnBrk="0" hangingPunct="0">
                <a:buFontTx/>
                <a:buChar char="•"/>
              </a:pPr>
              <a:r>
                <a:rPr lang="en-US" sz="1300" dirty="0">
                  <a:solidFill>
                    <a:schemeClr val="bg1"/>
                  </a:solidFill>
                  <a:latin typeface="Arial" pitchFamily="34" charset="0"/>
                </a:rPr>
                <a:t>Rest </a:t>
              </a:r>
              <a:r>
                <a:rPr lang="en-US" sz="1300" dirty="0" smtClean="0">
                  <a:solidFill>
                    <a:schemeClr val="bg1"/>
                  </a:solidFill>
                  <a:latin typeface="Arial" pitchFamily="34" charset="0"/>
                </a:rPr>
                <a:t>- banks</a:t>
              </a:r>
              <a:endParaRPr lang="en-US" sz="1300" b="1" dirty="0">
                <a:solidFill>
                  <a:schemeClr val="bg1"/>
                </a:solidFill>
                <a:latin typeface="Arial" pitchFamily="34" charset="0"/>
              </a:endParaRPr>
            </a:p>
          </p:txBody>
        </p:sp>
        <p:sp>
          <p:nvSpPr>
            <p:cNvPr id="11" name="Rectangle 11"/>
            <p:cNvSpPr>
              <a:spLocks noChangeArrowheads="1"/>
            </p:cNvSpPr>
            <p:nvPr/>
          </p:nvSpPr>
          <p:spPr bwMode="auto">
            <a:xfrm>
              <a:off x="3696" y="3024"/>
              <a:ext cx="1795" cy="213"/>
            </a:xfrm>
            <a:prstGeom prst="rect">
              <a:avLst/>
            </a:prstGeom>
            <a:noFill/>
            <a:ln w="9525">
              <a:noFill/>
              <a:miter lim="800000"/>
              <a:headEnd/>
              <a:tailEnd/>
            </a:ln>
          </p:spPr>
          <p:txBody>
            <a:bodyPr lIns="105365" tIns="52682" rIns="105365" bIns="52682">
              <a:spAutoFit/>
            </a:bodyPr>
            <a:lstStyle/>
            <a:p>
              <a:pPr eaLnBrk="0" hangingPunct="0">
                <a:buFontTx/>
                <a:buChar char="•"/>
              </a:pPr>
              <a:endParaRPr lang="en-US" sz="1300" b="1">
                <a:solidFill>
                  <a:schemeClr val="tx1"/>
                </a:solidFill>
                <a:latin typeface="Arial" pitchFamily="34" charset="0"/>
              </a:endParaRPr>
            </a:p>
          </p:txBody>
        </p:sp>
        <p:sp>
          <p:nvSpPr>
            <p:cNvPr id="12" name="Rectangle 12"/>
            <p:cNvSpPr>
              <a:spLocks noChangeArrowheads="1"/>
            </p:cNvSpPr>
            <p:nvPr/>
          </p:nvSpPr>
          <p:spPr bwMode="auto">
            <a:xfrm>
              <a:off x="4223" y="604"/>
              <a:ext cx="1865" cy="654"/>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UAE: </a:t>
              </a:r>
              <a:r>
                <a:rPr lang="en-US" sz="1500" b="1" u="sng" dirty="0" smtClean="0">
                  <a:solidFill>
                    <a:srgbClr val="008000"/>
                  </a:solidFill>
                  <a:latin typeface="Arial" pitchFamily="34" charset="0"/>
                </a:rPr>
                <a:t>4</a:t>
              </a:r>
              <a:endParaRPr lang="en-US" sz="1500" b="1" u="sng" dirty="0">
                <a:solidFill>
                  <a:srgbClr val="008000"/>
                </a:solidFill>
                <a:latin typeface="Arial" pitchFamily="34" charset="0"/>
              </a:endParaRPr>
            </a:p>
            <a:p>
              <a:pPr eaLnBrk="0" hangingPunct="0">
                <a:buFontTx/>
                <a:buChar char="•"/>
              </a:pPr>
              <a:r>
                <a:rPr lang="en-US" sz="1300" dirty="0">
                  <a:solidFill>
                    <a:schemeClr val="bg1"/>
                  </a:solidFill>
                  <a:latin typeface="Arial" pitchFamily="34" charset="0"/>
                </a:rPr>
                <a:t>- Dubai Islamic Bank</a:t>
              </a:r>
            </a:p>
            <a:p>
              <a:pPr eaLnBrk="0" hangingPunct="0">
                <a:buFontTx/>
                <a:buChar char="•"/>
              </a:pPr>
              <a:r>
                <a:rPr lang="en-US" sz="1300" dirty="0">
                  <a:solidFill>
                    <a:schemeClr val="bg1"/>
                  </a:solidFill>
                  <a:latin typeface="Arial" pitchFamily="34" charset="0"/>
                </a:rPr>
                <a:t>- Abu Dhabi Islamic Bank</a:t>
              </a:r>
            </a:p>
            <a:p>
              <a:pPr eaLnBrk="0" hangingPunct="0">
                <a:buFontTx/>
                <a:buChar char="•"/>
              </a:pPr>
              <a:r>
                <a:rPr lang="en-US" sz="1300" dirty="0">
                  <a:solidFill>
                    <a:schemeClr val="bg1"/>
                  </a:solidFill>
                  <a:latin typeface="Arial" pitchFamily="34" charset="0"/>
                </a:rPr>
                <a:t>- HSBC </a:t>
              </a:r>
              <a:r>
                <a:rPr lang="en-US" sz="1300" dirty="0" err="1">
                  <a:solidFill>
                    <a:schemeClr val="bg1"/>
                  </a:solidFill>
                  <a:latin typeface="Arial" pitchFamily="34" charset="0"/>
                </a:rPr>
                <a:t>Amanah</a:t>
              </a:r>
              <a:endParaRPr lang="en-US" sz="1300" b="1" dirty="0">
                <a:solidFill>
                  <a:schemeClr val="bg1"/>
                </a:solidFill>
                <a:latin typeface="Arial" pitchFamily="34" charset="0"/>
              </a:endParaRPr>
            </a:p>
          </p:txBody>
        </p:sp>
        <p:sp>
          <p:nvSpPr>
            <p:cNvPr id="13" name="Rectangle 13"/>
            <p:cNvSpPr>
              <a:spLocks noChangeArrowheads="1"/>
            </p:cNvSpPr>
            <p:nvPr/>
          </p:nvSpPr>
          <p:spPr bwMode="auto">
            <a:xfrm>
              <a:off x="5155" y="1556"/>
              <a:ext cx="1653" cy="631"/>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  </a:t>
              </a:r>
              <a:r>
                <a:rPr lang="en-US" sz="1500" b="1" u="sng" dirty="0" smtClean="0">
                  <a:solidFill>
                    <a:srgbClr val="008000"/>
                  </a:solidFill>
                  <a:latin typeface="Arial" pitchFamily="34" charset="0"/>
                </a:rPr>
                <a:t>Afghanistan 9: </a:t>
              </a:r>
              <a:endParaRPr lang="en-US" sz="1600" b="1" u="sng" dirty="0">
                <a:solidFill>
                  <a:schemeClr val="tx1"/>
                </a:solidFill>
                <a:latin typeface="Arial" pitchFamily="34" charset="0"/>
              </a:endParaRPr>
            </a:p>
            <a:p>
              <a:pPr eaLnBrk="0" hangingPunct="0">
                <a:buFontTx/>
                <a:buChar char="•"/>
              </a:pPr>
              <a:r>
                <a:rPr lang="en-US" sz="1300" dirty="0">
                  <a:solidFill>
                    <a:schemeClr val="bg1"/>
                  </a:solidFill>
                  <a:latin typeface="Arial" pitchFamily="34" charset="0"/>
                </a:rPr>
                <a:t>- FINCA , WOCCU</a:t>
              </a:r>
            </a:p>
            <a:p>
              <a:pPr eaLnBrk="0" hangingPunct="0">
                <a:buFontTx/>
                <a:buChar char="•"/>
              </a:pPr>
              <a:r>
                <a:rPr lang="en-US" sz="1300" dirty="0">
                  <a:solidFill>
                    <a:schemeClr val="bg1"/>
                  </a:solidFill>
                  <a:latin typeface="Arial" pitchFamily="34" charset="0"/>
                </a:rPr>
                <a:t>- CHF</a:t>
              </a:r>
            </a:p>
            <a:p>
              <a:pPr eaLnBrk="0" hangingPunct="0">
                <a:buFontTx/>
                <a:buChar char="•"/>
              </a:pPr>
              <a:r>
                <a:rPr lang="en-US" sz="1300" b="1" dirty="0">
                  <a:solidFill>
                    <a:schemeClr val="bg1"/>
                  </a:solidFill>
                  <a:latin typeface="Arial" pitchFamily="34" charset="0"/>
                </a:rPr>
                <a:t> </a:t>
              </a:r>
              <a:r>
                <a:rPr lang="en-US" sz="1300" b="1" dirty="0" err="1">
                  <a:solidFill>
                    <a:schemeClr val="bg1"/>
                  </a:solidFill>
                  <a:latin typeface="Arial" pitchFamily="34" charset="0"/>
                </a:rPr>
                <a:t>Ariana</a:t>
              </a:r>
              <a:endParaRPr lang="en-US" sz="1300" b="1" dirty="0">
                <a:solidFill>
                  <a:schemeClr val="bg1"/>
                </a:solidFill>
                <a:latin typeface="Arial" pitchFamily="34" charset="0"/>
              </a:endParaRPr>
            </a:p>
          </p:txBody>
        </p:sp>
        <p:sp>
          <p:nvSpPr>
            <p:cNvPr id="14" name="Rectangle 14"/>
            <p:cNvSpPr>
              <a:spLocks noChangeArrowheads="1"/>
            </p:cNvSpPr>
            <p:nvPr/>
          </p:nvSpPr>
          <p:spPr bwMode="auto">
            <a:xfrm>
              <a:off x="4865" y="1178"/>
              <a:ext cx="1449" cy="496"/>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Kuwait: 2</a:t>
              </a:r>
            </a:p>
            <a:p>
              <a:pPr eaLnBrk="0" hangingPunct="0">
                <a:buFontTx/>
                <a:buChar char="•"/>
              </a:pPr>
              <a:r>
                <a:rPr lang="en-US" sz="1300" dirty="0">
                  <a:solidFill>
                    <a:schemeClr val="bg1"/>
                  </a:solidFill>
                  <a:latin typeface="Arial" pitchFamily="34" charset="0"/>
                </a:rPr>
                <a:t>- Kuwait Finance House</a:t>
              </a:r>
            </a:p>
          </p:txBody>
        </p:sp>
        <p:sp>
          <p:nvSpPr>
            <p:cNvPr id="15" name="Rectangle 15"/>
            <p:cNvSpPr>
              <a:spLocks noChangeArrowheads="1"/>
            </p:cNvSpPr>
            <p:nvPr/>
          </p:nvSpPr>
          <p:spPr bwMode="auto">
            <a:xfrm>
              <a:off x="4659" y="2073"/>
              <a:ext cx="792" cy="234"/>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Iran: 8</a:t>
              </a:r>
            </a:p>
          </p:txBody>
        </p:sp>
        <p:sp>
          <p:nvSpPr>
            <p:cNvPr id="16" name="Rectangle 16"/>
            <p:cNvSpPr>
              <a:spLocks noChangeArrowheads="1"/>
            </p:cNvSpPr>
            <p:nvPr/>
          </p:nvSpPr>
          <p:spPr bwMode="auto">
            <a:xfrm>
              <a:off x="2481" y="2654"/>
              <a:ext cx="1796" cy="514"/>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Egypt: </a:t>
              </a:r>
              <a:r>
                <a:rPr lang="en-US" sz="1500" b="1" u="sng" dirty="0" smtClean="0">
                  <a:solidFill>
                    <a:srgbClr val="008000"/>
                  </a:solidFill>
                  <a:latin typeface="Arial" pitchFamily="34" charset="0"/>
                </a:rPr>
                <a:t>3</a:t>
              </a:r>
              <a:endParaRPr lang="en-US" sz="1500" b="1" u="sng" dirty="0">
                <a:solidFill>
                  <a:srgbClr val="008000"/>
                </a:solidFill>
                <a:latin typeface="Arial" pitchFamily="34" charset="0"/>
              </a:endParaRPr>
            </a:p>
            <a:p>
              <a:pPr eaLnBrk="0" hangingPunct="0">
                <a:buFontTx/>
                <a:buChar char="•"/>
              </a:pPr>
              <a:r>
                <a:rPr lang="en-US" sz="1300" dirty="0">
                  <a:solidFill>
                    <a:schemeClr val="bg1"/>
                  </a:solidFill>
                  <a:latin typeface="Arial" pitchFamily="34" charset="0"/>
                </a:rPr>
                <a:t>- </a:t>
              </a:r>
              <a:r>
                <a:rPr lang="en-US" sz="1300" dirty="0" err="1">
                  <a:solidFill>
                    <a:schemeClr val="bg1"/>
                  </a:solidFill>
                  <a:latin typeface="Arial" pitchFamily="34" charset="0"/>
                </a:rPr>
                <a:t>Alwatany</a:t>
              </a:r>
              <a:r>
                <a:rPr lang="en-US" sz="1300" dirty="0">
                  <a:solidFill>
                    <a:schemeClr val="bg1"/>
                  </a:solidFill>
                  <a:latin typeface="Arial" pitchFamily="34" charset="0"/>
                </a:rPr>
                <a:t> Bank of Egypt</a:t>
              </a:r>
            </a:p>
            <a:p>
              <a:pPr eaLnBrk="0" hangingPunct="0">
                <a:buFontTx/>
                <a:buChar char="•"/>
              </a:pPr>
              <a:r>
                <a:rPr lang="en-US" sz="1300" dirty="0">
                  <a:solidFill>
                    <a:schemeClr val="bg1"/>
                  </a:solidFill>
                  <a:latin typeface="Arial" pitchFamily="34" charset="0"/>
                </a:rPr>
                <a:t>- Egyptian Saudi Finance </a:t>
              </a:r>
              <a:endParaRPr lang="en-US" sz="1300" b="1" dirty="0">
                <a:solidFill>
                  <a:schemeClr val="bg1"/>
                </a:solidFill>
                <a:latin typeface="Arial" pitchFamily="34" charset="0"/>
              </a:endParaRPr>
            </a:p>
          </p:txBody>
        </p:sp>
        <p:sp>
          <p:nvSpPr>
            <p:cNvPr id="17" name="Rectangle 17"/>
            <p:cNvSpPr>
              <a:spLocks noChangeArrowheads="1"/>
            </p:cNvSpPr>
            <p:nvPr/>
          </p:nvSpPr>
          <p:spPr bwMode="auto">
            <a:xfrm>
              <a:off x="4887" y="3666"/>
              <a:ext cx="1795" cy="362"/>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chemeClr val="accent2">
                      <a:lumMod val="75000"/>
                    </a:schemeClr>
                  </a:solidFill>
                  <a:latin typeface="Arial" pitchFamily="34" charset="0"/>
                </a:rPr>
                <a:t>Indonesia: </a:t>
              </a:r>
              <a:r>
                <a:rPr lang="en-US" sz="1500" b="1" u="sng" dirty="0" smtClean="0">
                  <a:solidFill>
                    <a:schemeClr val="accent2">
                      <a:lumMod val="75000"/>
                    </a:schemeClr>
                  </a:solidFill>
                  <a:latin typeface="Arial" pitchFamily="34" charset="0"/>
                </a:rPr>
                <a:t>133</a:t>
              </a:r>
            </a:p>
            <a:p>
              <a:pPr eaLnBrk="0" hangingPunct="0">
                <a:buFontTx/>
                <a:buChar char="•"/>
              </a:pPr>
              <a:r>
                <a:rPr lang="en-US" sz="1300" dirty="0" smtClean="0">
                  <a:solidFill>
                    <a:schemeClr val="bg1"/>
                  </a:solidFill>
                  <a:latin typeface="Arial" pitchFamily="34" charset="0"/>
                </a:rPr>
                <a:t>BPRS , BMT.</a:t>
              </a:r>
              <a:endParaRPr lang="en-US" sz="1300" dirty="0">
                <a:solidFill>
                  <a:schemeClr val="bg1"/>
                </a:solidFill>
                <a:latin typeface="Arial" pitchFamily="34" charset="0"/>
              </a:endParaRPr>
            </a:p>
          </p:txBody>
        </p:sp>
        <p:sp>
          <p:nvSpPr>
            <p:cNvPr id="18" name="Line 18"/>
            <p:cNvSpPr>
              <a:spLocks noChangeShapeType="1"/>
            </p:cNvSpPr>
            <p:nvPr/>
          </p:nvSpPr>
          <p:spPr bwMode="auto">
            <a:xfrm>
              <a:off x="3749" y="2707"/>
              <a:ext cx="306" cy="726"/>
            </a:xfrm>
            <a:prstGeom prst="line">
              <a:avLst/>
            </a:prstGeom>
            <a:ln>
              <a:headEnd type="triangle" w="med" len="med"/>
              <a:tailEn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19" name="Line 19"/>
            <p:cNvSpPr>
              <a:spLocks noChangeShapeType="1"/>
            </p:cNvSpPr>
            <p:nvPr/>
          </p:nvSpPr>
          <p:spPr bwMode="auto">
            <a:xfrm flipV="1">
              <a:off x="3168" y="2654"/>
              <a:ext cx="317" cy="159"/>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none" anchor="ctr">
              <a:spAutoFit/>
            </a:bodyPr>
            <a:lstStyle/>
            <a:p>
              <a:endParaRPr lang="en-US"/>
            </a:p>
          </p:txBody>
        </p:sp>
        <p:sp>
          <p:nvSpPr>
            <p:cNvPr id="20" name="Line 20"/>
            <p:cNvSpPr>
              <a:spLocks noChangeShapeType="1"/>
            </p:cNvSpPr>
            <p:nvPr/>
          </p:nvSpPr>
          <p:spPr bwMode="auto">
            <a:xfrm>
              <a:off x="3650" y="1663"/>
              <a:ext cx="204" cy="938"/>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21" name="Line 21"/>
            <p:cNvSpPr>
              <a:spLocks noChangeShapeType="1"/>
            </p:cNvSpPr>
            <p:nvPr/>
          </p:nvSpPr>
          <p:spPr bwMode="auto">
            <a:xfrm flipH="1">
              <a:off x="3907" y="1213"/>
              <a:ext cx="670" cy="1494"/>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22" name="Line 22"/>
            <p:cNvSpPr>
              <a:spLocks noChangeShapeType="1"/>
            </p:cNvSpPr>
            <p:nvPr/>
          </p:nvSpPr>
          <p:spPr bwMode="auto">
            <a:xfrm flipH="1">
              <a:off x="3854" y="1387"/>
              <a:ext cx="1056" cy="1214"/>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none" anchor="ctr">
              <a:spAutoFit/>
            </a:bodyPr>
            <a:lstStyle/>
            <a:p>
              <a:endParaRPr lang="en-US"/>
            </a:p>
          </p:txBody>
        </p:sp>
        <p:sp>
          <p:nvSpPr>
            <p:cNvPr id="23" name="Line 23"/>
            <p:cNvSpPr>
              <a:spLocks noChangeShapeType="1"/>
            </p:cNvSpPr>
            <p:nvPr/>
          </p:nvSpPr>
          <p:spPr bwMode="auto">
            <a:xfrm flipH="1">
              <a:off x="4111" y="1707"/>
              <a:ext cx="1100" cy="800"/>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24" name="Line 24"/>
            <p:cNvSpPr>
              <a:spLocks noChangeShapeType="1"/>
            </p:cNvSpPr>
            <p:nvPr/>
          </p:nvSpPr>
          <p:spPr bwMode="auto">
            <a:xfrm flipH="1">
              <a:off x="4013" y="2179"/>
              <a:ext cx="739" cy="317"/>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none" anchor="ctr">
              <a:spAutoFit/>
            </a:bodyPr>
            <a:lstStyle/>
            <a:p>
              <a:endParaRPr lang="en-US"/>
            </a:p>
          </p:txBody>
        </p:sp>
        <p:sp>
          <p:nvSpPr>
            <p:cNvPr id="25" name="Line 25"/>
            <p:cNvSpPr>
              <a:spLocks noChangeShapeType="1"/>
            </p:cNvSpPr>
            <p:nvPr/>
          </p:nvSpPr>
          <p:spPr bwMode="auto">
            <a:xfrm>
              <a:off x="2872" y="1502"/>
              <a:ext cx="240" cy="602"/>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26" name="Rectangle 26"/>
            <p:cNvSpPr>
              <a:spLocks noChangeArrowheads="1"/>
            </p:cNvSpPr>
            <p:nvPr/>
          </p:nvSpPr>
          <p:spPr bwMode="auto">
            <a:xfrm>
              <a:off x="2985" y="2950"/>
              <a:ext cx="1796" cy="396"/>
            </a:xfrm>
            <a:prstGeom prst="rect">
              <a:avLst/>
            </a:prstGeom>
            <a:noFill/>
            <a:ln w="9525">
              <a:noFill/>
              <a:miter lim="800000"/>
              <a:headEnd/>
              <a:tailEnd/>
            </a:ln>
          </p:spPr>
          <p:txBody>
            <a:bodyPr lIns="105365" tIns="52682" rIns="105365" bIns="52682">
              <a:spAutoFit/>
            </a:bodyPr>
            <a:lstStyle/>
            <a:p>
              <a:pPr eaLnBrk="0" hangingPunct="0">
                <a:buFontTx/>
                <a:buChar char="•"/>
              </a:pPr>
              <a:endParaRPr lang="en-US" sz="1500" b="1" dirty="0">
                <a:solidFill>
                  <a:srgbClr val="008000"/>
                </a:solidFill>
                <a:latin typeface="Arial" pitchFamily="34" charset="0"/>
              </a:endParaRPr>
            </a:p>
            <a:p>
              <a:pPr eaLnBrk="0" hangingPunct="0">
                <a:buFontTx/>
                <a:buChar char="•"/>
              </a:pPr>
              <a:r>
                <a:rPr lang="en-US" sz="1500" b="1" u="sng" dirty="0">
                  <a:solidFill>
                    <a:srgbClr val="008000"/>
                  </a:solidFill>
                  <a:latin typeface="Arial" pitchFamily="34" charset="0"/>
                </a:rPr>
                <a:t>Sudan: </a:t>
              </a:r>
              <a:r>
                <a:rPr lang="en-US" sz="1500" b="1" u="sng" dirty="0" smtClean="0">
                  <a:solidFill>
                    <a:srgbClr val="008000"/>
                  </a:solidFill>
                  <a:latin typeface="Arial" pitchFamily="34" charset="0"/>
                </a:rPr>
                <a:t>13</a:t>
              </a:r>
              <a:endParaRPr lang="en-US" sz="1500" b="1" dirty="0">
                <a:solidFill>
                  <a:srgbClr val="008000"/>
                </a:solidFill>
                <a:latin typeface="Arial" pitchFamily="34" charset="0"/>
              </a:endParaRPr>
            </a:p>
          </p:txBody>
        </p:sp>
        <p:sp>
          <p:nvSpPr>
            <p:cNvPr id="27" name="Line 27"/>
            <p:cNvSpPr>
              <a:spLocks noChangeShapeType="1"/>
            </p:cNvSpPr>
            <p:nvPr/>
          </p:nvSpPr>
          <p:spPr bwMode="auto">
            <a:xfrm flipV="1">
              <a:off x="3379" y="2918"/>
              <a:ext cx="159" cy="159"/>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none" anchor="ctr">
              <a:spAutoFit/>
            </a:bodyPr>
            <a:lstStyle/>
            <a:p>
              <a:endParaRPr lang="en-US"/>
            </a:p>
          </p:txBody>
        </p:sp>
        <p:sp>
          <p:nvSpPr>
            <p:cNvPr id="28" name="Rectangle 28"/>
            <p:cNvSpPr>
              <a:spLocks noChangeArrowheads="1"/>
            </p:cNvSpPr>
            <p:nvPr/>
          </p:nvSpPr>
          <p:spPr bwMode="auto">
            <a:xfrm>
              <a:off x="5598" y="2155"/>
              <a:ext cx="1257" cy="538"/>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Pakistan: </a:t>
              </a:r>
              <a:r>
                <a:rPr lang="en-US" sz="1500" b="1" u="sng" dirty="0" smtClean="0">
                  <a:solidFill>
                    <a:srgbClr val="008000"/>
                  </a:solidFill>
                  <a:latin typeface="Arial" pitchFamily="34" charset="0"/>
                </a:rPr>
                <a:t>11</a:t>
              </a:r>
              <a:endParaRPr lang="en-US" sz="1500" b="1" u="sng" dirty="0">
                <a:solidFill>
                  <a:srgbClr val="008000"/>
                </a:solidFill>
                <a:latin typeface="Arial" pitchFamily="34" charset="0"/>
              </a:endParaRPr>
            </a:p>
            <a:p>
              <a:pPr eaLnBrk="0" hangingPunct="0">
                <a:buFontTx/>
                <a:buChar char="•"/>
              </a:pPr>
              <a:r>
                <a:rPr lang="en-US" sz="1500" b="1" u="sng" dirty="0">
                  <a:solidFill>
                    <a:srgbClr val="008000"/>
                  </a:solidFill>
                  <a:latin typeface="Arial" pitchFamily="34" charset="0"/>
                </a:rPr>
                <a:t>India: 3</a:t>
              </a:r>
            </a:p>
            <a:p>
              <a:pPr eaLnBrk="0" hangingPunct="0">
                <a:buFontTx/>
                <a:buChar char="•"/>
              </a:pPr>
              <a:r>
                <a:rPr lang="en-US" sz="1500" b="1" u="sng" dirty="0" smtClean="0">
                  <a:solidFill>
                    <a:srgbClr val="008000"/>
                  </a:solidFill>
                  <a:latin typeface="Arial" pitchFamily="34" charset="0"/>
                </a:rPr>
                <a:t>Bangladesh:9</a:t>
              </a:r>
              <a:endParaRPr lang="en-US" sz="1500" b="1" dirty="0">
                <a:solidFill>
                  <a:srgbClr val="008000"/>
                </a:solidFill>
                <a:latin typeface="Arial" pitchFamily="34" charset="0"/>
              </a:endParaRPr>
            </a:p>
          </p:txBody>
        </p:sp>
        <p:sp>
          <p:nvSpPr>
            <p:cNvPr id="29" name="Line 29"/>
            <p:cNvSpPr>
              <a:spLocks noChangeShapeType="1"/>
            </p:cNvSpPr>
            <p:nvPr/>
          </p:nvSpPr>
          <p:spPr bwMode="auto">
            <a:xfrm flipH="1">
              <a:off x="4449" y="2446"/>
              <a:ext cx="1189" cy="182"/>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30" name="Rectangle 30"/>
            <p:cNvSpPr>
              <a:spLocks noChangeArrowheads="1"/>
            </p:cNvSpPr>
            <p:nvPr/>
          </p:nvSpPr>
          <p:spPr bwMode="auto">
            <a:xfrm>
              <a:off x="4171" y="2496"/>
              <a:ext cx="1320" cy="794"/>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Turkey: </a:t>
              </a:r>
              <a:r>
                <a:rPr lang="en-US" sz="1500" b="1" u="sng" dirty="0" smtClean="0">
                  <a:solidFill>
                    <a:srgbClr val="008000"/>
                  </a:solidFill>
                  <a:latin typeface="Arial" pitchFamily="34" charset="0"/>
                </a:rPr>
                <a:t>2</a:t>
              </a:r>
              <a:endParaRPr lang="en-US" sz="1500" b="1" u="sng" dirty="0">
                <a:solidFill>
                  <a:srgbClr val="008000"/>
                </a:solidFill>
                <a:latin typeface="Arial" pitchFamily="34" charset="0"/>
              </a:endParaRPr>
            </a:p>
            <a:p>
              <a:pPr eaLnBrk="0" hangingPunct="0">
                <a:buFontTx/>
                <a:buChar char="•"/>
              </a:pPr>
              <a:r>
                <a:rPr lang="en-US" sz="1300" dirty="0">
                  <a:solidFill>
                    <a:schemeClr val="bg1"/>
                  </a:solidFill>
                  <a:latin typeface="Arial" pitchFamily="34" charset="0"/>
                </a:rPr>
                <a:t>- Faisal Finance Institution</a:t>
              </a:r>
            </a:p>
            <a:p>
              <a:pPr eaLnBrk="0" hangingPunct="0">
                <a:buFontTx/>
                <a:buChar char="•"/>
              </a:pPr>
              <a:r>
                <a:rPr lang="en-US" sz="1300" dirty="0">
                  <a:solidFill>
                    <a:schemeClr val="bg1"/>
                  </a:solidFill>
                  <a:latin typeface="Arial" pitchFamily="34" charset="0"/>
                </a:rPr>
                <a:t>- </a:t>
              </a:r>
              <a:r>
                <a:rPr lang="en-US" sz="1300" dirty="0" err="1" smtClean="0">
                  <a:solidFill>
                    <a:schemeClr val="bg1"/>
                  </a:solidFill>
                  <a:latin typeface="Arial" pitchFamily="34" charset="0"/>
                </a:rPr>
                <a:t>Ikhlas</a:t>
              </a:r>
              <a:r>
                <a:rPr lang="en-US" sz="1300" dirty="0" smtClean="0">
                  <a:solidFill>
                    <a:schemeClr val="bg1"/>
                  </a:solidFill>
                  <a:latin typeface="Arial" pitchFamily="34" charset="0"/>
                </a:rPr>
                <a:t> </a:t>
              </a:r>
              <a:r>
                <a:rPr lang="en-US" sz="1300" dirty="0">
                  <a:solidFill>
                    <a:schemeClr val="bg1"/>
                  </a:solidFill>
                  <a:latin typeface="Arial" pitchFamily="34" charset="0"/>
                </a:rPr>
                <a:t>Finance House</a:t>
              </a:r>
              <a:endParaRPr lang="en-US" sz="1300" b="1" dirty="0">
                <a:solidFill>
                  <a:schemeClr val="bg1"/>
                </a:solidFill>
                <a:latin typeface="Arial" pitchFamily="34" charset="0"/>
              </a:endParaRPr>
            </a:p>
          </p:txBody>
        </p:sp>
        <p:sp>
          <p:nvSpPr>
            <p:cNvPr id="31" name="Rectangle 32"/>
            <p:cNvSpPr>
              <a:spLocks noChangeArrowheads="1"/>
            </p:cNvSpPr>
            <p:nvPr/>
          </p:nvSpPr>
          <p:spPr bwMode="auto">
            <a:xfrm>
              <a:off x="3829" y="3004"/>
              <a:ext cx="1126" cy="942"/>
            </a:xfrm>
            <a:prstGeom prst="rect">
              <a:avLst/>
            </a:prstGeom>
            <a:noFill/>
            <a:ln w="9525">
              <a:noFill/>
              <a:miter lim="800000"/>
              <a:headEnd/>
              <a:tailEnd/>
            </a:ln>
          </p:spPr>
          <p:txBody>
            <a:bodyPr wrap="square" lIns="105365" tIns="52682" rIns="105365" bIns="52682">
              <a:spAutoFit/>
            </a:bodyPr>
            <a:lstStyle/>
            <a:p>
              <a:pPr eaLnBrk="0" hangingPunct="0">
                <a:buFontTx/>
                <a:buChar char="•"/>
              </a:pPr>
              <a:endParaRPr lang="en-US" sz="1500" b="1" dirty="0">
                <a:solidFill>
                  <a:srgbClr val="008000"/>
                </a:solidFill>
                <a:latin typeface="Arial" pitchFamily="34" charset="0"/>
              </a:endParaRPr>
            </a:p>
            <a:p>
              <a:pPr eaLnBrk="0" hangingPunct="0">
                <a:buFontTx/>
                <a:buChar char="•"/>
              </a:pPr>
              <a:endParaRPr lang="en-US" sz="1500" b="1" dirty="0">
                <a:solidFill>
                  <a:srgbClr val="008000"/>
                </a:solidFill>
                <a:latin typeface="Arial" pitchFamily="34" charset="0"/>
              </a:endParaRPr>
            </a:p>
            <a:p>
              <a:pPr eaLnBrk="0" hangingPunct="0">
                <a:buFontTx/>
                <a:buChar char="•"/>
              </a:pPr>
              <a:r>
                <a:rPr lang="en-US" sz="1500" b="1" u="sng" dirty="0">
                  <a:solidFill>
                    <a:srgbClr val="008000"/>
                  </a:solidFill>
                  <a:latin typeface="Arial" pitchFamily="34" charset="0"/>
                </a:rPr>
                <a:t>Yemen: </a:t>
              </a:r>
              <a:r>
                <a:rPr lang="en-US" sz="1500" b="1" u="sng" dirty="0" smtClean="0">
                  <a:solidFill>
                    <a:srgbClr val="008000"/>
                  </a:solidFill>
                  <a:latin typeface="Arial" pitchFamily="34" charset="0"/>
                </a:rPr>
                <a:t>05</a:t>
              </a:r>
            </a:p>
            <a:p>
              <a:pPr eaLnBrk="0" hangingPunct="0">
                <a:buFontTx/>
                <a:buChar char="•"/>
              </a:pPr>
              <a:r>
                <a:rPr lang="en-US" sz="1300" dirty="0" smtClean="0">
                  <a:solidFill>
                    <a:schemeClr val="bg1"/>
                  </a:solidFill>
                  <a:latin typeface="Arial" pitchFamily="34" charset="0"/>
                </a:rPr>
                <a:t>Al- Amal</a:t>
              </a:r>
            </a:p>
            <a:p>
              <a:pPr eaLnBrk="0" hangingPunct="0">
                <a:buFontTx/>
                <a:buChar char="•"/>
              </a:pPr>
              <a:r>
                <a:rPr lang="en-US" sz="1300" dirty="0" smtClean="0">
                  <a:solidFill>
                    <a:schemeClr val="bg1"/>
                  </a:solidFill>
                  <a:latin typeface="Arial" pitchFamily="34" charset="0"/>
                </a:rPr>
                <a:t>Al </a:t>
              </a:r>
              <a:r>
                <a:rPr lang="en-US" sz="1300" dirty="0" err="1" smtClean="0">
                  <a:solidFill>
                    <a:schemeClr val="bg1"/>
                  </a:solidFill>
                  <a:latin typeface="Arial" pitchFamily="34" charset="0"/>
                </a:rPr>
                <a:t>Kuraimi</a:t>
              </a:r>
              <a:endParaRPr lang="en-US" sz="1300" dirty="0" smtClean="0">
                <a:solidFill>
                  <a:schemeClr val="bg1"/>
                </a:solidFill>
                <a:latin typeface="Arial" pitchFamily="34" charset="0"/>
              </a:endParaRPr>
            </a:p>
            <a:p>
              <a:pPr eaLnBrk="0" hangingPunct="0"/>
              <a:r>
                <a:rPr lang="en-US" sz="1300" dirty="0" smtClean="0">
                  <a:latin typeface="Arial" pitchFamily="34" charset="0"/>
                </a:rPr>
                <a:t> </a:t>
              </a:r>
              <a:endParaRPr lang="en-US" sz="1300" dirty="0">
                <a:latin typeface="Arial" pitchFamily="34" charset="0"/>
              </a:endParaRPr>
            </a:p>
          </p:txBody>
        </p:sp>
      </p:grpSp>
      <p:sp>
        <p:nvSpPr>
          <p:cNvPr id="32" name="Rectangle 32"/>
          <p:cNvSpPr>
            <a:spLocks noChangeArrowheads="1"/>
          </p:cNvSpPr>
          <p:nvPr/>
        </p:nvSpPr>
        <p:spPr bwMode="auto">
          <a:xfrm>
            <a:off x="0" y="5643611"/>
            <a:ext cx="4038600" cy="1214389"/>
          </a:xfrm>
          <a:prstGeom prst="rect">
            <a:avLst/>
          </a:prstGeom>
          <a:noFill/>
          <a:ln w="9525">
            <a:noFill/>
            <a:miter lim="800000"/>
            <a:headEnd/>
            <a:tailEnd/>
          </a:ln>
        </p:spPr>
        <p:txBody>
          <a:bodyPr wrap="square" lIns="105365" tIns="52682" rIns="105365" bIns="52682">
            <a:spAutoFit/>
          </a:bodyPr>
          <a:lstStyle/>
          <a:p>
            <a:pPr eaLnBrk="0" hangingPunct="0"/>
            <a:r>
              <a:rPr lang="en-US" sz="2400" b="1" dirty="0" smtClean="0">
                <a:solidFill>
                  <a:schemeClr val="bg1"/>
                </a:solidFill>
                <a:latin typeface="Arial" pitchFamily="34" charset="0"/>
              </a:rPr>
              <a:t>IMFI’s Worldwide: 300 *     in Countries: 32</a:t>
            </a:r>
          </a:p>
          <a:p>
            <a:pPr eaLnBrk="0" hangingPunct="0"/>
            <a:r>
              <a:rPr lang="en-US" sz="2400" b="1" dirty="0" smtClean="0">
                <a:solidFill>
                  <a:schemeClr val="bg1"/>
                </a:solidFill>
                <a:latin typeface="Arial" pitchFamily="34" charset="0"/>
              </a:rPr>
              <a:t>Market Size: 1 billion USD</a:t>
            </a:r>
            <a:endParaRPr lang="en-US" sz="2400" b="1" dirty="0">
              <a:solidFill>
                <a:schemeClr val="bg1"/>
              </a:solidFill>
              <a:latin typeface="Arial" pitchFamily="34" charset="0"/>
            </a:endParaRPr>
          </a:p>
        </p:txBody>
      </p:sp>
      <p:sp>
        <p:nvSpPr>
          <p:cNvPr id="33" name="Line 27"/>
          <p:cNvSpPr>
            <a:spLocks noChangeShapeType="1"/>
          </p:cNvSpPr>
          <p:nvPr/>
        </p:nvSpPr>
        <p:spPr bwMode="auto">
          <a:xfrm flipH="1" flipV="1">
            <a:off x="6733221" y="5076242"/>
            <a:ext cx="185772" cy="786307"/>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35" name="Rectangle 32"/>
          <p:cNvSpPr>
            <a:spLocks noChangeArrowheads="1"/>
          </p:cNvSpPr>
          <p:nvPr/>
        </p:nvSpPr>
        <p:spPr bwMode="auto">
          <a:xfrm>
            <a:off x="3021232" y="5171146"/>
            <a:ext cx="1447800" cy="752724"/>
          </a:xfrm>
          <a:prstGeom prst="rect">
            <a:avLst/>
          </a:prstGeom>
          <a:noFill/>
          <a:ln w="9525">
            <a:noFill/>
            <a:miter lim="800000"/>
            <a:headEnd/>
            <a:tailEnd/>
          </a:ln>
        </p:spPr>
        <p:txBody>
          <a:bodyPr wrap="square" lIns="105365" tIns="52682" rIns="105365" bIns="52682">
            <a:spAutoFit/>
          </a:bodyPr>
          <a:lstStyle/>
          <a:p>
            <a:pPr eaLnBrk="0" hangingPunct="0">
              <a:buFontTx/>
              <a:buChar char="•"/>
            </a:pPr>
            <a:endParaRPr lang="en-US" sz="1500" b="1" dirty="0">
              <a:solidFill>
                <a:srgbClr val="008000"/>
              </a:solidFill>
              <a:latin typeface="Arial" pitchFamily="34" charset="0"/>
            </a:endParaRPr>
          </a:p>
          <a:p>
            <a:pPr eaLnBrk="0" hangingPunct="0">
              <a:buFontTx/>
              <a:buChar char="•"/>
            </a:pPr>
            <a:r>
              <a:rPr lang="en-US" sz="1500" b="1" dirty="0" smtClean="0">
                <a:solidFill>
                  <a:srgbClr val="008000"/>
                </a:solidFill>
                <a:latin typeface="Arial" pitchFamily="34" charset="0"/>
              </a:rPr>
              <a:t>South Africa</a:t>
            </a:r>
          </a:p>
          <a:p>
            <a:pPr eaLnBrk="0" hangingPunct="0"/>
            <a:r>
              <a:rPr lang="en-US" sz="1200" dirty="0" smtClean="0">
                <a:latin typeface="Arial" pitchFamily="34" charset="0"/>
              </a:rPr>
              <a:t>  </a:t>
            </a:r>
            <a:r>
              <a:rPr lang="en-US" sz="1200" dirty="0" err="1" smtClean="0">
                <a:solidFill>
                  <a:schemeClr val="bg1"/>
                </a:solidFill>
                <a:latin typeface="Arial" pitchFamily="34" charset="0"/>
              </a:rPr>
              <a:t>Awqaf</a:t>
            </a:r>
            <a:r>
              <a:rPr lang="en-US" sz="1200" dirty="0" smtClean="0">
                <a:solidFill>
                  <a:schemeClr val="bg1"/>
                </a:solidFill>
                <a:latin typeface="Arial" pitchFamily="34" charset="0"/>
              </a:rPr>
              <a:t> SA</a:t>
            </a:r>
            <a:endParaRPr lang="en-US" sz="1200" dirty="0">
              <a:solidFill>
                <a:schemeClr val="bg1"/>
              </a:solidFill>
              <a:latin typeface="Arial" pitchFamily="34" charset="0"/>
            </a:endParaRPr>
          </a:p>
        </p:txBody>
      </p:sp>
      <p:sp>
        <p:nvSpPr>
          <p:cNvPr id="37" name="Line 19"/>
          <p:cNvSpPr>
            <a:spLocks noChangeShapeType="1"/>
          </p:cNvSpPr>
          <p:nvPr/>
        </p:nvSpPr>
        <p:spPr bwMode="auto">
          <a:xfrm>
            <a:off x="3053425" y="5634519"/>
            <a:ext cx="1148473" cy="53487"/>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38" name="Line 20"/>
          <p:cNvSpPr>
            <a:spLocks noChangeShapeType="1"/>
          </p:cNvSpPr>
          <p:nvPr/>
        </p:nvSpPr>
        <p:spPr bwMode="auto">
          <a:xfrm flipH="1">
            <a:off x="4485688" y="1915234"/>
            <a:ext cx="280243" cy="1636792"/>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39" name="Line 20"/>
          <p:cNvSpPr>
            <a:spLocks noChangeShapeType="1"/>
          </p:cNvSpPr>
          <p:nvPr/>
        </p:nvSpPr>
        <p:spPr bwMode="auto">
          <a:xfrm flipH="1">
            <a:off x="4806528" y="1437384"/>
            <a:ext cx="770384" cy="2041020"/>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41" name="Rectangle 32"/>
          <p:cNvSpPr>
            <a:spLocks noChangeArrowheads="1"/>
          </p:cNvSpPr>
          <p:nvPr/>
        </p:nvSpPr>
        <p:spPr bwMode="auto">
          <a:xfrm>
            <a:off x="5752178" y="5853509"/>
            <a:ext cx="1524000" cy="729640"/>
          </a:xfrm>
          <a:prstGeom prst="rect">
            <a:avLst/>
          </a:prstGeom>
          <a:noFill/>
          <a:ln w="9525">
            <a:noFill/>
            <a:miter lim="800000"/>
            <a:headEnd/>
            <a:tailEnd/>
          </a:ln>
        </p:spPr>
        <p:txBody>
          <a:bodyPr wrap="square" lIns="105365" tIns="52682" rIns="105365" bIns="52682">
            <a:spAutoFit/>
          </a:bodyPr>
          <a:lstStyle/>
          <a:p>
            <a:pPr eaLnBrk="0" hangingPunct="0"/>
            <a:endParaRPr lang="en-US" sz="1500" b="1" dirty="0">
              <a:solidFill>
                <a:srgbClr val="008000"/>
              </a:solidFill>
              <a:latin typeface="Arial" pitchFamily="34" charset="0"/>
            </a:endParaRPr>
          </a:p>
          <a:p>
            <a:pPr eaLnBrk="0" hangingPunct="0"/>
            <a:r>
              <a:rPr lang="en-US" sz="1500" b="1" u="sng" dirty="0" err="1" smtClean="0">
                <a:solidFill>
                  <a:srgbClr val="008000"/>
                </a:solidFill>
                <a:latin typeface="Arial" pitchFamily="34" charset="0"/>
              </a:rPr>
              <a:t>Muaritius</a:t>
            </a:r>
            <a:endParaRPr lang="en-US" sz="1500" b="1" u="sng" dirty="0" smtClean="0">
              <a:solidFill>
                <a:srgbClr val="008000"/>
              </a:solidFill>
              <a:latin typeface="Arial" pitchFamily="34" charset="0"/>
            </a:endParaRPr>
          </a:p>
          <a:p>
            <a:pPr eaLnBrk="0" hangingPunct="0"/>
            <a:r>
              <a:rPr lang="en-US" sz="1050" b="1" u="sng" dirty="0" err="1" smtClean="0">
                <a:solidFill>
                  <a:schemeClr val="bg1"/>
                </a:solidFill>
                <a:latin typeface="Arial" pitchFamily="34" charset="0"/>
              </a:rPr>
              <a:t>AlBaraka</a:t>
            </a:r>
            <a:r>
              <a:rPr lang="en-US" sz="1050" b="1" u="sng" dirty="0" smtClean="0">
                <a:solidFill>
                  <a:schemeClr val="bg1"/>
                </a:solidFill>
                <a:latin typeface="Arial" pitchFamily="34" charset="0"/>
              </a:rPr>
              <a:t> MPCS</a:t>
            </a:r>
            <a:endParaRPr lang="en-US" sz="1050" b="1" dirty="0">
              <a:solidFill>
                <a:schemeClr val="bg1"/>
              </a:solidFill>
              <a:latin typeface="Arial" pitchFamily="34" charset="0"/>
            </a:endParaRPr>
          </a:p>
        </p:txBody>
      </p:sp>
      <p:sp>
        <p:nvSpPr>
          <p:cNvPr id="42" name="Line 27"/>
          <p:cNvSpPr>
            <a:spLocks noChangeShapeType="1"/>
          </p:cNvSpPr>
          <p:nvPr/>
        </p:nvSpPr>
        <p:spPr bwMode="auto">
          <a:xfrm flipH="1" flipV="1">
            <a:off x="5647414" y="5711677"/>
            <a:ext cx="642498" cy="470464"/>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Tree>
    <p:extLst>
      <p:ext uri="{BB962C8B-B14F-4D97-AF65-F5344CB8AC3E}">
        <p14:creationId xmlns="" xmlns:p14="http://schemas.microsoft.com/office/powerpoint/2010/main" val="3330730762"/>
      </p:ext>
    </p:extLst>
  </p:cSld>
  <p:clrMapOvr>
    <a:masterClrMapping/>
  </p:clrMapOvr>
  <mc:AlternateContent xmlns:mc="http://schemas.openxmlformats.org/markup-compatibility/2006">
    <mc:Choice xmlns="" xmlns:p14="http://schemas.microsoft.com/office/powerpoint/2010/main" Requires="p14">
      <p:transition spd="slow" p14:dur="2000" advTm="14092"/>
    </mc:Choice>
    <mc:Fallback>
      <p:transition spd="slow" advTm="14092"/>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3"/>
          <p:cNvSpPr txBox="1">
            <a:spLocks noGrp="1" noChangeArrowheads="1"/>
          </p:cNvSpPr>
          <p:nvPr>
            <p:ph type="title"/>
          </p:nvPr>
        </p:nvSpPr>
        <p:spPr bwMode="auto">
          <a:xfrm>
            <a:off x="457200" y="0"/>
            <a:ext cx="8432800" cy="736600"/>
          </a:xfrm>
          <a:prstGeom prst="rect">
            <a:avLst/>
          </a:prstGeom>
          <a:solidFill>
            <a:srgbClr val="35742A"/>
          </a:solidFill>
          <a:ln w="9525" algn="ctr">
            <a:noFill/>
            <a:miter lim="800000"/>
            <a:headEnd/>
            <a:tailEnd/>
          </a:ln>
          <a:effectLst/>
        </p:spPr>
        <p:txBody>
          <a:bodyPr anchor="ctr">
            <a:normAutofit fontScale="90000"/>
          </a:bodyPr>
          <a:lstStyle/>
          <a:p>
            <a:pPr algn="ctr"/>
            <a:r>
              <a:rPr lang="en-GB" sz="2800" b="1" dirty="0" smtClean="0">
                <a:solidFill>
                  <a:srgbClr val="FFFFFF"/>
                </a:solidFill>
                <a:cs typeface="Arial" charset="0"/>
              </a:rPr>
              <a:t>Some Islamic Microfinance Institutions - Worldwide</a:t>
            </a:r>
            <a:endParaRPr lang="en-GB" sz="2800" b="1" dirty="0">
              <a:solidFill>
                <a:srgbClr val="FFFFFF"/>
              </a:solidFill>
              <a:cs typeface="Arial" charset="0"/>
            </a:endParaRPr>
          </a:p>
        </p:txBody>
      </p:sp>
      <p:graphicFrame>
        <p:nvGraphicFramePr>
          <p:cNvPr id="4" name="Group 3"/>
          <p:cNvGraphicFramePr>
            <a:graphicFrameLocks/>
          </p:cNvGraphicFramePr>
          <p:nvPr>
            <p:extLst>
              <p:ext uri="{D42A27DB-BD31-4B8C-83A1-F6EECF244321}">
                <p14:modId xmlns="" xmlns:p14="http://schemas.microsoft.com/office/powerpoint/2010/main" val="3392188912"/>
              </p:ext>
            </p:extLst>
          </p:nvPr>
        </p:nvGraphicFramePr>
        <p:xfrm>
          <a:off x="469900" y="736600"/>
          <a:ext cx="8407400" cy="5793740"/>
        </p:xfrm>
        <a:graphic>
          <a:graphicData uri="http://schemas.openxmlformats.org/drawingml/2006/table">
            <a:tbl>
              <a:tblPr>
                <a:tableStyleId>{E8B1032C-EA38-4F05-BA0D-38AFFFC7BED3}</a:tableStyleId>
              </a:tblPr>
              <a:tblGrid>
                <a:gridCol w="1816100"/>
                <a:gridCol w="6591300"/>
              </a:tblGrid>
              <a:tr h="490220">
                <a:tc>
                  <a:txBody>
                    <a:bodyPr/>
                    <a:lstStyle/>
                    <a:p>
                      <a:pPr algn="l"/>
                      <a:r>
                        <a:rPr lang="en-US" sz="2200" dirty="0" smtClean="0">
                          <a:solidFill>
                            <a:schemeClr val="bg1"/>
                          </a:solidFill>
                        </a:rPr>
                        <a:t>Countries</a:t>
                      </a:r>
                      <a:endParaRPr lang="en-US" sz="2200" b="1" dirty="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u="none" strike="noStrike" cap="none" normalizeH="0" baseline="0" dirty="0" smtClean="0">
                          <a:ln>
                            <a:noFill/>
                          </a:ln>
                          <a:solidFill>
                            <a:schemeClr val="bg1"/>
                          </a:solidFill>
                          <a:effectLst/>
                        </a:rPr>
                        <a:t>Islamic Microfinance Institutions</a:t>
                      </a:r>
                      <a:endParaRPr kumimoji="0" lang="en-US" sz="2200" b="1" u="none" strike="noStrike" cap="none" normalizeH="0" baseline="0" dirty="0" smtClean="0">
                        <a:ln>
                          <a:noFill/>
                        </a:ln>
                        <a:solidFill>
                          <a:schemeClr val="bg1"/>
                        </a:solidFill>
                        <a:effectLst/>
                      </a:endParaRPr>
                    </a:p>
                  </a:txBody>
                  <a:tcPr horzOverflow="overflow"/>
                </a:tc>
              </a:tr>
              <a:tr h="540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bg1"/>
                          </a:solidFill>
                        </a:rPr>
                        <a:t>Indonesia</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u="none" strike="noStrike" kern="1200" cap="none" normalizeH="0" baseline="0" dirty="0" smtClean="0">
                          <a:ln>
                            <a:noFill/>
                          </a:ln>
                          <a:solidFill>
                            <a:schemeClr val="bg1"/>
                          </a:solidFill>
                          <a:effectLst/>
                        </a:rPr>
                        <a:t>BPRS, Islamic Financial Cooperatives referred as bait </a:t>
                      </a:r>
                      <a:r>
                        <a:rPr kumimoji="0" lang="en-US" sz="1500" u="none" strike="noStrike" kern="1200" cap="none" normalizeH="0" baseline="0" dirty="0" err="1" smtClean="0">
                          <a:ln>
                            <a:noFill/>
                          </a:ln>
                          <a:solidFill>
                            <a:schemeClr val="bg1"/>
                          </a:solidFill>
                          <a:effectLst/>
                        </a:rPr>
                        <a:t>Maal</a:t>
                      </a:r>
                      <a:r>
                        <a:rPr kumimoji="0" lang="en-US" sz="1500" u="none" strike="noStrike" kern="1200" cap="none" normalizeH="0" baseline="0" dirty="0" smtClean="0">
                          <a:ln>
                            <a:noFill/>
                          </a:ln>
                          <a:solidFill>
                            <a:schemeClr val="bg1"/>
                          </a:solidFill>
                          <a:effectLst/>
                        </a:rPr>
                        <a:t> </a:t>
                      </a:r>
                      <a:r>
                        <a:rPr kumimoji="0" lang="en-US" sz="1500" u="none" strike="noStrike" kern="1200" cap="none" normalizeH="0" baseline="0" dirty="0" err="1" smtClean="0">
                          <a:ln>
                            <a:noFill/>
                          </a:ln>
                          <a:solidFill>
                            <a:schemeClr val="bg1"/>
                          </a:solidFill>
                          <a:effectLst/>
                        </a:rPr>
                        <a:t>wat</a:t>
                      </a:r>
                      <a:r>
                        <a:rPr kumimoji="0" lang="en-US" sz="1500" u="none" strike="noStrike" kern="1200" cap="none" normalizeH="0" baseline="0" dirty="0" smtClean="0">
                          <a:ln>
                            <a:noFill/>
                          </a:ln>
                          <a:solidFill>
                            <a:schemeClr val="bg1"/>
                          </a:solidFill>
                          <a:effectLst/>
                        </a:rPr>
                        <a:t> </a:t>
                      </a:r>
                      <a:r>
                        <a:rPr kumimoji="0" lang="en-US" sz="1500" u="none" strike="noStrike" kern="1200" cap="none" normalizeH="0" baseline="0" dirty="0" err="1" smtClean="0">
                          <a:ln>
                            <a:noFill/>
                          </a:ln>
                          <a:solidFill>
                            <a:schemeClr val="bg1"/>
                          </a:solidFill>
                          <a:effectLst/>
                        </a:rPr>
                        <a:t>Tamwil</a:t>
                      </a:r>
                      <a:r>
                        <a:rPr kumimoji="0" lang="en-US" sz="1500" u="none" strike="noStrike" kern="1200" cap="none" normalizeH="0" baseline="0" dirty="0" smtClean="0">
                          <a:ln>
                            <a:noFill/>
                          </a:ln>
                          <a:solidFill>
                            <a:schemeClr val="bg1"/>
                          </a:solidFill>
                          <a:effectLst/>
                        </a:rPr>
                        <a:t> (BMT)</a:t>
                      </a:r>
                      <a:endParaRPr kumimoji="0" lang="en-US" sz="1500" b="1" u="none" strike="noStrike" kern="1200" cap="none" normalizeH="0" baseline="0" dirty="0" smtClean="0">
                        <a:ln>
                          <a:noFill/>
                        </a:ln>
                        <a:solidFill>
                          <a:schemeClr val="bg1"/>
                        </a:solidFill>
                        <a:effectLst/>
                        <a:latin typeface="+mn-lt"/>
                        <a:ea typeface="+mn-ea"/>
                        <a:cs typeface="+mn-cs"/>
                      </a:endParaRPr>
                    </a:p>
                  </a:txBody>
                  <a:tcPr horzOverflow="overflow"/>
                </a:tc>
              </a:tr>
              <a:tr h="54053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500" dirty="0" smtClean="0">
                          <a:solidFill>
                            <a:schemeClr val="bg1"/>
                          </a:solidFill>
                        </a:rPr>
                        <a:t>Bangladesh</a:t>
                      </a:r>
                      <a:endParaRPr kumimoji="0" lang="en-US" sz="1500" b="1" i="0" u="none" strike="noStrike" cap="none" normalizeH="0" baseline="0" dirty="0" smtClean="0">
                        <a:ln>
                          <a:noFill/>
                        </a:ln>
                        <a:solidFill>
                          <a:schemeClr val="bg1"/>
                        </a:solidFill>
                        <a:effectLst/>
                        <a:latin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u="none" strike="noStrike" cap="none" normalizeH="0" baseline="0" dirty="0" smtClean="0">
                          <a:ln>
                            <a:noFill/>
                          </a:ln>
                          <a:solidFill>
                            <a:schemeClr val="bg1"/>
                          </a:solidFill>
                          <a:effectLst/>
                        </a:rPr>
                        <a:t>Islamic  Bank  Bangladesh, Social and Investment Bank, Al-</a:t>
                      </a:r>
                      <a:r>
                        <a:rPr kumimoji="0" lang="en-US" sz="1500" u="none" strike="noStrike" cap="none" normalizeH="0" baseline="0" dirty="0" err="1" smtClean="0">
                          <a:ln>
                            <a:noFill/>
                          </a:ln>
                          <a:solidFill>
                            <a:schemeClr val="bg1"/>
                          </a:solidFill>
                          <a:effectLst/>
                        </a:rPr>
                        <a:t>Fallah</a:t>
                      </a:r>
                      <a:r>
                        <a:rPr kumimoji="0" lang="en-US" sz="1500" u="none" strike="noStrike" cap="none" normalizeH="0" baseline="0" dirty="0" smtClean="0">
                          <a:ln>
                            <a:noFill/>
                          </a:ln>
                          <a:solidFill>
                            <a:schemeClr val="bg1"/>
                          </a:solidFill>
                          <a:effectLst/>
                        </a:rPr>
                        <a:t> and Rescue</a:t>
                      </a:r>
                      <a:endParaRPr kumimoji="0" lang="en-US" sz="1500" b="1" i="0" u="none" strike="noStrike" cap="none" normalizeH="0" baseline="0" dirty="0" smtClean="0">
                        <a:ln>
                          <a:noFill/>
                        </a:ln>
                        <a:solidFill>
                          <a:schemeClr val="bg1"/>
                        </a:solidFill>
                        <a:effectLst/>
                        <a:latin typeface="Arial" pitchFamily="34" charset="0"/>
                      </a:endParaRPr>
                    </a:p>
                  </a:txBody>
                  <a:tcPr horzOverflow="overflow"/>
                </a:tc>
              </a:tr>
              <a:tr h="3146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bg1"/>
                          </a:solidFill>
                        </a:rPr>
                        <a:t>Afghanistan</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baseline="0" dirty="0" smtClean="0">
                          <a:solidFill>
                            <a:schemeClr val="bg1"/>
                          </a:solidFill>
                        </a:rPr>
                        <a:t>FINCA (Qard Hasan), WOCCU, </a:t>
                      </a:r>
                      <a:r>
                        <a:rPr lang="en-US" sz="1500" baseline="0" dirty="0" err="1" smtClean="0">
                          <a:solidFill>
                            <a:schemeClr val="bg1"/>
                          </a:solidFill>
                        </a:rPr>
                        <a:t>Ariana</a:t>
                      </a:r>
                      <a:r>
                        <a:rPr lang="en-US" sz="1500" baseline="0" dirty="0" smtClean="0">
                          <a:solidFill>
                            <a:schemeClr val="bg1"/>
                          </a:solidFill>
                        </a:rPr>
                        <a:t> Financial </a:t>
                      </a:r>
                      <a:r>
                        <a:rPr lang="en-US" sz="1500" kern="1200" baseline="0" dirty="0" smtClean="0">
                          <a:solidFill>
                            <a:schemeClr val="bg1"/>
                          </a:solidFill>
                        </a:rPr>
                        <a:t>Services , IFIC, etc.</a:t>
                      </a:r>
                      <a:endParaRPr lang="en-US" sz="1500" b="1" kern="1200" baseline="0" dirty="0" smtClean="0">
                        <a:solidFill>
                          <a:schemeClr val="bg1"/>
                        </a:solidFill>
                        <a:latin typeface="+mn-lt"/>
                        <a:ea typeface="+mn-ea"/>
                        <a:cs typeface="+mn-cs"/>
                      </a:endParaRPr>
                    </a:p>
                  </a:txBody>
                  <a:tcPr horzOverflow="overflow"/>
                </a:tc>
              </a:tr>
              <a:tr h="540532">
                <a:tc>
                  <a:txBody>
                    <a:bodyPr/>
                    <a:lstStyle/>
                    <a:p>
                      <a:pPr marL="0" indent="0">
                        <a:lnSpc>
                          <a:spcPct val="100000"/>
                        </a:lnSpc>
                      </a:pPr>
                      <a:r>
                        <a:rPr lang="en-US" sz="1500" dirty="0" smtClean="0">
                          <a:solidFill>
                            <a:schemeClr val="bg1"/>
                          </a:solidFill>
                        </a:rPr>
                        <a:t>Pakistan</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baseline="0" dirty="0" err="1" smtClean="0">
                          <a:solidFill>
                            <a:schemeClr val="bg1"/>
                          </a:solidFill>
                        </a:rPr>
                        <a:t>Akhuwat</a:t>
                      </a:r>
                      <a:r>
                        <a:rPr lang="en-US" sz="1500" baseline="0" dirty="0" smtClean="0">
                          <a:solidFill>
                            <a:schemeClr val="bg1"/>
                          </a:solidFill>
                        </a:rPr>
                        <a:t> ,  </a:t>
                      </a:r>
                      <a:r>
                        <a:rPr lang="en-US" sz="1500" baseline="0" dirty="0" err="1" smtClean="0">
                          <a:solidFill>
                            <a:schemeClr val="bg1"/>
                          </a:solidFill>
                        </a:rPr>
                        <a:t>Farz</a:t>
                      </a:r>
                      <a:r>
                        <a:rPr lang="en-US" sz="1500" baseline="0" dirty="0" smtClean="0">
                          <a:solidFill>
                            <a:schemeClr val="bg1"/>
                          </a:solidFill>
                        </a:rPr>
                        <a:t> Foundation, ASASAH, Muslim Aid,  Islamic Relief, CWCD, ,HHRD , NRSP, NRDP, </a:t>
                      </a:r>
                      <a:r>
                        <a:rPr lang="en-US" sz="1500" baseline="0" dirty="0" err="1" smtClean="0">
                          <a:solidFill>
                            <a:schemeClr val="bg1"/>
                          </a:solidFill>
                        </a:rPr>
                        <a:t>Naymet</a:t>
                      </a:r>
                      <a:r>
                        <a:rPr lang="en-US" sz="1500" baseline="0" dirty="0" smtClean="0">
                          <a:solidFill>
                            <a:schemeClr val="bg1"/>
                          </a:solidFill>
                        </a:rPr>
                        <a:t> etc.</a:t>
                      </a:r>
                      <a:endParaRPr lang="en-US" sz="1500" b="1" baseline="0" dirty="0" smtClean="0">
                        <a:solidFill>
                          <a:schemeClr val="bg1"/>
                        </a:solidFill>
                      </a:endParaRPr>
                    </a:p>
                  </a:txBody>
                  <a:tcPr horzOverflow="overflow"/>
                </a:tc>
              </a:tr>
              <a:tr h="314697">
                <a:tc>
                  <a:txBody>
                    <a:bodyPr/>
                    <a:lstStyle/>
                    <a:p>
                      <a:pPr marL="0" indent="0">
                        <a:lnSpc>
                          <a:spcPct val="100000"/>
                        </a:lnSpc>
                      </a:pPr>
                      <a:r>
                        <a:rPr lang="en-US" sz="1500" dirty="0" smtClean="0">
                          <a:solidFill>
                            <a:schemeClr val="bg1"/>
                          </a:solidFill>
                        </a:rPr>
                        <a:t>Malaysia</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baseline="0" dirty="0" smtClean="0">
                          <a:solidFill>
                            <a:schemeClr val="bg1"/>
                          </a:solidFill>
                        </a:rPr>
                        <a:t>Amina </a:t>
                      </a:r>
                      <a:r>
                        <a:rPr lang="en-US" sz="1500" kern="1200" baseline="0" dirty="0" smtClean="0">
                          <a:solidFill>
                            <a:schemeClr val="bg1"/>
                          </a:solidFill>
                        </a:rPr>
                        <a:t>Iftikhar, </a:t>
                      </a:r>
                      <a:r>
                        <a:rPr lang="en-US" sz="1500" kern="1200" baseline="0" dirty="0" err="1" smtClean="0">
                          <a:solidFill>
                            <a:schemeClr val="bg1"/>
                          </a:solidFill>
                        </a:rPr>
                        <a:t>Tabung</a:t>
                      </a:r>
                      <a:r>
                        <a:rPr lang="en-US" sz="1500" kern="1200" baseline="0" dirty="0" smtClean="0">
                          <a:solidFill>
                            <a:schemeClr val="bg1"/>
                          </a:solidFill>
                        </a:rPr>
                        <a:t> </a:t>
                      </a:r>
                      <a:r>
                        <a:rPr lang="en-US" sz="1500" kern="1200" baseline="0" dirty="0" err="1" smtClean="0">
                          <a:solidFill>
                            <a:schemeClr val="bg1"/>
                          </a:solidFill>
                        </a:rPr>
                        <a:t>Haji</a:t>
                      </a:r>
                      <a:r>
                        <a:rPr lang="en-US" sz="1500" kern="1200" baseline="0" dirty="0" smtClean="0">
                          <a:solidFill>
                            <a:schemeClr val="bg1"/>
                          </a:solidFill>
                        </a:rPr>
                        <a:t>  etc</a:t>
                      </a:r>
                      <a:endParaRPr lang="en-US" sz="1500" b="1" kern="1200" baseline="0" dirty="0" smtClean="0">
                        <a:solidFill>
                          <a:schemeClr val="bg1"/>
                        </a:solidFill>
                        <a:latin typeface="+mn-lt"/>
                        <a:ea typeface="+mn-ea"/>
                        <a:cs typeface="+mn-cs"/>
                      </a:endParaRPr>
                    </a:p>
                  </a:txBody>
                  <a:tcPr horzOverflow="overflow"/>
                </a:tc>
              </a:tr>
              <a:tr h="540532">
                <a:tc>
                  <a:txBody>
                    <a:bodyPr/>
                    <a:lstStyle/>
                    <a:p>
                      <a:pPr marL="0" indent="0">
                        <a:lnSpc>
                          <a:spcPct val="100000"/>
                        </a:lnSpc>
                      </a:pPr>
                      <a:r>
                        <a:rPr lang="en-US" sz="1500" u="none" dirty="0" smtClean="0">
                          <a:solidFill>
                            <a:schemeClr val="bg1"/>
                          </a:solidFill>
                        </a:rPr>
                        <a:t>India</a:t>
                      </a:r>
                      <a:r>
                        <a:rPr lang="en-US" sz="1500" u="sng" dirty="0" smtClean="0">
                          <a:solidFill>
                            <a:schemeClr val="bg1"/>
                          </a:solidFill>
                        </a:rPr>
                        <a:t> </a:t>
                      </a:r>
                      <a:endParaRPr lang="en-US" sz="1500" b="1" u="sng"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500" kern="1200" baseline="0" dirty="0" smtClean="0">
                          <a:solidFill>
                            <a:schemeClr val="bg1"/>
                          </a:solidFill>
                        </a:rPr>
                        <a:t>AICMEU,  BASIX, </a:t>
                      </a:r>
                      <a:r>
                        <a:rPr lang="en-US" sz="1500" kern="1200" baseline="0" dirty="0" err="1" smtClean="0">
                          <a:solidFill>
                            <a:schemeClr val="bg1"/>
                          </a:solidFill>
                        </a:rPr>
                        <a:t>Sahulat</a:t>
                      </a:r>
                      <a:r>
                        <a:rPr lang="en-US" sz="1500" kern="1200" baseline="0" dirty="0" smtClean="0">
                          <a:solidFill>
                            <a:schemeClr val="bg1"/>
                          </a:solidFill>
                        </a:rPr>
                        <a:t>, Bait-un-Nasr , Al-</a:t>
                      </a:r>
                      <a:r>
                        <a:rPr lang="en-US" sz="1500" kern="1200" baseline="0" dirty="0" err="1" smtClean="0">
                          <a:solidFill>
                            <a:schemeClr val="bg1"/>
                          </a:solidFill>
                        </a:rPr>
                        <a:t>Khair</a:t>
                      </a:r>
                      <a:r>
                        <a:rPr lang="en-US" sz="1500" kern="1200" baseline="0" dirty="0" smtClean="0">
                          <a:solidFill>
                            <a:schemeClr val="bg1"/>
                          </a:solidFill>
                        </a:rPr>
                        <a:t> Co-operative, </a:t>
                      </a:r>
                      <a:r>
                        <a:rPr lang="en-US" sz="1500" kern="1200" baseline="0" dirty="0" err="1" smtClean="0">
                          <a:solidFill>
                            <a:schemeClr val="bg1"/>
                          </a:solidFill>
                        </a:rPr>
                        <a:t>Marwar</a:t>
                      </a:r>
                      <a:r>
                        <a:rPr lang="en-US" sz="1500" kern="1200" baseline="0" dirty="0" smtClean="0">
                          <a:solidFill>
                            <a:schemeClr val="bg1"/>
                          </a:solidFill>
                        </a:rPr>
                        <a:t> </a:t>
                      </a:r>
                      <a:r>
                        <a:rPr lang="en-US" sz="1500" kern="1200" baseline="0" dirty="0" err="1" smtClean="0">
                          <a:solidFill>
                            <a:schemeClr val="bg1"/>
                          </a:solidFill>
                        </a:rPr>
                        <a:t>Shariah</a:t>
                      </a:r>
                      <a:r>
                        <a:rPr lang="en-US" sz="1500" kern="1200" baseline="0" dirty="0" smtClean="0">
                          <a:solidFill>
                            <a:schemeClr val="bg1"/>
                          </a:solidFill>
                        </a:rPr>
                        <a:t> Credit</a:t>
                      </a:r>
                      <a:endParaRPr lang="en-US" sz="1500" b="1" kern="1200" baseline="0" dirty="0" smtClean="0">
                        <a:solidFill>
                          <a:schemeClr val="bg1"/>
                        </a:solidFill>
                        <a:latin typeface="+mn-lt"/>
                        <a:ea typeface="+mn-ea"/>
                        <a:cs typeface="+mn-cs"/>
                      </a:endParaRPr>
                    </a:p>
                  </a:txBody>
                  <a:tcPr horzOverflow="overflow"/>
                </a:tc>
              </a:tr>
              <a:tr h="314697">
                <a:tc>
                  <a:txBody>
                    <a:bodyPr/>
                    <a:lstStyle/>
                    <a:p>
                      <a:pPr marL="0" indent="0">
                        <a:lnSpc>
                          <a:spcPct val="100000"/>
                        </a:lnSpc>
                      </a:pPr>
                      <a:r>
                        <a:rPr lang="en-US" sz="1500" dirty="0" smtClean="0">
                          <a:solidFill>
                            <a:schemeClr val="bg1"/>
                          </a:solidFill>
                        </a:rPr>
                        <a:t>Egypt </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kern="1200" baseline="0" dirty="0" err="1" smtClean="0">
                          <a:solidFill>
                            <a:schemeClr val="bg1"/>
                          </a:solidFill>
                        </a:rPr>
                        <a:t>Mit</a:t>
                      </a:r>
                      <a:r>
                        <a:rPr lang="en-US" sz="1500" kern="1200" baseline="0" dirty="0" smtClean="0">
                          <a:solidFill>
                            <a:schemeClr val="bg1"/>
                          </a:solidFill>
                        </a:rPr>
                        <a:t> </a:t>
                      </a:r>
                      <a:r>
                        <a:rPr lang="en-US" sz="1500" kern="1200" baseline="0" dirty="0" err="1" smtClean="0">
                          <a:solidFill>
                            <a:schemeClr val="bg1"/>
                          </a:solidFill>
                        </a:rPr>
                        <a:t>Ghamar</a:t>
                      </a:r>
                      <a:r>
                        <a:rPr lang="en-US" sz="1500" kern="1200" baseline="0" dirty="0" smtClean="0">
                          <a:solidFill>
                            <a:schemeClr val="bg1"/>
                          </a:solidFill>
                        </a:rPr>
                        <a:t> Project</a:t>
                      </a:r>
                      <a:endParaRPr lang="en-US" sz="1500" b="1" kern="1200" baseline="0" dirty="0" smtClean="0">
                        <a:solidFill>
                          <a:schemeClr val="bg1"/>
                        </a:solidFill>
                        <a:latin typeface="+mn-lt"/>
                        <a:ea typeface="+mn-ea"/>
                        <a:cs typeface="+mn-cs"/>
                      </a:endParaRPr>
                    </a:p>
                  </a:txBody>
                  <a:tcPr horzOverflow="overflow"/>
                </a:tc>
              </a:tr>
              <a:tr h="314697">
                <a:tc>
                  <a:txBody>
                    <a:bodyPr/>
                    <a:lstStyle/>
                    <a:p>
                      <a:pPr marL="0" indent="0">
                        <a:lnSpc>
                          <a:spcPct val="100000"/>
                        </a:lnSpc>
                      </a:pPr>
                      <a:r>
                        <a:rPr lang="en-US" sz="1500" dirty="0" smtClean="0">
                          <a:solidFill>
                            <a:schemeClr val="bg1"/>
                          </a:solidFill>
                        </a:rPr>
                        <a:t>Syria</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kern="1200" baseline="0" dirty="0" err="1" smtClean="0">
                          <a:solidFill>
                            <a:schemeClr val="bg1"/>
                          </a:solidFill>
                        </a:rPr>
                        <a:t>Sanadiq</a:t>
                      </a:r>
                      <a:r>
                        <a:rPr lang="en-US" sz="1500" kern="1200" baseline="0" dirty="0" smtClean="0">
                          <a:solidFill>
                            <a:schemeClr val="bg1"/>
                          </a:solidFill>
                        </a:rPr>
                        <a:t> project </a:t>
                      </a:r>
                      <a:r>
                        <a:rPr lang="en-US" sz="1500" kern="1200" baseline="0" dirty="0" err="1" smtClean="0">
                          <a:solidFill>
                            <a:schemeClr val="bg1"/>
                          </a:solidFill>
                        </a:rPr>
                        <a:t>Jabal</a:t>
                      </a:r>
                      <a:r>
                        <a:rPr lang="en-US" sz="1500" kern="1200" baseline="0" dirty="0" smtClean="0">
                          <a:solidFill>
                            <a:schemeClr val="bg1"/>
                          </a:solidFill>
                        </a:rPr>
                        <a:t> al </a:t>
                      </a:r>
                      <a:r>
                        <a:rPr lang="en-US" sz="1500" kern="1200" baseline="0" dirty="0" err="1" smtClean="0">
                          <a:solidFill>
                            <a:schemeClr val="bg1"/>
                          </a:solidFill>
                        </a:rPr>
                        <a:t>Hoss</a:t>
                      </a:r>
                      <a:endParaRPr lang="en-US" sz="1500" b="1" kern="1200" baseline="0" dirty="0" smtClean="0">
                        <a:solidFill>
                          <a:schemeClr val="bg1"/>
                        </a:solidFill>
                        <a:latin typeface="+mn-lt"/>
                        <a:ea typeface="+mn-ea"/>
                        <a:cs typeface="+mn-cs"/>
                      </a:endParaRPr>
                    </a:p>
                  </a:txBody>
                  <a:tcPr horzOverflow="overflow"/>
                </a:tc>
              </a:tr>
              <a:tr h="314697">
                <a:tc>
                  <a:txBody>
                    <a:bodyPr/>
                    <a:lstStyle/>
                    <a:p>
                      <a:pPr marL="0" indent="0">
                        <a:lnSpc>
                          <a:spcPct val="100000"/>
                        </a:lnSpc>
                      </a:pPr>
                      <a:r>
                        <a:rPr lang="en-US" sz="1500" dirty="0" smtClean="0">
                          <a:solidFill>
                            <a:schemeClr val="bg1"/>
                          </a:solidFill>
                        </a:rPr>
                        <a:t>Lebanon</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kern="1200" baseline="0" dirty="0" err="1" smtClean="0">
                          <a:solidFill>
                            <a:schemeClr val="bg1"/>
                          </a:solidFill>
                        </a:rPr>
                        <a:t>Mu’assat</a:t>
                      </a:r>
                      <a:r>
                        <a:rPr lang="en-US" sz="1500" kern="1200" baseline="0" dirty="0" smtClean="0">
                          <a:solidFill>
                            <a:schemeClr val="bg1"/>
                          </a:solidFill>
                        </a:rPr>
                        <a:t> </a:t>
                      </a:r>
                      <a:r>
                        <a:rPr lang="en-US" sz="1500" kern="1200" baseline="0" dirty="0" err="1" smtClean="0">
                          <a:solidFill>
                            <a:schemeClr val="bg1"/>
                          </a:solidFill>
                        </a:rPr>
                        <a:t>Bayat</a:t>
                      </a:r>
                      <a:r>
                        <a:rPr lang="en-US" sz="1500" kern="1200" baseline="0" dirty="0" smtClean="0">
                          <a:solidFill>
                            <a:schemeClr val="bg1"/>
                          </a:solidFill>
                        </a:rPr>
                        <a:t> Al-Mal</a:t>
                      </a:r>
                      <a:endParaRPr lang="en-US" sz="1500" b="1" kern="1200" baseline="0" dirty="0" smtClean="0">
                        <a:solidFill>
                          <a:schemeClr val="bg1"/>
                        </a:solidFill>
                        <a:latin typeface="+mn-lt"/>
                        <a:ea typeface="+mn-ea"/>
                        <a:cs typeface="+mn-cs"/>
                      </a:endParaRPr>
                    </a:p>
                  </a:txBody>
                  <a:tcPr horzOverflow="overflow"/>
                </a:tc>
              </a:tr>
              <a:tr h="314697">
                <a:tc>
                  <a:txBody>
                    <a:bodyPr/>
                    <a:lstStyle/>
                    <a:p>
                      <a:pPr marL="0" indent="0">
                        <a:lnSpc>
                          <a:spcPct val="100000"/>
                        </a:lnSpc>
                      </a:pPr>
                      <a:r>
                        <a:rPr lang="en-US" sz="1500" dirty="0" err="1" smtClean="0">
                          <a:solidFill>
                            <a:schemeClr val="bg1"/>
                          </a:solidFill>
                        </a:rPr>
                        <a:t>Yeman</a:t>
                      </a:r>
                      <a:endParaRPr lang="en-US" sz="1500" b="1" dirty="0" smtClean="0">
                        <a:solidFill>
                          <a:schemeClr val="bg1"/>
                        </a:solidFill>
                      </a:endParaRPr>
                    </a:p>
                  </a:txBody>
                  <a:tcPr horzOverflow="overflow"/>
                </a:tc>
                <a:tc>
                  <a:txBody>
                    <a:bodyPr/>
                    <a:lstStyle/>
                    <a:p>
                      <a:r>
                        <a:rPr lang="en-US" sz="1500" kern="1200" baseline="0" dirty="0" err="1" smtClean="0">
                          <a:solidFill>
                            <a:schemeClr val="bg1"/>
                          </a:solidFill>
                        </a:rPr>
                        <a:t>Hodeidah</a:t>
                      </a:r>
                      <a:r>
                        <a:rPr lang="en-US" sz="1500" kern="1200" baseline="0" dirty="0" smtClean="0">
                          <a:solidFill>
                            <a:schemeClr val="bg1"/>
                          </a:solidFill>
                        </a:rPr>
                        <a:t> Microfinance Program, Al-Amal Microfinance Bank etc.</a:t>
                      </a:r>
                      <a:endParaRPr lang="en-US" sz="1500" b="1" kern="1200" baseline="0" dirty="0" smtClean="0">
                        <a:solidFill>
                          <a:schemeClr val="bg1"/>
                        </a:solidFill>
                        <a:latin typeface="+mn-lt"/>
                        <a:ea typeface="+mn-ea"/>
                        <a:cs typeface="+mn-cs"/>
                      </a:endParaRPr>
                    </a:p>
                  </a:txBody>
                  <a:tcPr horzOverflow="overflow"/>
                </a:tc>
              </a:tr>
              <a:tr h="3146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baseline="0" dirty="0" smtClean="0">
                          <a:solidFill>
                            <a:schemeClr val="bg1"/>
                          </a:solidFill>
                        </a:rPr>
                        <a:t>South Africa</a:t>
                      </a:r>
                      <a:endParaRPr lang="en-US" sz="1500" b="1" kern="1200" baseline="0"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u="none" strike="noStrike" cap="none" normalizeH="0" baseline="0" dirty="0" err="1" smtClean="0">
                          <a:ln>
                            <a:noFill/>
                          </a:ln>
                          <a:solidFill>
                            <a:schemeClr val="bg1"/>
                          </a:solidFill>
                          <a:effectLst/>
                        </a:rPr>
                        <a:t>Awqaf</a:t>
                      </a:r>
                      <a:r>
                        <a:rPr kumimoji="0" lang="en-US" sz="1500" u="none" strike="noStrike" cap="none" normalizeH="0" baseline="0" dirty="0" smtClean="0">
                          <a:ln>
                            <a:noFill/>
                          </a:ln>
                          <a:solidFill>
                            <a:schemeClr val="bg1"/>
                          </a:solidFill>
                          <a:effectLst/>
                        </a:rPr>
                        <a:t> South Africa</a:t>
                      </a:r>
                      <a:endParaRPr kumimoji="0" lang="en-US" sz="1500" b="1" i="1" u="none" strike="noStrike" cap="none" normalizeH="0" baseline="0" dirty="0" smtClean="0">
                        <a:ln>
                          <a:noFill/>
                        </a:ln>
                        <a:solidFill>
                          <a:schemeClr val="bg1"/>
                        </a:solidFill>
                        <a:effectLst/>
                        <a:latin typeface="Arial" pitchFamily="34" charset="0"/>
                        <a:ea typeface="ＭＳ Ｐゴシック" pitchFamily="34" charset="-128"/>
                      </a:endParaRPr>
                    </a:p>
                  </a:txBody>
                  <a:tcPr horzOverflow="overflow"/>
                </a:tc>
              </a:tr>
              <a:tr h="540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500" kern="1200" baseline="0" dirty="0" smtClean="0">
                          <a:solidFill>
                            <a:schemeClr val="bg1"/>
                          </a:solidFill>
                        </a:rPr>
                        <a:t>U.K</a:t>
                      </a:r>
                    </a:p>
                    <a:p>
                      <a:pPr marL="0" indent="0">
                        <a:lnSpc>
                          <a:spcPct val="100000"/>
                        </a:lnSpc>
                      </a:pP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ja-JP" sz="1500" u="none" strike="noStrike" cap="none" normalizeH="0" baseline="0" dirty="0" smtClean="0">
                          <a:ln>
                            <a:noFill/>
                          </a:ln>
                          <a:solidFill>
                            <a:schemeClr val="bg1"/>
                          </a:solidFill>
                          <a:effectLst/>
                        </a:rPr>
                        <a:t>Faith Matters, Islamic Relief, Muslim Aid, HSBC </a:t>
                      </a:r>
                      <a:r>
                        <a:rPr kumimoji="0" lang="en-US" altLang="ja-JP" sz="1500" u="none" strike="noStrike" cap="none" normalizeH="0" baseline="0" dirty="0" err="1" smtClean="0">
                          <a:ln>
                            <a:noFill/>
                          </a:ln>
                          <a:solidFill>
                            <a:schemeClr val="bg1"/>
                          </a:solidFill>
                          <a:effectLst/>
                        </a:rPr>
                        <a:t>Amanah</a:t>
                      </a:r>
                      <a:r>
                        <a:rPr kumimoji="0" lang="en-US" altLang="ja-JP" sz="1500" u="none" strike="noStrike" cap="none" normalizeH="0" baseline="0" dirty="0" smtClean="0">
                          <a:ln>
                            <a:noFill/>
                          </a:ln>
                          <a:solidFill>
                            <a:schemeClr val="bg1"/>
                          </a:solidFill>
                          <a:effectLst/>
                        </a:rPr>
                        <a:t> etc.</a:t>
                      </a:r>
                      <a:endParaRPr kumimoji="0" lang="en-US" altLang="ja-JP" sz="1500" b="1" i="0" u="none" strike="noStrike" cap="none" normalizeH="0" baseline="0" dirty="0" smtClean="0">
                        <a:ln>
                          <a:noFill/>
                        </a:ln>
                        <a:solidFill>
                          <a:schemeClr val="bg1"/>
                        </a:solidFill>
                        <a:effectLst/>
                        <a:latin typeface="Arial" pitchFamily="34" charset="0"/>
                        <a:ea typeface="ＭＳ Ｐゴシック" pitchFamily="34" charset="-128"/>
                      </a:endParaRPr>
                    </a:p>
                  </a:txBody>
                  <a:tcPr horzOverflow="overflow"/>
                </a:tc>
              </a:tr>
              <a:tr h="3022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500" u="none" strike="noStrike" kern="1200" cap="none" normalizeH="0" baseline="0" dirty="0" smtClean="0">
                          <a:ln>
                            <a:noFill/>
                          </a:ln>
                          <a:solidFill>
                            <a:schemeClr val="bg1"/>
                          </a:solidFill>
                          <a:effectLst/>
                          <a:latin typeface="+mn-lt"/>
                          <a:ea typeface="+mn-ea"/>
                          <a:cs typeface="+mn-cs"/>
                        </a:rPr>
                        <a:t>Tanzania</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ja-JP" sz="1500" u="none" strike="noStrike" kern="1200" cap="none" normalizeH="0" baseline="0" dirty="0" smtClean="0">
                          <a:ln>
                            <a:noFill/>
                          </a:ln>
                          <a:solidFill>
                            <a:schemeClr val="bg1"/>
                          </a:solidFill>
                          <a:effectLst/>
                          <a:latin typeface="+mn-lt"/>
                          <a:ea typeface="+mn-ea"/>
                          <a:cs typeface="+mn-cs"/>
                        </a:rPr>
                        <a:t>Hajj Trust</a:t>
                      </a:r>
                      <a:r>
                        <a:rPr kumimoji="0" lang="en-US" altLang="ja-JP" sz="1500" u="none" strike="noStrike" kern="1200" cap="none" normalizeH="0" baseline="0" smtClean="0">
                          <a:ln>
                            <a:noFill/>
                          </a:ln>
                          <a:solidFill>
                            <a:schemeClr val="bg1"/>
                          </a:solidFill>
                          <a:effectLst/>
                          <a:latin typeface="+mn-lt"/>
                          <a:ea typeface="+mn-ea"/>
                          <a:cs typeface="+mn-cs"/>
                        </a:rPr>
                        <a:t>,  Four SACCOS</a:t>
                      </a:r>
                      <a:endParaRPr kumimoji="0" lang="en-US" altLang="ja-JP" sz="1500" u="none" strike="noStrike" kern="1200" cap="none" normalizeH="0" baseline="0" dirty="0" smtClean="0">
                        <a:ln>
                          <a:noFill/>
                        </a:ln>
                        <a:solidFill>
                          <a:schemeClr val="bg1"/>
                        </a:solidFill>
                        <a:effectLst/>
                        <a:latin typeface="+mn-lt"/>
                        <a:ea typeface="+mn-ea"/>
                        <a:cs typeface="+mn-cs"/>
                      </a:endParaRPr>
                    </a:p>
                  </a:txBody>
                  <a:tcPr horzOverflow="overflow"/>
                </a:tc>
              </a:tr>
            </a:tbl>
          </a:graphicData>
        </a:graphic>
      </p:graphicFrame>
    </p:spTree>
    <p:extLst>
      <p:ext uri="{BB962C8B-B14F-4D97-AF65-F5344CB8AC3E}">
        <p14:creationId xmlns="" xmlns:p14="http://schemas.microsoft.com/office/powerpoint/2010/main" val="2735216556"/>
      </p:ext>
    </p:extLst>
  </p:cSld>
  <p:clrMapOvr>
    <a:masterClrMapping/>
  </p:clrMapOvr>
  <mc:AlternateContent xmlns:mc="http://schemas.openxmlformats.org/markup-compatibility/2006">
    <mc:Choice xmlns="" xmlns:p14="http://schemas.microsoft.com/office/powerpoint/2010/main" Requires="p14">
      <p:transition spd="slow" p14:dur="2000" advTm="17165"/>
    </mc:Choice>
    <mc:Fallback>
      <p:transition spd="slow" advTm="17165"/>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82600" y="0"/>
            <a:ext cx="8486602" cy="901700"/>
          </a:xfrm>
          <a:prstGeom prst="rect">
            <a:avLst/>
          </a:prstGeom>
          <a:solidFill>
            <a:srgbClr val="35742A"/>
          </a:solidFill>
          <a:ln w="9525" algn="ctr">
            <a:noFill/>
            <a:miter lim="800000"/>
            <a:headEnd/>
            <a:tailEnd/>
          </a:ln>
          <a:effectLst/>
        </p:spPr>
        <p:txBody>
          <a:bodyPr anchor="ctr"/>
          <a:lstStyle/>
          <a:p>
            <a:pPr marL="320040" indent="-320040" algn="ctr" fontAlgn="auto">
              <a:lnSpc>
                <a:spcPct val="80000"/>
              </a:lnSpc>
              <a:spcBef>
                <a:spcPts val="700"/>
              </a:spcBef>
              <a:spcAft>
                <a:spcPts val="0"/>
              </a:spcAft>
              <a:buClr>
                <a:schemeClr val="accent2"/>
              </a:buClr>
              <a:buSzPct val="60000"/>
              <a:defRPr/>
            </a:pPr>
            <a:r>
              <a:rPr lang="en-US" sz="3200" b="1" dirty="0" smtClean="0">
                <a:solidFill>
                  <a:srgbClr val="FFFFFF"/>
                </a:solidFill>
                <a:cs typeface="Arial" charset="0"/>
              </a:rPr>
              <a:t>Compatibility IMF Products with MF Models</a:t>
            </a:r>
          </a:p>
        </p:txBody>
      </p:sp>
      <p:sp>
        <p:nvSpPr>
          <p:cNvPr id="5" name="Rectangle 8"/>
          <p:cNvSpPr>
            <a:spLocks noGrp="1" noChangeArrowheads="1"/>
          </p:cNvSpPr>
          <p:nvPr>
            <p:ph idx="1"/>
          </p:nvPr>
        </p:nvSpPr>
        <p:spPr bwMode="auto">
          <a:xfrm>
            <a:off x="372534" y="901700"/>
            <a:ext cx="8901641" cy="5658985"/>
          </a:xfrm>
          <a:prstGeom prst="rect">
            <a:avLst/>
          </a:prstGeom>
          <a:noFill/>
          <a:ln w="9525">
            <a:noFill/>
            <a:miter lim="800000"/>
            <a:headEnd/>
            <a:tailEnd/>
          </a:ln>
        </p:spPr>
        <p:txBody>
          <a:bodyPr wrap="square">
            <a:spAutoFit/>
          </a:bodyPr>
          <a:lstStyle/>
          <a:p>
            <a:pPr marL="320040" indent="-320040" fontAlgn="auto">
              <a:lnSpc>
                <a:spcPct val="80000"/>
              </a:lnSpc>
              <a:spcBef>
                <a:spcPts val="700"/>
              </a:spcBef>
              <a:spcAft>
                <a:spcPts val="0"/>
              </a:spcAft>
              <a:buClr>
                <a:schemeClr val="accent2"/>
              </a:buClr>
              <a:buSzPct val="60000"/>
              <a:defRPr/>
            </a:pPr>
            <a:r>
              <a:rPr lang="en-US" sz="2800" b="1" u="sng" dirty="0" err="1" smtClean="0">
                <a:solidFill>
                  <a:schemeClr val="bg1"/>
                </a:solidFill>
                <a:latin typeface="Tw Cen MT" pitchFamily="34" charset="0"/>
              </a:rPr>
              <a:t>Grameen</a:t>
            </a:r>
            <a:r>
              <a:rPr lang="en-US" sz="2800" b="1" u="sng" dirty="0" smtClean="0">
                <a:solidFill>
                  <a:schemeClr val="bg1"/>
                </a:solidFill>
                <a:latin typeface="Tw Cen MT" pitchFamily="34" charset="0"/>
              </a:rPr>
              <a:t> Model</a:t>
            </a:r>
            <a:r>
              <a:rPr lang="en-US" sz="3200" dirty="0" smtClean="0">
                <a:solidFill>
                  <a:schemeClr val="bg1"/>
                </a:solidFill>
                <a:latin typeface="Tw Cen MT" pitchFamily="34" charset="0"/>
              </a:rPr>
              <a:t>:		</a:t>
            </a:r>
            <a:r>
              <a:rPr lang="en-US" sz="2400" dirty="0" err="1" smtClean="0">
                <a:solidFill>
                  <a:schemeClr val="bg1"/>
                </a:solidFill>
                <a:latin typeface="Tw Cen MT" pitchFamily="34" charset="0"/>
              </a:rPr>
              <a:t>Amna</a:t>
            </a:r>
            <a:r>
              <a:rPr lang="en-US" sz="2400" dirty="0" smtClean="0">
                <a:solidFill>
                  <a:schemeClr val="bg1"/>
                </a:solidFill>
                <a:latin typeface="Tw Cen MT" pitchFamily="34" charset="0"/>
              </a:rPr>
              <a:t> Iftikhar – Malaysia, Islami Bank 			   					 	Bangladesh Limited etc.</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Village Bank Model</a:t>
            </a:r>
            <a:r>
              <a:rPr lang="en-US" sz="3200" dirty="0" smtClean="0">
                <a:solidFill>
                  <a:schemeClr val="bg1"/>
                </a:solidFill>
                <a:latin typeface="Tw Cen MT" pitchFamily="34" charset="0"/>
              </a:rPr>
              <a:t>:	</a:t>
            </a:r>
            <a:r>
              <a:rPr lang="en-US" sz="2400" dirty="0" err="1" smtClean="0">
                <a:solidFill>
                  <a:schemeClr val="bg1"/>
                </a:solidFill>
                <a:latin typeface="Tw Cen MT" pitchFamily="34" charset="0"/>
              </a:rPr>
              <a:t>Sanadiq</a:t>
            </a:r>
            <a:r>
              <a:rPr lang="en-US" sz="2400" dirty="0" smtClean="0">
                <a:solidFill>
                  <a:schemeClr val="bg1"/>
                </a:solidFill>
                <a:latin typeface="Tw Cen MT" pitchFamily="34" charset="0"/>
              </a:rPr>
              <a:t> program -</a:t>
            </a:r>
            <a:r>
              <a:rPr lang="en-US" sz="2400" dirty="0" err="1" smtClean="0">
                <a:solidFill>
                  <a:schemeClr val="bg1"/>
                </a:solidFill>
                <a:latin typeface="Tw Cen MT" pitchFamily="34" charset="0"/>
              </a:rPr>
              <a:t>Jabal</a:t>
            </a:r>
            <a:r>
              <a:rPr lang="en-US" sz="2400" dirty="0" smtClean="0">
                <a:solidFill>
                  <a:schemeClr val="bg1"/>
                </a:solidFill>
                <a:latin typeface="Tw Cen MT" pitchFamily="34" charset="0"/>
              </a:rPr>
              <a:t> al-</a:t>
            </a:r>
            <a:r>
              <a:rPr lang="en-US" sz="2400" dirty="0" err="1" smtClean="0">
                <a:solidFill>
                  <a:schemeClr val="bg1"/>
                </a:solidFill>
                <a:latin typeface="Tw Cen MT" pitchFamily="34" charset="0"/>
              </a:rPr>
              <a:t>Hoss</a:t>
            </a:r>
            <a:r>
              <a:rPr lang="en-US" sz="2400" dirty="0" smtClean="0">
                <a:solidFill>
                  <a:schemeClr val="bg1"/>
                </a:solidFill>
                <a:latin typeface="Tw Cen MT" pitchFamily="34" charset="0"/>
              </a:rPr>
              <a:t>, Syria, 			    						FINCA - Afghanistan etc.</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Credit Union Model</a:t>
            </a:r>
            <a:r>
              <a:rPr lang="en-US" sz="3200" b="1" dirty="0" smtClean="0">
                <a:solidFill>
                  <a:schemeClr val="bg1"/>
                </a:solidFill>
              </a:rPr>
              <a:t>:	</a:t>
            </a:r>
            <a:r>
              <a:rPr lang="en-US" sz="2400" dirty="0" smtClean="0">
                <a:solidFill>
                  <a:schemeClr val="bg1"/>
                </a:solidFill>
                <a:latin typeface="Tw Cen MT" pitchFamily="34" charset="0"/>
              </a:rPr>
              <a:t>Muslim Credit Union (Tobago), The </a:t>
            </a:r>
            <a:r>
              <a:rPr lang="en-US" sz="2400" dirty="0" err="1" smtClean="0">
                <a:solidFill>
                  <a:schemeClr val="bg1"/>
                </a:solidFill>
                <a:latin typeface="Tw Cen MT" pitchFamily="34" charset="0"/>
              </a:rPr>
              <a:t>Amwal</a:t>
            </a:r>
            <a:r>
              <a:rPr lang="en-US" sz="2400" dirty="0" smtClean="0">
                <a:solidFill>
                  <a:schemeClr val="bg1"/>
                </a:solidFill>
                <a:latin typeface="Tw Cen MT" pitchFamily="34" charset="0"/>
              </a:rPr>
              <a:t>    	                           			Credit Union  etc.</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Cooperative Model</a:t>
            </a:r>
            <a:r>
              <a:rPr lang="en-US" sz="3200" b="1" dirty="0" smtClean="0">
                <a:solidFill>
                  <a:schemeClr val="bg1"/>
                </a:solidFill>
              </a:rPr>
              <a:t>:	</a:t>
            </a:r>
            <a:r>
              <a:rPr lang="en-US" sz="2400" dirty="0" err="1" smtClean="0">
                <a:solidFill>
                  <a:schemeClr val="bg1"/>
                </a:solidFill>
                <a:latin typeface="Tw Cen MT" pitchFamily="34" charset="0"/>
              </a:rPr>
              <a:t>AlBaraka</a:t>
            </a:r>
            <a:r>
              <a:rPr lang="en-US" sz="2400" dirty="0" smtClean="0">
                <a:solidFill>
                  <a:schemeClr val="bg1"/>
                </a:solidFill>
                <a:latin typeface="Tw Cen MT" pitchFamily="34" charset="0"/>
              </a:rPr>
              <a:t> MPCS – Mauritius, Al-     </a:t>
            </a:r>
            <a:r>
              <a:rPr lang="en-US" sz="2400" dirty="0" err="1" smtClean="0">
                <a:solidFill>
                  <a:schemeClr val="bg1"/>
                </a:solidFill>
                <a:latin typeface="Tw Cen MT" pitchFamily="34" charset="0"/>
              </a:rPr>
              <a:t>Khair</a:t>
            </a:r>
            <a:r>
              <a:rPr lang="en-US" sz="2400" dirty="0" smtClean="0">
                <a:solidFill>
                  <a:schemeClr val="bg1"/>
                </a:solidFill>
                <a:latin typeface="Tw Cen MT" pitchFamily="34" charset="0"/>
              </a:rPr>
              <a:t> 									Coop. – India,  Muslim Community Coop.– 								Australia, Karakorum Cooperative Bank – 								Pakistan. </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Self-Help Group:</a:t>
            </a:r>
            <a:r>
              <a:rPr lang="en-US" sz="2800" b="1" dirty="0" smtClean="0">
                <a:solidFill>
                  <a:schemeClr val="bg1"/>
                </a:solidFill>
                <a:latin typeface="Tw Cen MT" pitchFamily="34" charset="0"/>
              </a:rPr>
              <a:t> 	   	</a:t>
            </a:r>
            <a:r>
              <a:rPr lang="en-US" sz="2400" dirty="0" err="1" smtClean="0">
                <a:solidFill>
                  <a:schemeClr val="bg1"/>
                </a:solidFill>
                <a:latin typeface="Tw Cen MT" pitchFamily="34" charset="0"/>
              </a:rPr>
              <a:t>Aameen</a:t>
            </a:r>
            <a:r>
              <a:rPr lang="en-US" sz="2800" b="1" dirty="0" smtClean="0">
                <a:solidFill>
                  <a:schemeClr val="bg1"/>
                </a:solidFill>
                <a:latin typeface="Tw Cen MT" pitchFamily="34" charset="0"/>
              </a:rPr>
              <a:t> </a:t>
            </a:r>
            <a:r>
              <a:rPr lang="en-US" sz="2400" dirty="0" smtClean="0">
                <a:solidFill>
                  <a:schemeClr val="bg1"/>
                </a:solidFill>
                <a:latin typeface="Tw Cen MT" pitchFamily="34" charset="0"/>
              </a:rPr>
              <a:t>Society - India</a:t>
            </a:r>
            <a:endParaRPr lang="en-US" sz="2800" b="1" u="sng"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defRPr/>
            </a:pPr>
            <a:endParaRPr lang="en-US" sz="2800" b="1" u="sng"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For Profit Banks/MFIs</a:t>
            </a:r>
            <a:r>
              <a:rPr lang="en-US" sz="3200" b="1" dirty="0">
                <a:solidFill>
                  <a:schemeClr val="bg1"/>
                </a:solidFill>
              </a:rPr>
              <a:t>	</a:t>
            </a:r>
            <a:r>
              <a:rPr lang="en-US" sz="2400" dirty="0" smtClean="0">
                <a:solidFill>
                  <a:schemeClr val="bg1"/>
                </a:solidFill>
                <a:latin typeface="Tw Cen MT" pitchFamily="34" charset="0"/>
              </a:rPr>
              <a:t>Ghana Islamic Microfinance Banks – 										Ghana, HSBC </a:t>
            </a:r>
            <a:r>
              <a:rPr lang="en-US" sz="2400" dirty="0" err="1" smtClean="0">
                <a:solidFill>
                  <a:schemeClr val="bg1"/>
                </a:solidFill>
                <a:latin typeface="Tw Cen MT" pitchFamily="34" charset="0"/>
              </a:rPr>
              <a:t>Amanah</a:t>
            </a:r>
            <a:r>
              <a:rPr lang="en-US" sz="2400" dirty="0" smtClean="0">
                <a:solidFill>
                  <a:schemeClr val="bg1"/>
                </a:solidFill>
                <a:latin typeface="Tw Cen MT" pitchFamily="34" charset="0"/>
              </a:rPr>
              <a:t> – U.K, Bank </a:t>
            </a:r>
            <a:r>
              <a:rPr lang="en-US" sz="2400" dirty="0" err="1" smtClean="0">
                <a:solidFill>
                  <a:schemeClr val="bg1"/>
                </a:solidFill>
                <a:latin typeface="Tw Cen MT" pitchFamily="34" charset="0"/>
              </a:rPr>
              <a:t>Islami</a:t>
            </a:r>
            <a:r>
              <a:rPr lang="en-US" sz="2400" dirty="0" smtClean="0">
                <a:solidFill>
                  <a:schemeClr val="bg1"/>
                </a:solidFill>
                <a:latin typeface="Tw Cen MT" pitchFamily="34" charset="0"/>
              </a:rPr>
              <a:t> 								- Pakistan</a:t>
            </a:r>
          </a:p>
        </p:txBody>
      </p:sp>
    </p:spTree>
    <p:extLst>
      <p:ext uri="{BB962C8B-B14F-4D97-AF65-F5344CB8AC3E}">
        <p14:creationId xmlns="" xmlns:p14="http://schemas.microsoft.com/office/powerpoint/2010/main" val="3251244350"/>
      </p:ext>
    </p:extLst>
  </p:cSld>
  <p:clrMapOvr>
    <a:masterClrMapping/>
  </p:clrMapOvr>
  <mc:AlternateContent xmlns:mc="http://schemas.openxmlformats.org/markup-compatibility/2006">
    <mc:Choice xmlns="" xmlns:p14="http://schemas.microsoft.com/office/powerpoint/2010/main" Requires="p14">
      <p:transition spd="slow" p14:dur="2000" advTm="19288"/>
    </mc:Choice>
    <mc:Fallback>
      <p:transition spd="slow" advTm="1928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Grp="1" noChangeArrowheads="1"/>
          </p:cNvSpPr>
          <p:nvPr>
            <p:ph type="title"/>
          </p:nvPr>
        </p:nvSpPr>
        <p:spPr bwMode="auto">
          <a:xfrm>
            <a:off x="529783" y="0"/>
            <a:ext cx="8596668" cy="1130300"/>
          </a:xfrm>
          <a:prstGeom prst="rect">
            <a:avLst/>
          </a:prstGeom>
          <a:solidFill>
            <a:schemeClr val="accent2">
              <a:lumMod val="75000"/>
            </a:schemeClr>
          </a:solidFill>
          <a:ln w="9525" algn="ctr">
            <a:noFill/>
            <a:miter lim="800000"/>
            <a:headEnd/>
            <a:tailEnd/>
          </a:ln>
        </p:spPr>
        <p:txBody>
          <a:bodyPr anchor="ctr">
            <a:normAutofit/>
          </a:bodyPr>
          <a:lstStyle/>
          <a:p>
            <a:pPr marL="381000" indent="-381000" algn="ctr">
              <a:lnSpc>
                <a:spcPct val="80000"/>
              </a:lnSpc>
              <a:spcBef>
                <a:spcPct val="20000"/>
              </a:spcBef>
              <a:buFont typeface="Wingdings" pitchFamily="2" charset="2"/>
              <a:buNone/>
            </a:pPr>
            <a:r>
              <a:rPr lang="en-GB" sz="4000" b="1" dirty="0" smtClean="0">
                <a:solidFill>
                  <a:srgbClr val="FFFFFF"/>
                </a:solidFill>
                <a:cs typeface="Arial" charset="0"/>
              </a:rPr>
              <a:t>Contents </a:t>
            </a:r>
            <a:endParaRPr lang="en-GB" sz="4000" b="1" dirty="0">
              <a:solidFill>
                <a:srgbClr val="FFFFFF"/>
              </a:solidFill>
              <a:cs typeface="Arial" charset="0"/>
            </a:endParaRPr>
          </a:p>
        </p:txBody>
      </p:sp>
      <p:sp>
        <p:nvSpPr>
          <p:cNvPr id="6" name="Rectangle 3"/>
          <p:cNvSpPr txBox="1">
            <a:spLocks noGrp="1" noChangeArrowheads="1"/>
          </p:cNvSpPr>
          <p:nvPr>
            <p:ph idx="1"/>
          </p:nvPr>
        </p:nvSpPr>
        <p:spPr bwMode="auto">
          <a:xfrm>
            <a:off x="529783" y="1612901"/>
            <a:ext cx="8928116" cy="41744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20040" lvl="0" indent="-320040" eaLnBrk="1" fontAlgn="auto" hangingPunct="1">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Basic Principles of Islamic Microfinance</a:t>
            </a:r>
          </a:p>
          <a:p>
            <a:pPr marL="320040" indent="-320040">
              <a:lnSpc>
                <a:spcPct val="80000"/>
              </a:lnSpc>
              <a:spcBef>
                <a:spcPts val="700"/>
              </a:spcBef>
              <a:buClr>
                <a:schemeClr val="accent2"/>
              </a:buClr>
              <a:buSzPct val="60000"/>
              <a:buFont typeface="Wingdings"/>
              <a:buChar char=""/>
              <a:defRPr/>
            </a:pPr>
            <a:r>
              <a:rPr lang="en-GB" sz="2800" dirty="0" smtClean="0">
                <a:solidFill>
                  <a:schemeClr val="bg2">
                    <a:lumMod val="50000"/>
                  </a:schemeClr>
                </a:solidFill>
                <a:latin typeface="Tw Cen MT" pitchFamily="34" charset="0"/>
              </a:rPr>
              <a:t>Source of Islamic Micro Finance Product Products</a:t>
            </a:r>
          </a:p>
          <a:p>
            <a:pPr marL="320040" lvl="0" indent="-320040" eaLnBrk="1" fontAlgn="auto" hangingPunct="1">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Compatibility of IMF Products with Conventional Microfinance Models</a:t>
            </a:r>
          </a:p>
          <a:p>
            <a:pPr marL="320040" lvl="0" indent="-320040" eaLnBrk="1" fontAlgn="auto" hangingPunct="1">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Islamic Microfinance Products</a:t>
            </a:r>
          </a:p>
          <a:p>
            <a:pPr marL="320040" lvl="0" indent="-320040" eaLnBrk="1" fontAlgn="auto" hangingPunct="1">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Need Assessment of Islamic Microfinance</a:t>
            </a:r>
          </a:p>
          <a:p>
            <a:pPr marL="320040" lvl="0" indent="-320040" eaLnBrk="1" fontAlgn="auto" hangingPunct="1">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Opportunities &amp; Challenges Faced by IMF Sector</a:t>
            </a:r>
          </a:p>
        </p:txBody>
      </p:sp>
    </p:spTree>
    <p:extLst>
      <p:ext uri="{BB962C8B-B14F-4D97-AF65-F5344CB8AC3E}">
        <p14:creationId xmlns="" xmlns:p14="http://schemas.microsoft.com/office/powerpoint/2010/main" val="2829823464"/>
      </p:ext>
    </p:extLst>
  </p:cSld>
  <p:clrMapOvr>
    <a:masterClrMapping/>
  </p:clrMapOvr>
  <mc:AlternateContent xmlns:mc="http://schemas.openxmlformats.org/markup-compatibility/2006">
    <mc:Choice xmlns="" xmlns:p14="http://schemas.microsoft.com/office/powerpoint/2010/main" Requires="p14">
      <p:transition spd="slow" p14:dur="2000" advTm="24053"/>
    </mc:Choice>
    <mc:Fallback>
      <p:transition spd="slow" advTm="24053"/>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3"/>
          <p:cNvSpPr txBox="1">
            <a:spLocks noGrp="1" noChangeArrowheads="1"/>
          </p:cNvSpPr>
          <p:nvPr>
            <p:ph type="title"/>
          </p:nvPr>
        </p:nvSpPr>
        <p:spPr bwMode="auto">
          <a:xfrm>
            <a:off x="605367" y="0"/>
            <a:ext cx="8181802" cy="927100"/>
          </a:xfrm>
          <a:prstGeom prst="rect">
            <a:avLst/>
          </a:prstGeom>
          <a:solidFill>
            <a:srgbClr val="35742A"/>
          </a:solidFill>
          <a:ln w="9525" algn="ctr">
            <a:noFill/>
            <a:miter lim="800000"/>
            <a:headEnd/>
            <a:tailEnd/>
          </a:ln>
          <a:effectLst/>
        </p:spPr>
        <p:txBody>
          <a:bodyPr anchor="ctr"/>
          <a:lstStyle/>
          <a:p>
            <a:pPr marL="320040" indent="-320040" algn="ctr" fontAlgn="auto">
              <a:lnSpc>
                <a:spcPct val="80000"/>
              </a:lnSpc>
              <a:spcBef>
                <a:spcPts val="700"/>
              </a:spcBef>
              <a:spcAft>
                <a:spcPts val="0"/>
              </a:spcAft>
              <a:buClr>
                <a:schemeClr val="accent2"/>
              </a:buClr>
              <a:buSzPct val="60000"/>
              <a:defRPr/>
            </a:pPr>
            <a:r>
              <a:rPr lang="en-US" sz="3200" b="1" dirty="0" smtClean="0">
                <a:solidFill>
                  <a:srgbClr val="FFFFFF"/>
                </a:solidFill>
                <a:cs typeface="Arial" charset="0"/>
              </a:rPr>
              <a:t>Current Status of Islamic Finance Industry</a:t>
            </a:r>
          </a:p>
        </p:txBody>
      </p:sp>
      <p:sp>
        <p:nvSpPr>
          <p:cNvPr id="6" name="Rectangle 8"/>
          <p:cNvSpPr>
            <a:spLocks noGrp="1" noChangeArrowheads="1"/>
          </p:cNvSpPr>
          <p:nvPr>
            <p:ph idx="1"/>
          </p:nvPr>
        </p:nvSpPr>
        <p:spPr bwMode="auto">
          <a:xfrm>
            <a:off x="605367" y="1149438"/>
            <a:ext cx="8596668" cy="5471241"/>
          </a:xfrm>
          <a:prstGeom prst="rect">
            <a:avLst/>
          </a:prstGeom>
          <a:noFill/>
          <a:ln w="9525">
            <a:noFill/>
            <a:miter lim="800000"/>
            <a:headEnd/>
            <a:tailEnd/>
          </a:ln>
        </p:spPr>
        <p:txBody>
          <a:bodyPr wrap="square">
            <a:spAutoFit/>
          </a:bodyPr>
          <a:lstStyle/>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800" dirty="0" smtClean="0">
                <a:solidFill>
                  <a:schemeClr val="bg1"/>
                </a:solidFill>
                <a:latin typeface="Tw Cen MT" pitchFamily="34" charset="0"/>
              </a:rPr>
              <a:t>Total market size1.6 Trillion USD with having 1500+ Islamic Financial Institutions</a:t>
            </a:r>
          </a:p>
          <a:p>
            <a:pPr marL="320040" indent="-320040" fontAlgn="auto">
              <a:lnSpc>
                <a:spcPct val="80000"/>
              </a:lnSpc>
              <a:spcBef>
                <a:spcPts val="700"/>
              </a:spcBef>
              <a:spcAft>
                <a:spcPts val="0"/>
              </a:spcAft>
              <a:buClr>
                <a:schemeClr val="accent2"/>
              </a:buClr>
              <a:buSzPct val="60000"/>
              <a:buFont typeface="Arial" pitchFamily="34" charset="0"/>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800" dirty="0" smtClean="0">
                <a:solidFill>
                  <a:schemeClr val="bg1"/>
                </a:solidFill>
                <a:latin typeface="Tw Cen MT" pitchFamily="34" charset="0"/>
              </a:rPr>
              <a:t>In 81 Countries, among them 42 are Islamic and 39 are Non Islamic Countries.</a:t>
            </a:r>
          </a:p>
          <a:p>
            <a:pPr marL="320040" indent="-320040" fontAlgn="auto">
              <a:lnSpc>
                <a:spcPct val="80000"/>
              </a:lnSpc>
              <a:spcBef>
                <a:spcPts val="700"/>
              </a:spcBef>
              <a:spcAft>
                <a:spcPts val="0"/>
              </a:spcAft>
              <a:buClr>
                <a:schemeClr val="accent2"/>
              </a:buClr>
              <a:buSzPct val="60000"/>
              <a:buFont typeface="Arial" pitchFamily="34" charset="0"/>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800" dirty="0" smtClean="0">
                <a:solidFill>
                  <a:schemeClr val="bg1"/>
                </a:solidFill>
                <a:latin typeface="Tw Cen MT" pitchFamily="34" charset="0"/>
              </a:rPr>
              <a:t>250+ Takaful companies </a:t>
            </a:r>
          </a:p>
          <a:p>
            <a:pPr marL="320040" indent="-320040" fontAlgn="auto">
              <a:lnSpc>
                <a:spcPct val="80000"/>
              </a:lnSpc>
              <a:spcBef>
                <a:spcPts val="700"/>
              </a:spcBef>
              <a:spcAft>
                <a:spcPts val="0"/>
              </a:spcAft>
              <a:buClr>
                <a:schemeClr val="accent2"/>
              </a:buClr>
              <a:buSzPct val="60000"/>
              <a:buFont typeface="Arial" pitchFamily="34" charset="0"/>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800" dirty="0" smtClean="0">
                <a:solidFill>
                  <a:schemeClr val="bg1"/>
                </a:solidFill>
                <a:latin typeface="Tw Cen MT" pitchFamily="34" charset="0"/>
              </a:rPr>
              <a:t>750+ Islamic Funds are operating globally.</a:t>
            </a:r>
          </a:p>
          <a:p>
            <a:pPr marL="320040" indent="-320040" fontAlgn="auto">
              <a:lnSpc>
                <a:spcPct val="80000"/>
              </a:lnSpc>
              <a:spcBef>
                <a:spcPts val="700"/>
              </a:spcBef>
              <a:spcAft>
                <a:spcPts val="0"/>
              </a:spcAft>
              <a:buClr>
                <a:schemeClr val="accent2"/>
              </a:buClr>
              <a:buSzPct val="60000"/>
              <a:buFont typeface="Arial" pitchFamily="34" charset="0"/>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800" dirty="0" smtClean="0">
                <a:solidFill>
                  <a:schemeClr val="bg1"/>
                </a:solidFill>
                <a:latin typeface="Tw Cen MT" pitchFamily="34" charset="0"/>
              </a:rPr>
              <a:t>300+ </a:t>
            </a:r>
            <a:r>
              <a:rPr lang="en-US" sz="2800" dirty="0" err="1" smtClean="0">
                <a:solidFill>
                  <a:schemeClr val="bg1"/>
                </a:solidFill>
                <a:latin typeface="Tw Cen MT" pitchFamily="34" charset="0"/>
              </a:rPr>
              <a:t>Sukuk</a:t>
            </a:r>
            <a:r>
              <a:rPr lang="en-US" sz="2800" dirty="0" smtClean="0">
                <a:solidFill>
                  <a:schemeClr val="bg1"/>
                </a:solidFill>
                <a:latin typeface="Tw Cen MT" pitchFamily="34" charset="0"/>
              </a:rPr>
              <a:t> has been issued. </a:t>
            </a:r>
          </a:p>
          <a:p>
            <a:pPr marL="320040" indent="-320040" fontAlgn="auto">
              <a:lnSpc>
                <a:spcPct val="80000"/>
              </a:lnSpc>
              <a:spcBef>
                <a:spcPts val="700"/>
              </a:spcBef>
              <a:spcAft>
                <a:spcPts val="0"/>
              </a:spcAft>
              <a:buClr>
                <a:schemeClr val="accent2"/>
              </a:buClr>
              <a:buSzPct val="60000"/>
              <a:buFont typeface="Arial" pitchFamily="34" charset="0"/>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800" dirty="0" smtClean="0">
                <a:solidFill>
                  <a:schemeClr val="bg1"/>
                </a:solidFill>
                <a:latin typeface="Tw Cen MT" pitchFamily="34" charset="0"/>
              </a:rPr>
              <a:t>Big Potential in African Countries. </a:t>
            </a:r>
            <a:endParaRPr lang="en-US" sz="3600" dirty="0" smtClean="0">
              <a:solidFill>
                <a:schemeClr val="bg1"/>
              </a:solidFill>
              <a:latin typeface="Tw Cen MT" pitchFamily="34" charset="0"/>
            </a:endParaRPr>
          </a:p>
        </p:txBody>
      </p:sp>
    </p:spTree>
    <p:extLst>
      <p:ext uri="{BB962C8B-B14F-4D97-AF65-F5344CB8AC3E}">
        <p14:creationId xmlns="" xmlns:p14="http://schemas.microsoft.com/office/powerpoint/2010/main" val="776974770"/>
      </p:ext>
    </p:extLst>
  </p:cSld>
  <p:clrMapOvr>
    <a:masterClrMapping/>
  </p:clrMapOvr>
  <mc:AlternateContent xmlns:mc="http://schemas.openxmlformats.org/markup-compatibility/2006">
    <mc:Choice xmlns="" xmlns:p14="http://schemas.microsoft.com/office/powerpoint/2010/main" Requires="p14">
      <p:transition spd="slow" p14:dur="2000" advTm="25131"/>
    </mc:Choice>
    <mc:Fallback>
      <p:transition spd="slow" advTm="2513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3"/>
          <p:cNvSpPr txBox="1">
            <a:spLocks noChangeArrowheads="1"/>
          </p:cNvSpPr>
          <p:nvPr/>
        </p:nvSpPr>
        <p:spPr bwMode="auto">
          <a:xfrm>
            <a:off x="0" y="0"/>
            <a:ext cx="12192000" cy="838200"/>
          </a:xfrm>
          <a:prstGeom prst="rect">
            <a:avLst/>
          </a:prstGeom>
          <a:solidFill>
            <a:srgbClr val="35742A"/>
          </a:solidFill>
          <a:ln w="9525" algn="ctr">
            <a:noFill/>
            <a:miter lim="800000"/>
            <a:headEnd/>
            <a:tailEnd/>
          </a:ln>
          <a:effectLst/>
        </p:spPr>
        <p:txBody>
          <a:bodyPr anchor="ctr"/>
          <a:lstStyle/>
          <a:p>
            <a:pPr marL="381000" indent="-381000" algn="ctr">
              <a:lnSpc>
                <a:spcPct val="80000"/>
              </a:lnSpc>
            </a:pPr>
            <a:r>
              <a:rPr lang="en-GB" sz="3200" b="1" dirty="0" smtClean="0">
                <a:solidFill>
                  <a:srgbClr val="FFFFFF"/>
                </a:solidFill>
                <a:cs typeface="Arial" charset="0"/>
              </a:rPr>
              <a:t>Need Assessment of Islamic Microfinance for</a:t>
            </a:r>
          </a:p>
          <a:p>
            <a:pPr marL="381000" indent="-381000" algn="ctr">
              <a:lnSpc>
                <a:spcPct val="80000"/>
              </a:lnSpc>
            </a:pPr>
            <a:r>
              <a:rPr lang="en-US" sz="3200" b="1" dirty="0" smtClean="0">
                <a:solidFill>
                  <a:srgbClr val="FFFFFF"/>
                </a:solidFill>
                <a:cs typeface="Arial" charset="0"/>
              </a:rPr>
              <a:t>Central Asia, the Caucasus, and South Asia</a:t>
            </a:r>
            <a:r>
              <a:rPr lang="en-GB" sz="3200" b="1" dirty="0" smtClean="0">
                <a:solidFill>
                  <a:srgbClr val="FFFFFF"/>
                </a:solidFill>
                <a:cs typeface="Arial" charset="0"/>
              </a:rPr>
              <a:t> </a:t>
            </a:r>
            <a:endParaRPr lang="en-GB" sz="3200" b="1" dirty="0">
              <a:solidFill>
                <a:srgbClr val="FFFFFF"/>
              </a:solidFill>
              <a:cs typeface="Arial" charset="0"/>
            </a:endParaRPr>
          </a:p>
        </p:txBody>
      </p:sp>
      <p:pic>
        <p:nvPicPr>
          <p:cNvPr id="8" name="Picture 2"/>
          <p:cNvPicPr>
            <a:picLocks noChangeAspect="1" noChangeArrowheads="1"/>
          </p:cNvPicPr>
          <p:nvPr/>
        </p:nvPicPr>
        <p:blipFill>
          <a:blip r:embed="rId3" cstate="print"/>
          <a:srcRect/>
          <a:stretch>
            <a:fillRect/>
          </a:stretch>
        </p:blipFill>
        <p:spPr bwMode="auto">
          <a:xfrm>
            <a:off x="4572000" y="1524000"/>
            <a:ext cx="3048000" cy="1828800"/>
          </a:xfrm>
          <a:prstGeom prst="ellipse">
            <a:avLst/>
          </a:prstGeom>
          <a:ln>
            <a:noFill/>
          </a:ln>
          <a:effectLst>
            <a:softEdge rad="112500"/>
          </a:effectLst>
        </p:spPr>
      </p:pic>
      <p:sp>
        <p:nvSpPr>
          <p:cNvPr id="9" name="Rectangle 8"/>
          <p:cNvSpPr/>
          <p:nvPr/>
        </p:nvSpPr>
        <p:spPr>
          <a:xfrm>
            <a:off x="5080000" y="1066800"/>
            <a:ext cx="1416029" cy="400110"/>
          </a:xfrm>
          <a:prstGeom prst="rect">
            <a:avLst/>
          </a:prstGeom>
        </p:spPr>
        <p:txBody>
          <a:bodyPr wrap="none">
            <a:spAutoFit/>
          </a:bodyPr>
          <a:lstStyle/>
          <a:p>
            <a:pPr algn="ctr" fontAlgn="b"/>
            <a:r>
              <a:rPr lang="en-US" sz="2000" b="1" u="sng" dirty="0" smtClean="0">
                <a:solidFill>
                  <a:schemeClr val="bg2"/>
                </a:solidFill>
              </a:rPr>
              <a:t>South Asia</a:t>
            </a:r>
            <a:endParaRPr lang="en-US" sz="2000" b="1" u="sng" dirty="0">
              <a:solidFill>
                <a:schemeClr val="bg2"/>
              </a:solidFill>
            </a:endParaRPr>
          </a:p>
        </p:txBody>
      </p:sp>
      <p:pic>
        <p:nvPicPr>
          <p:cNvPr id="60418" name="Picture 2"/>
          <p:cNvPicPr>
            <a:picLocks noChangeAspect="1" noChangeArrowheads="1"/>
          </p:cNvPicPr>
          <p:nvPr/>
        </p:nvPicPr>
        <p:blipFill>
          <a:blip r:embed="rId4"/>
          <a:srcRect/>
          <a:stretch>
            <a:fillRect/>
          </a:stretch>
        </p:blipFill>
        <p:spPr bwMode="auto">
          <a:xfrm>
            <a:off x="8534400" y="1447800"/>
            <a:ext cx="3081867" cy="1752600"/>
          </a:xfrm>
          <a:prstGeom prst="ellipse">
            <a:avLst/>
          </a:prstGeom>
          <a:ln>
            <a:noFill/>
          </a:ln>
          <a:effectLst>
            <a:softEdge rad="112500"/>
          </a:effectLst>
        </p:spPr>
      </p:pic>
      <p:sp>
        <p:nvSpPr>
          <p:cNvPr id="10" name="Rectangle 9"/>
          <p:cNvSpPr/>
          <p:nvPr/>
        </p:nvSpPr>
        <p:spPr>
          <a:xfrm>
            <a:off x="9245600" y="990600"/>
            <a:ext cx="1271502" cy="400110"/>
          </a:xfrm>
          <a:prstGeom prst="rect">
            <a:avLst/>
          </a:prstGeom>
        </p:spPr>
        <p:txBody>
          <a:bodyPr wrap="none">
            <a:spAutoFit/>
          </a:bodyPr>
          <a:lstStyle/>
          <a:p>
            <a:pPr algn="ctr" fontAlgn="b"/>
            <a:r>
              <a:rPr lang="en-US" sz="2000" b="1" u="sng" dirty="0" smtClean="0">
                <a:solidFill>
                  <a:schemeClr val="bg2"/>
                </a:solidFill>
              </a:rPr>
              <a:t>Caucasus</a:t>
            </a:r>
            <a:endParaRPr lang="en-US" sz="2000" b="1" u="sng" dirty="0">
              <a:solidFill>
                <a:schemeClr val="bg2"/>
              </a:solidFill>
              <a:latin typeface="Calibri"/>
            </a:endParaRPr>
          </a:p>
        </p:txBody>
      </p:sp>
      <p:graphicFrame>
        <p:nvGraphicFramePr>
          <p:cNvPr id="11" name="Table 10"/>
          <p:cNvGraphicFramePr>
            <a:graphicFrameLocks noGrp="1"/>
          </p:cNvGraphicFramePr>
          <p:nvPr/>
        </p:nvGraphicFramePr>
        <p:xfrm>
          <a:off x="8331200" y="3429000"/>
          <a:ext cx="3657600" cy="3124198"/>
        </p:xfrm>
        <a:graphic>
          <a:graphicData uri="http://schemas.openxmlformats.org/drawingml/2006/table">
            <a:tbl>
              <a:tblPr>
                <a:tableStyleId>{3C2FFA5D-87B4-456A-9821-1D502468CF0F}</a:tableStyleId>
              </a:tblPr>
              <a:tblGrid>
                <a:gridCol w="1366145"/>
                <a:gridCol w="1580255"/>
                <a:gridCol w="711200"/>
              </a:tblGrid>
              <a:tr h="559112">
                <a:tc>
                  <a:txBody>
                    <a:bodyPr/>
                    <a:lstStyle/>
                    <a:p>
                      <a:pPr algn="ctr" fontAlgn="b"/>
                      <a:r>
                        <a:rPr lang="en-US" sz="1200" b="1" u="none" strike="noStrike" dirty="0" smtClean="0"/>
                        <a:t>**Countries</a:t>
                      </a:r>
                      <a:endParaRPr lang="en-US" sz="1200" b="1" i="0" u="none" strike="noStrike" dirty="0">
                        <a:solidFill>
                          <a:schemeClr val="tx1"/>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smtClean="0"/>
                        <a:t>* Muslim Population</a:t>
                      </a:r>
                      <a:endParaRPr lang="en-US" sz="1200" b="1" i="0" u="none" strike="noStrike" dirty="0">
                        <a:solidFill>
                          <a:schemeClr val="tx1"/>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a:t>%</a:t>
                      </a:r>
                      <a:endParaRPr lang="en-US" sz="1200" b="1" i="0" u="none" strike="noStrike" dirty="0">
                        <a:solidFill>
                          <a:schemeClr val="tx1"/>
                        </a:solidFill>
                        <a:latin typeface="Calibri"/>
                      </a:endParaRPr>
                    </a:p>
                  </a:txBody>
                  <a:tcPr marL="12700" marR="12700" marT="9525" marB="0" anchor="b">
                    <a:solidFill>
                      <a:schemeClr val="tx2">
                        <a:lumMod val="40000"/>
                        <a:lumOff val="60000"/>
                      </a:schemeClr>
                    </a:solidFill>
                  </a:tcPr>
                </a:tc>
              </a:tr>
              <a:tr h="59456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chemeClr val="bg2"/>
                          </a:solidFill>
                          <a:latin typeface="Calibri"/>
                        </a:rPr>
                        <a:t>Armenia</a:t>
                      </a:r>
                      <a:endParaRPr lang="en-US" sz="1100" b="0" i="0" u="none" strike="noStrike" dirty="0">
                        <a:solidFill>
                          <a:schemeClr val="bg2"/>
                        </a:solidFill>
                        <a:latin typeface="Calibri"/>
                      </a:endParaRPr>
                    </a:p>
                  </a:txBody>
                  <a:tcPr marL="12700" marR="12700" marT="9525" marB="0" anchor="b"/>
                </a:tc>
                <a:tc>
                  <a:txBody>
                    <a:bodyPr/>
                    <a:lstStyle/>
                    <a:p>
                      <a:pPr algn="ctr"/>
                      <a:r>
                        <a:rPr lang="en-US" sz="1100" dirty="0" smtClean="0">
                          <a:solidFill>
                            <a:schemeClr val="bg2"/>
                          </a:solidFill>
                        </a:rPr>
                        <a:t>1</a:t>
                      </a:r>
                      <a:endParaRPr lang="en-US" sz="1100" dirty="0">
                        <a:solidFill>
                          <a:schemeClr val="bg2"/>
                        </a:solidFill>
                      </a:endParaRPr>
                    </a:p>
                  </a:txBody>
                  <a:tcPr marL="121920" marR="121920" anchor="ctr"/>
                </a:tc>
                <a:tc>
                  <a:txBody>
                    <a:bodyPr/>
                    <a:lstStyle/>
                    <a:p>
                      <a:pPr algn="ctr"/>
                      <a:r>
                        <a:rPr lang="en-US" sz="1100" dirty="0" smtClean="0">
                          <a:solidFill>
                            <a:schemeClr val="bg2"/>
                          </a:solidFill>
                        </a:rPr>
                        <a:t>&lt;0.1</a:t>
                      </a:r>
                      <a:endParaRPr lang="en-US" sz="1100" dirty="0">
                        <a:solidFill>
                          <a:schemeClr val="bg2"/>
                        </a:solidFill>
                      </a:endParaRPr>
                    </a:p>
                  </a:txBody>
                  <a:tcPr marL="121920" marR="121920" anchor="ctr"/>
                </a:tc>
              </a:tr>
              <a:tr h="59456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chemeClr val="bg2"/>
                          </a:solidFill>
                          <a:latin typeface="Calibri"/>
                        </a:rPr>
                        <a:t>Azerbaijan </a:t>
                      </a:r>
                      <a:endParaRPr lang="en-US" sz="1100" b="0" i="0" u="none" strike="noStrike" dirty="0">
                        <a:solidFill>
                          <a:schemeClr val="bg2"/>
                        </a:solidFill>
                        <a:latin typeface="Calibri"/>
                      </a:endParaRPr>
                    </a:p>
                  </a:txBody>
                  <a:tcPr marL="12700" marR="12700" marT="9525" marB="0" anchor="b"/>
                </a:tc>
                <a:tc>
                  <a:txBody>
                    <a:bodyPr/>
                    <a:lstStyle/>
                    <a:p>
                      <a:pPr algn="ctr"/>
                      <a:r>
                        <a:rPr lang="en-US" sz="1100" dirty="0" smtClean="0">
                          <a:solidFill>
                            <a:schemeClr val="bg2"/>
                          </a:solidFill>
                        </a:rPr>
                        <a:t>8,795</a:t>
                      </a:r>
                      <a:endParaRPr lang="en-US" sz="1100" dirty="0">
                        <a:solidFill>
                          <a:schemeClr val="bg2"/>
                        </a:solidFill>
                      </a:endParaRPr>
                    </a:p>
                  </a:txBody>
                  <a:tcPr marL="121920" marR="121920" anchor="ctr"/>
                </a:tc>
                <a:tc>
                  <a:txBody>
                    <a:bodyPr/>
                    <a:lstStyle/>
                    <a:p>
                      <a:pPr algn="ctr"/>
                      <a:r>
                        <a:rPr lang="en-US" sz="1100" dirty="0" smtClean="0">
                          <a:solidFill>
                            <a:schemeClr val="bg2"/>
                          </a:solidFill>
                        </a:rPr>
                        <a:t>99.2</a:t>
                      </a:r>
                      <a:endParaRPr lang="en-US" sz="1100" dirty="0">
                        <a:solidFill>
                          <a:schemeClr val="bg2"/>
                        </a:solidFill>
                      </a:endParaRPr>
                    </a:p>
                  </a:txBody>
                  <a:tcPr marL="121920" marR="121920" anchor="ctr"/>
                </a:tc>
              </a:tr>
              <a:tr h="343991">
                <a:tc>
                  <a:txBody>
                    <a:bodyPr/>
                    <a:lstStyle/>
                    <a:p>
                      <a:pPr algn="ctr" fontAlgn="b"/>
                      <a:r>
                        <a:rPr lang="en-US" sz="1100" b="0" dirty="0" smtClean="0">
                          <a:solidFill>
                            <a:schemeClr val="bg2"/>
                          </a:solidFill>
                        </a:rPr>
                        <a:t>Georgia </a:t>
                      </a:r>
                      <a:endParaRPr lang="en-US" sz="1100" b="0" i="0" u="none" strike="noStrike" dirty="0">
                        <a:solidFill>
                          <a:schemeClr val="bg2"/>
                        </a:solidFill>
                        <a:latin typeface="Calibri"/>
                      </a:endParaRPr>
                    </a:p>
                  </a:txBody>
                  <a:tcPr marL="12700" marR="12700" marT="9525" marB="0" anchor="b"/>
                </a:tc>
                <a:tc>
                  <a:txBody>
                    <a:bodyPr/>
                    <a:lstStyle/>
                    <a:p>
                      <a:pPr algn="ctr" fontAlgn="b"/>
                      <a:r>
                        <a:rPr lang="en-US" sz="1100" dirty="0" smtClean="0">
                          <a:solidFill>
                            <a:schemeClr val="bg2"/>
                          </a:solidFill>
                        </a:rPr>
                        <a:t>423</a:t>
                      </a:r>
                      <a:endParaRPr lang="en-US" sz="1100" b="1" i="0" u="none" strike="noStrike" dirty="0">
                        <a:solidFill>
                          <a:schemeClr val="bg2"/>
                        </a:solidFill>
                        <a:latin typeface="Calibri"/>
                      </a:endParaRPr>
                    </a:p>
                  </a:txBody>
                  <a:tcPr marL="12700" marR="12700" marT="9525" marB="0" anchor="b"/>
                </a:tc>
                <a:tc>
                  <a:txBody>
                    <a:bodyPr/>
                    <a:lstStyle/>
                    <a:p>
                      <a:pPr algn="ctr" fontAlgn="b"/>
                      <a:r>
                        <a:rPr lang="en-US" sz="1100" b="0" i="0" u="none" strike="noStrike" dirty="0" smtClean="0">
                          <a:solidFill>
                            <a:schemeClr val="bg2"/>
                          </a:solidFill>
                          <a:latin typeface="Calibri"/>
                        </a:rPr>
                        <a:t>9.9</a:t>
                      </a:r>
                      <a:endParaRPr lang="en-US" sz="1100" b="0" i="0" u="none" strike="noStrike" dirty="0">
                        <a:solidFill>
                          <a:schemeClr val="bg2"/>
                        </a:solidFill>
                        <a:latin typeface="Calibri"/>
                      </a:endParaRPr>
                    </a:p>
                  </a:txBody>
                  <a:tcPr marL="12700" marR="12700" marT="9525" marB="0" anchor="b"/>
                </a:tc>
              </a:tr>
              <a:tr h="34399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chemeClr val="bg2"/>
                          </a:solidFill>
                          <a:latin typeface="Calibri"/>
                        </a:rPr>
                        <a:t>Stavropol </a:t>
                      </a:r>
                      <a:r>
                        <a:rPr lang="en-US" sz="1100" b="0" i="0" u="none" strike="noStrike" dirty="0" err="1" smtClean="0">
                          <a:solidFill>
                            <a:schemeClr val="bg2"/>
                          </a:solidFill>
                          <a:latin typeface="Calibri"/>
                        </a:rPr>
                        <a:t>Krai</a:t>
                      </a:r>
                      <a:endParaRPr lang="en-US" sz="1100" b="0" i="0" u="none" strike="noStrike" dirty="0">
                        <a:solidFill>
                          <a:schemeClr val="bg2"/>
                        </a:solidFill>
                        <a:latin typeface="Calibri"/>
                      </a:endParaRPr>
                    </a:p>
                  </a:txBody>
                  <a:tcPr marL="12700" marR="12700" marT="9525" marB="0" anchor="b"/>
                </a:tc>
                <a:tc>
                  <a:txBody>
                    <a:bodyPr/>
                    <a:lstStyle/>
                    <a:p>
                      <a:pPr algn="ctr" fontAlgn="b"/>
                      <a:r>
                        <a:rPr lang="en-US" sz="1100" b="1" i="0" u="none" strike="noStrike" dirty="0" smtClean="0">
                          <a:solidFill>
                            <a:schemeClr val="bg2"/>
                          </a:solidFill>
                          <a:latin typeface="Calibri"/>
                        </a:rPr>
                        <a:t>-</a:t>
                      </a:r>
                      <a:endParaRPr lang="en-US" sz="1100" b="1" i="0" u="none" strike="noStrike" dirty="0">
                        <a:solidFill>
                          <a:schemeClr val="bg2"/>
                        </a:solidFill>
                        <a:latin typeface="Calibri"/>
                      </a:endParaRPr>
                    </a:p>
                  </a:txBody>
                  <a:tcPr marL="12700" marR="12700" marT="9525" marB="0" anchor="b"/>
                </a:tc>
                <a:tc>
                  <a:txBody>
                    <a:bodyPr/>
                    <a:lstStyle/>
                    <a:p>
                      <a:pPr algn="ctr" fontAlgn="b"/>
                      <a:r>
                        <a:rPr lang="en-US" sz="1100" b="1" i="0" u="none" strike="noStrike" dirty="0" smtClean="0">
                          <a:solidFill>
                            <a:schemeClr val="bg2"/>
                          </a:solidFill>
                          <a:latin typeface="Calibri"/>
                        </a:rPr>
                        <a:t>-</a:t>
                      </a:r>
                      <a:endParaRPr lang="en-US" sz="1100" b="1" i="0" u="none" strike="noStrike" dirty="0">
                        <a:solidFill>
                          <a:schemeClr val="bg2"/>
                        </a:solidFill>
                        <a:latin typeface="Calibri"/>
                      </a:endParaRPr>
                    </a:p>
                  </a:txBody>
                  <a:tcPr marL="12700" marR="12700" marT="9525" marB="0" anchor="b"/>
                </a:tc>
              </a:tr>
              <a:tr h="34399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chemeClr val="bg2"/>
                          </a:solidFill>
                          <a:latin typeface="Calibri"/>
                        </a:rPr>
                        <a:t>Krasnodar </a:t>
                      </a:r>
                      <a:r>
                        <a:rPr lang="en-US" sz="1100" b="0" i="0" u="none" strike="noStrike" dirty="0" err="1" smtClean="0">
                          <a:solidFill>
                            <a:schemeClr val="bg2"/>
                          </a:solidFill>
                          <a:latin typeface="Calibri"/>
                        </a:rPr>
                        <a:t>Krai</a:t>
                      </a:r>
                      <a:endParaRPr lang="en-US" sz="1100" b="0" i="0" u="none" strike="noStrike" dirty="0">
                        <a:solidFill>
                          <a:schemeClr val="bg2"/>
                        </a:solidFill>
                        <a:latin typeface="Calibri"/>
                      </a:endParaRPr>
                    </a:p>
                  </a:txBody>
                  <a:tcPr marL="12700" marR="12700" marT="9525" marB="0" anchor="b"/>
                </a:tc>
                <a:tc>
                  <a:txBody>
                    <a:bodyPr/>
                    <a:lstStyle/>
                    <a:p>
                      <a:pPr algn="ctr" fontAlgn="b"/>
                      <a:r>
                        <a:rPr lang="en-US" sz="1100" b="1" i="0" u="none" strike="noStrike" dirty="0" smtClean="0">
                          <a:solidFill>
                            <a:schemeClr val="bg2"/>
                          </a:solidFill>
                          <a:latin typeface="Calibri"/>
                        </a:rPr>
                        <a:t>-</a:t>
                      </a:r>
                      <a:endParaRPr lang="en-US" sz="1100" b="1" i="0" u="none" strike="noStrike" dirty="0">
                        <a:solidFill>
                          <a:schemeClr val="bg2"/>
                        </a:solidFill>
                        <a:latin typeface="Calibri"/>
                      </a:endParaRPr>
                    </a:p>
                  </a:txBody>
                  <a:tcPr marL="12700" marR="12700" marT="9525" marB="0" anchor="b"/>
                </a:tc>
                <a:tc>
                  <a:txBody>
                    <a:bodyPr/>
                    <a:lstStyle/>
                    <a:p>
                      <a:pPr algn="ctr" fontAlgn="b"/>
                      <a:r>
                        <a:rPr lang="en-US" sz="1100" b="1" i="0" u="none" strike="noStrike" dirty="0" smtClean="0">
                          <a:solidFill>
                            <a:schemeClr val="bg2"/>
                          </a:solidFill>
                          <a:latin typeface="Calibri"/>
                        </a:rPr>
                        <a:t>-</a:t>
                      </a:r>
                      <a:endParaRPr lang="en-US" sz="1100" b="1" i="0" u="none" strike="noStrike" dirty="0">
                        <a:solidFill>
                          <a:schemeClr val="bg2"/>
                        </a:solidFill>
                        <a:latin typeface="Calibri"/>
                      </a:endParaRPr>
                    </a:p>
                  </a:txBody>
                  <a:tcPr marL="12700" marR="12700" marT="9525" marB="0" anchor="b"/>
                </a:tc>
              </a:tr>
              <a:tr h="34399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bg2"/>
                          </a:solidFill>
                          <a:latin typeface="+mn-lt"/>
                        </a:rPr>
                        <a:t>Aggregate </a:t>
                      </a:r>
                    </a:p>
                  </a:txBody>
                  <a:tcPr marL="12700" marR="12700" marT="9525" marB="0" anchor="b">
                    <a:solidFill>
                      <a:schemeClr val="tx2">
                        <a:lumMod val="40000"/>
                        <a:lumOff val="60000"/>
                      </a:schemeClr>
                    </a:solidFill>
                  </a:tcPr>
                </a:tc>
                <a:tc>
                  <a:txBody>
                    <a:bodyPr/>
                    <a:lstStyle/>
                    <a:p>
                      <a:pPr algn="ctr" fontAlgn="b"/>
                      <a:r>
                        <a:rPr lang="en-US" sz="1400" b="1" i="0" u="none" strike="noStrike" dirty="0" smtClean="0">
                          <a:solidFill>
                            <a:schemeClr val="bg2"/>
                          </a:solidFill>
                          <a:latin typeface="Calibri"/>
                        </a:rPr>
                        <a:t>9,219</a:t>
                      </a:r>
                      <a:endParaRPr lang="en-US" sz="1400" b="1" i="0" u="none" strike="noStrike" dirty="0">
                        <a:solidFill>
                          <a:schemeClr val="bg2"/>
                        </a:solidFill>
                        <a:latin typeface="Calibri"/>
                      </a:endParaRPr>
                    </a:p>
                  </a:txBody>
                  <a:tcPr marL="12700" marR="12700" marT="9525" marB="0" anchor="b">
                    <a:solidFill>
                      <a:schemeClr val="tx2">
                        <a:lumMod val="40000"/>
                        <a:lumOff val="60000"/>
                      </a:schemeClr>
                    </a:solidFill>
                  </a:tcPr>
                </a:tc>
                <a:tc>
                  <a:txBody>
                    <a:bodyPr/>
                    <a:lstStyle/>
                    <a:p>
                      <a:pPr algn="ctr" fontAlgn="b"/>
                      <a:r>
                        <a:rPr lang="en-US" sz="1400" b="1" i="0" u="none" strike="noStrike" dirty="0" smtClean="0">
                          <a:solidFill>
                            <a:schemeClr val="bg2"/>
                          </a:solidFill>
                          <a:latin typeface="Calibri"/>
                        </a:rPr>
                        <a:t>70%</a:t>
                      </a:r>
                      <a:endParaRPr lang="en-US" sz="1400" b="1" i="0" u="none" strike="noStrike" dirty="0">
                        <a:solidFill>
                          <a:schemeClr val="bg2"/>
                        </a:solidFill>
                        <a:latin typeface="Calibri"/>
                      </a:endParaRPr>
                    </a:p>
                  </a:txBody>
                  <a:tcPr marL="12700" marR="12700" marT="9525" marB="0" anchor="b">
                    <a:solidFill>
                      <a:schemeClr val="tx2">
                        <a:lumMod val="40000"/>
                        <a:lumOff val="60000"/>
                      </a:schemeClr>
                    </a:solidFill>
                  </a:tcPr>
                </a:tc>
              </a:tr>
            </a:tbl>
          </a:graphicData>
        </a:graphic>
      </p:graphicFrame>
      <p:sp>
        <p:nvSpPr>
          <p:cNvPr id="12" name="Rectangle 11"/>
          <p:cNvSpPr/>
          <p:nvPr/>
        </p:nvSpPr>
        <p:spPr>
          <a:xfrm>
            <a:off x="2641600" y="6629401"/>
            <a:ext cx="5897768" cy="246221"/>
          </a:xfrm>
          <a:prstGeom prst="rect">
            <a:avLst/>
          </a:prstGeom>
        </p:spPr>
        <p:txBody>
          <a:bodyPr wrap="none">
            <a:spAutoFit/>
          </a:bodyPr>
          <a:lstStyle/>
          <a:p>
            <a:r>
              <a:rPr lang="en-US" sz="1000" i="1" dirty="0" smtClean="0"/>
              <a:t>* According to 2010-11  &amp;  .in figure 000   **  Appropriate data is not available for North </a:t>
            </a:r>
            <a:r>
              <a:rPr lang="en-US" sz="1000" i="1" dirty="0" err="1" smtClean="0"/>
              <a:t>Causasus</a:t>
            </a:r>
            <a:r>
              <a:rPr lang="en-US" sz="1000" i="1" dirty="0" smtClean="0"/>
              <a:t> </a:t>
            </a:r>
            <a:endParaRPr lang="en-US" sz="1000" i="1" dirty="0"/>
          </a:p>
        </p:txBody>
      </p:sp>
      <p:pic>
        <p:nvPicPr>
          <p:cNvPr id="59394" name="Picture 2"/>
          <p:cNvPicPr>
            <a:picLocks noChangeAspect="1" noChangeArrowheads="1"/>
          </p:cNvPicPr>
          <p:nvPr/>
        </p:nvPicPr>
        <p:blipFill>
          <a:blip r:embed="rId5" cstate="print"/>
          <a:srcRect l="19384" t="15950" r="17166" b="11667"/>
          <a:stretch>
            <a:fillRect/>
          </a:stretch>
        </p:blipFill>
        <p:spPr bwMode="auto">
          <a:xfrm>
            <a:off x="807453" y="1600200"/>
            <a:ext cx="2850148" cy="1752600"/>
          </a:xfrm>
          <a:prstGeom prst="ellipse">
            <a:avLst/>
          </a:prstGeom>
          <a:ln>
            <a:noFill/>
          </a:ln>
          <a:effectLst>
            <a:softEdge rad="112500"/>
          </a:effectLst>
        </p:spPr>
      </p:pic>
      <p:sp>
        <p:nvSpPr>
          <p:cNvPr id="13" name="Rectangle 12"/>
          <p:cNvSpPr/>
          <p:nvPr/>
        </p:nvSpPr>
        <p:spPr>
          <a:xfrm>
            <a:off x="1125096" y="1066800"/>
            <a:ext cx="1601977" cy="400110"/>
          </a:xfrm>
          <a:prstGeom prst="rect">
            <a:avLst/>
          </a:prstGeom>
        </p:spPr>
        <p:txBody>
          <a:bodyPr wrap="none">
            <a:spAutoFit/>
          </a:bodyPr>
          <a:lstStyle/>
          <a:p>
            <a:pPr algn="ctr" fontAlgn="b"/>
            <a:r>
              <a:rPr lang="en-US" sz="2000" b="1" u="sng" dirty="0" smtClean="0">
                <a:solidFill>
                  <a:schemeClr val="bg2"/>
                </a:solidFill>
              </a:rPr>
              <a:t>Central Asia</a:t>
            </a:r>
            <a:endParaRPr lang="en-US" sz="2000" b="1" u="sng" dirty="0">
              <a:solidFill>
                <a:schemeClr val="bg2"/>
              </a:solidFill>
            </a:endParaRPr>
          </a:p>
        </p:txBody>
      </p:sp>
      <p:graphicFrame>
        <p:nvGraphicFramePr>
          <p:cNvPr id="14" name="Table 13"/>
          <p:cNvGraphicFramePr>
            <a:graphicFrameLocks noGrp="1"/>
          </p:cNvGraphicFramePr>
          <p:nvPr/>
        </p:nvGraphicFramePr>
        <p:xfrm>
          <a:off x="406400" y="3429000"/>
          <a:ext cx="3454400" cy="3278092"/>
        </p:xfrm>
        <a:graphic>
          <a:graphicData uri="http://schemas.openxmlformats.org/drawingml/2006/table">
            <a:tbl>
              <a:tblPr>
                <a:tableStyleId>{3C2FFA5D-87B4-456A-9821-1D502468CF0F}</a:tableStyleId>
              </a:tblPr>
              <a:tblGrid>
                <a:gridCol w="1302297"/>
                <a:gridCol w="1445772"/>
                <a:gridCol w="706331"/>
              </a:tblGrid>
              <a:tr h="423213">
                <a:tc>
                  <a:txBody>
                    <a:bodyPr/>
                    <a:lstStyle/>
                    <a:p>
                      <a:pPr algn="ctr" fontAlgn="b"/>
                      <a:r>
                        <a:rPr lang="en-US" sz="1200" b="1" u="none" strike="noStrike" dirty="0"/>
                        <a:t>Countries</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smtClean="0"/>
                        <a:t>* Muslim Population</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a:t>%</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r>
              <a:tr h="493113">
                <a:tc>
                  <a:txBody>
                    <a:bodyPr/>
                    <a:lstStyle/>
                    <a:p>
                      <a:pPr algn="ctr" fontAlgn="b"/>
                      <a:r>
                        <a:rPr lang="en-US" sz="1100" b="0" u="none" strike="noStrike" dirty="0"/>
                        <a:t>Kazakhstan</a:t>
                      </a:r>
                      <a:endParaRPr lang="en-US" sz="1100" b="0" i="0" u="none" strike="noStrike" dirty="0">
                        <a:solidFill>
                          <a:srgbClr val="000000"/>
                        </a:solidFill>
                        <a:latin typeface="Calibri"/>
                      </a:endParaRPr>
                    </a:p>
                  </a:txBody>
                  <a:tcPr marL="12700" marR="12700" marT="9525" marB="0" anchor="b"/>
                </a:tc>
                <a:tc>
                  <a:txBody>
                    <a:bodyPr/>
                    <a:lstStyle/>
                    <a:p>
                      <a:pPr algn="ctr"/>
                      <a:r>
                        <a:rPr lang="en-US" sz="1100" dirty="0" smtClean="0"/>
                        <a:t>8,887</a:t>
                      </a:r>
                      <a:endParaRPr lang="en-US" sz="1100" dirty="0"/>
                    </a:p>
                  </a:txBody>
                  <a:tcPr marL="121920" marR="121920" anchor="ctr"/>
                </a:tc>
                <a:tc>
                  <a:txBody>
                    <a:bodyPr/>
                    <a:lstStyle/>
                    <a:p>
                      <a:pPr algn="ctr"/>
                      <a:r>
                        <a:rPr lang="en-US" sz="1100" dirty="0"/>
                        <a:t>56.4</a:t>
                      </a:r>
                    </a:p>
                  </a:txBody>
                  <a:tcPr marL="121920" marR="121920" anchor="ctr"/>
                </a:tc>
              </a:tr>
              <a:tr h="493113">
                <a:tc>
                  <a:txBody>
                    <a:bodyPr/>
                    <a:lstStyle/>
                    <a:p>
                      <a:pPr algn="ctr" fontAlgn="b"/>
                      <a:r>
                        <a:rPr lang="en-US" sz="1100" b="0" u="none" strike="noStrike" dirty="0"/>
                        <a:t> Kyrgyzstan</a:t>
                      </a:r>
                      <a:endParaRPr lang="en-US" sz="1100" b="0" i="0" u="none" strike="noStrike" dirty="0">
                        <a:solidFill>
                          <a:srgbClr val="000000"/>
                        </a:solidFill>
                        <a:latin typeface="Calibri"/>
                      </a:endParaRPr>
                    </a:p>
                  </a:txBody>
                  <a:tcPr marL="12700" marR="12700" marT="9525" marB="0" anchor="b"/>
                </a:tc>
                <a:tc>
                  <a:txBody>
                    <a:bodyPr/>
                    <a:lstStyle/>
                    <a:p>
                      <a:pPr algn="ctr"/>
                      <a:r>
                        <a:rPr lang="en-US" sz="1100" dirty="0" smtClean="0"/>
                        <a:t>4,927</a:t>
                      </a:r>
                      <a:endParaRPr lang="en-US" sz="1100" dirty="0"/>
                    </a:p>
                  </a:txBody>
                  <a:tcPr marL="121920" marR="121920" anchor="ctr"/>
                </a:tc>
                <a:tc>
                  <a:txBody>
                    <a:bodyPr/>
                    <a:lstStyle/>
                    <a:p>
                      <a:pPr algn="ctr"/>
                      <a:r>
                        <a:rPr lang="en-US" sz="1100" dirty="0"/>
                        <a:t>88.8</a:t>
                      </a:r>
                    </a:p>
                  </a:txBody>
                  <a:tcPr marL="121920" marR="121920" anchor="ctr"/>
                </a:tc>
              </a:tr>
              <a:tr h="493113">
                <a:tc>
                  <a:txBody>
                    <a:bodyPr/>
                    <a:lstStyle/>
                    <a:p>
                      <a:pPr algn="ctr" fontAlgn="b"/>
                      <a:r>
                        <a:rPr lang="en-US" sz="1100" b="0" u="none" strike="noStrike" dirty="0"/>
                        <a:t> Tajikistan</a:t>
                      </a:r>
                      <a:endParaRPr lang="en-US" sz="1100" b="0" i="0" u="none" strike="noStrike" dirty="0">
                        <a:solidFill>
                          <a:srgbClr val="000000"/>
                        </a:solidFill>
                        <a:latin typeface="Calibri"/>
                      </a:endParaRPr>
                    </a:p>
                  </a:txBody>
                  <a:tcPr marL="12700" marR="12700" marT="9525" marB="0" anchor="b"/>
                </a:tc>
                <a:tc>
                  <a:txBody>
                    <a:bodyPr/>
                    <a:lstStyle/>
                    <a:p>
                      <a:pPr algn="ctr"/>
                      <a:r>
                        <a:rPr lang="en-US" sz="1100" dirty="0" smtClean="0"/>
                        <a:t>7,006</a:t>
                      </a:r>
                      <a:endParaRPr lang="en-US" sz="1100" dirty="0"/>
                    </a:p>
                  </a:txBody>
                  <a:tcPr marL="121920" marR="121920" anchor="ctr"/>
                </a:tc>
                <a:tc>
                  <a:txBody>
                    <a:bodyPr/>
                    <a:lstStyle/>
                    <a:p>
                      <a:pPr algn="ctr"/>
                      <a:r>
                        <a:rPr lang="en-US" sz="1100" dirty="0"/>
                        <a:t>99.0</a:t>
                      </a:r>
                    </a:p>
                  </a:txBody>
                  <a:tcPr marL="121920" marR="121920" anchor="ctr"/>
                </a:tc>
              </a:tr>
              <a:tr h="493113">
                <a:tc>
                  <a:txBody>
                    <a:bodyPr/>
                    <a:lstStyle/>
                    <a:p>
                      <a:pPr algn="ctr" fontAlgn="b"/>
                      <a:r>
                        <a:rPr lang="en-US" sz="1100" b="0" u="none" strike="noStrike" dirty="0"/>
                        <a:t> Turkmenistan</a:t>
                      </a:r>
                      <a:endParaRPr lang="en-US" sz="1100" b="0" i="0" u="none" strike="noStrike" dirty="0">
                        <a:solidFill>
                          <a:srgbClr val="000000"/>
                        </a:solidFill>
                        <a:latin typeface="Calibri"/>
                      </a:endParaRPr>
                    </a:p>
                  </a:txBody>
                  <a:tcPr marL="12700" marR="12700" marT="9525" marB="0" anchor="b"/>
                </a:tc>
                <a:tc>
                  <a:txBody>
                    <a:bodyPr/>
                    <a:lstStyle/>
                    <a:p>
                      <a:pPr algn="ctr"/>
                      <a:r>
                        <a:rPr lang="en-US" sz="1100" dirty="0" smtClean="0"/>
                        <a:t>4,830</a:t>
                      </a:r>
                      <a:endParaRPr lang="en-US" sz="1100" dirty="0"/>
                    </a:p>
                  </a:txBody>
                  <a:tcPr marL="121920" marR="121920" anchor="ctr"/>
                </a:tc>
                <a:tc>
                  <a:txBody>
                    <a:bodyPr/>
                    <a:lstStyle/>
                    <a:p>
                      <a:pPr algn="ctr"/>
                      <a:r>
                        <a:rPr lang="en-US" sz="1100" dirty="0"/>
                        <a:t>93.3</a:t>
                      </a:r>
                    </a:p>
                  </a:txBody>
                  <a:tcPr marL="121920" marR="121920" anchor="ctr"/>
                </a:tc>
              </a:tr>
              <a:tr h="364267">
                <a:tc>
                  <a:txBody>
                    <a:bodyPr/>
                    <a:lstStyle/>
                    <a:p>
                      <a:pPr algn="ctr" fontAlgn="b"/>
                      <a:r>
                        <a:rPr lang="en-US" sz="1100" b="0" u="none" strike="noStrike" dirty="0"/>
                        <a:t> Uzbekistan</a:t>
                      </a:r>
                      <a:endParaRPr lang="en-US" sz="1100" b="0" i="0" u="none" strike="noStrike" dirty="0">
                        <a:solidFill>
                          <a:srgbClr val="000000"/>
                        </a:solidFill>
                        <a:latin typeface="Calibri"/>
                      </a:endParaRPr>
                    </a:p>
                  </a:txBody>
                  <a:tcPr marL="12700" marR="12700" marT="9525" marB="0" anchor="b"/>
                </a:tc>
                <a:tc>
                  <a:txBody>
                    <a:bodyPr/>
                    <a:lstStyle/>
                    <a:p>
                      <a:pPr marL="0" algn="ctr" defTabSz="914400" rtl="0" eaLnBrk="1" latinLnBrk="0" hangingPunct="1"/>
                      <a:r>
                        <a:rPr lang="en-US" sz="1100" kern="1200" dirty="0" smtClean="0">
                          <a:solidFill>
                            <a:schemeClr val="dk1"/>
                          </a:solidFill>
                          <a:latin typeface="+mn-lt"/>
                          <a:ea typeface="+mn-ea"/>
                          <a:cs typeface="+mn-cs"/>
                        </a:rPr>
                        <a:t>26,833</a:t>
                      </a:r>
                      <a:endParaRPr lang="en-US" sz="1100" kern="1200" dirty="0">
                        <a:solidFill>
                          <a:schemeClr val="dk1"/>
                        </a:solidFill>
                        <a:latin typeface="+mn-lt"/>
                        <a:ea typeface="+mn-ea"/>
                        <a:cs typeface="+mn-cs"/>
                      </a:endParaRPr>
                    </a:p>
                  </a:txBody>
                  <a:tcPr marL="121920" marR="121920" anchor="ctr"/>
                </a:tc>
                <a:tc>
                  <a:txBody>
                    <a:bodyPr/>
                    <a:lstStyle/>
                    <a:p>
                      <a:pPr marL="0" algn="ctr" defTabSz="914400" rtl="0" eaLnBrk="1" latinLnBrk="0" hangingPunct="1"/>
                      <a:r>
                        <a:rPr lang="en-US" sz="1100" kern="1200" dirty="0">
                          <a:solidFill>
                            <a:schemeClr val="dk1"/>
                          </a:solidFill>
                          <a:latin typeface="+mn-lt"/>
                          <a:ea typeface="+mn-ea"/>
                          <a:cs typeface="+mn-cs"/>
                        </a:rPr>
                        <a:t>96.5</a:t>
                      </a:r>
                    </a:p>
                  </a:txBody>
                  <a:tcPr marL="121920" marR="121920" anchor="ctr"/>
                </a:tc>
              </a:tr>
              <a:tr h="364267">
                <a:tc>
                  <a:txBody>
                    <a:bodyPr/>
                    <a:lstStyle/>
                    <a:p>
                      <a:pPr algn="ctr" fontAlgn="b"/>
                      <a:r>
                        <a:rPr lang="en-US" sz="1400" b="1" i="0" u="none" strike="noStrike" dirty="0" smtClean="0">
                          <a:solidFill>
                            <a:srgbClr val="000000"/>
                          </a:solidFill>
                          <a:latin typeface="Calibri"/>
                        </a:rPr>
                        <a:t>Aggregate</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marL="0" algn="ctr" defTabSz="914400" rtl="0" eaLnBrk="1" latinLnBrk="0" hangingPunct="1"/>
                      <a:r>
                        <a:rPr lang="en-US" sz="1400" b="1" kern="1200" dirty="0" smtClean="0">
                          <a:solidFill>
                            <a:schemeClr val="dk1"/>
                          </a:solidFill>
                          <a:latin typeface="+mn-lt"/>
                          <a:ea typeface="+mn-ea"/>
                          <a:cs typeface="+mn-cs"/>
                        </a:rPr>
                        <a:t>52,483</a:t>
                      </a:r>
                      <a:endParaRPr lang="en-US" sz="1400" b="1" kern="1200" dirty="0">
                        <a:solidFill>
                          <a:schemeClr val="dk1"/>
                        </a:solidFill>
                        <a:latin typeface="+mn-lt"/>
                        <a:ea typeface="+mn-ea"/>
                        <a:cs typeface="+mn-cs"/>
                      </a:endParaRPr>
                    </a:p>
                  </a:txBody>
                  <a:tcPr marL="121920" marR="121920" anchor="ctr">
                    <a:solidFill>
                      <a:schemeClr val="tx2">
                        <a:lumMod val="40000"/>
                        <a:lumOff val="60000"/>
                      </a:schemeClr>
                    </a:solidFill>
                  </a:tcPr>
                </a:tc>
                <a:tc>
                  <a:txBody>
                    <a:bodyPr/>
                    <a:lstStyle/>
                    <a:p>
                      <a:pPr marL="0" algn="ctr" defTabSz="914400" rtl="0" eaLnBrk="1" latinLnBrk="0" hangingPunct="1"/>
                      <a:r>
                        <a:rPr lang="en-US" sz="1400" b="1" kern="1200" dirty="0" smtClean="0">
                          <a:solidFill>
                            <a:schemeClr val="dk1"/>
                          </a:solidFill>
                          <a:latin typeface="+mn-lt"/>
                          <a:ea typeface="+mn-ea"/>
                          <a:cs typeface="+mn-cs"/>
                        </a:rPr>
                        <a:t>85.5%</a:t>
                      </a:r>
                      <a:endParaRPr lang="en-US" sz="1400" b="1" kern="1200" dirty="0">
                        <a:solidFill>
                          <a:schemeClr val="dk1"/>
                        </a:solidFill>
                        <a:latin typeface="+mn-lt"/>
                        <a:ea typeface="+mn-ea"/>
                        <a:cs typeface="+mn-cs"/>
                      </a:endParaRPr>
                    </a:p>
                  </a:txBody>
                  <a:tcPr marL="121920" marR="121920" anchor="ctr">
                    <a:solidFill>
                      <a:schemeClr val="tx2">
                        <a:lumMod val="40000"/>
                        <a:lumOff val="60000"/>
                      </a:schemeClr>
                    </a:solidFill>
                  </a:tcPr>
                </a:tc>
              </a:tr>
            </a:tbl>
          </a:graphicData>
        </a:graphic>
      </p:graphicFrame>
      <p:graphicFrame>
        <p:nvGraphicFramePr>
          <p:cNvPr id="15" name="Table 14"/>
          <p:cNvGraphicFramePr>
            <a:graphicFrameLocks noGrp="1"/>
          </p:cNvGraphicFramePr>
          <p:nvPr/>
        </p:nvGraphicFramePr>
        <p:xfrm>
          <a:off x="4064000" y="3429001"/>
          <a:ext cx="4064000" cy="3124202"/>
        </p:xfrm>
        <a:graphic>
          <a:graphicData uri="http://schemas.openxmlformats.org/drawingml/2006/table">
            <a:tbl>
              <a:tblPr>
                <a:tableStyleId>{3C2FFA5D-87B4-456A-9821-1D502468CF0F}</a:tableStyleId>
              </a:tblPr>
              <a:tblGrid>
                <a:gridCol w="1517940"/>
                <a:gridCol w="1755839"/>
                <a:gridCol w="790221"/>
              </a:tblGrid>
              <a:tr h="452517">
                <a:tc>
                  <a:txBody>
                    <a:bodyPr/>
                    <a:lstStyle/>
                    <a:p>
                      <a:pPr algn="ctr" fontAlgn="b"/>
                      <a:r>
                        <a:rPr lang="en-US" sz="1200" b="1" u="none" strike="noStrike" dirty="0"/>
                        <a:t>Countries</a:t>
                      </a:r>
                      <a:endParaRPr lang="en-US" sz="1200" b="1" i="0" u="none" strike="noStrike" dirty="0">
                        <a:solidFill>
                          <a:schemeClr val="tx1"/>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smtClean="0"/>
                        <a:t>* Muslim Population</a:t>
                      </a:r>
                      <a:endParaRPr lang="en-US" sz="1200" b="1" i="0" u="none" strike="noStrike" dirty="0">
                        <a:solidFill>
                          <a:schemeClr val="tx1"/>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a:t>%</a:t>
                      </a:r>
                      <a:endParaRPr lang="en-US" sz="1200" b="1" i="0" u="none" strike="noStrike" dirty="0">
                        <a:solidFill>
                          <a:schemeClr val="tx1"/>
                        </a:solidFill>
                        <a:latin typeface="Calibri"/>
                      </a:endParaRPr>
                    </a:p>
                  </a:txBody>
                  <a:tcPr marL="12700" marR="12700" marT="9525" marB="0" anchor="b">
                    <a:solidFill>
                      <a:schemeClr val="tx2">
                        <a:lumMod val="40000"/>
                        <a:lumOff val="60000"/>
                      </a:schemeClr>
                    </a:solidFill>
                  </a:tcPr>
                </a:tc>
              </a:tr>
              <a:tr h="290242">
                <a:tc>
                  <a:txBody>
                    <a:bodyPr/>
                    <a:lstStyle/>
                    <a:p>
                      <a:pPr algn="ctr" fontAlgn="b"/>
                      <a:r>
                        <a:rPr lang="en-US" sz="1100" b="0" u="none" strike="noStrike" dirty="0"/>
                        <a:t>Bangladesh</a:t>
                      </a:r>
                      <a:endParaRPr lang="en-US" sz="1100" b="0" i="0" u="none" strike="noStrike" dirty="0">
                        <a:solidFill>
                          <a:schemeClr val="tx1"/>
                        </a:solidFill>
                        <a:latin typeface="Calibri"/>
                      </a:endParaRPr>
                    </a:p>
                  </a:txBody>
                  <a:tcPr marL="12700" marR="12700" marT="9525" marB="0" anchor="b"/>
                </a:tc>
                <a:tc>
                  <a:txBody>
                    <a:bodyPr/>
                    <a:lstStyle/>
                    <a:p>
                      <a:pPr algn="ctr"/>
                      <a:r>
                        <a:rPr lang="en-US" sz="1100" dirty="0" smtClean="0"/>
                        <a:t>148,607</a:t>
                      </a:r>
                      <a:endParaRPr lang="en-US" sz="1100" dirty="0"/>
                    </a:p>
                  </a:txBody>
                  <a:tcPr marL="121920" marR="121920" anchor="ctr"/>
                </a:tc>
                <a:tc>
                  <a:txBody>
                    <a:bodyPr/>
                    <a:lstStyle/>
                    <a:p>
                      <a:pPr algn="ctr"/>
                      <a:r>
                        <a:rPr lang="en-US" sz="1100" dirty="0" smtClean="0"/>
                        <a:t>90</a:t>
                      </a:r>
                      <a:endParaRPr lang="en-US" sz="1100" dirty="0"/>
                    </a:p>
                  </a:txBody>
                  <a:tcPr marL="121920" marR="121920" anchor="ctr"/>
                </a:tc>
              </a:tr>
              <a:tr h="290242">
                <a:tc>
                  <a:txBody>
                    <a:bodyPr/>
                    <a:lstStyle/>
                    <a:p>
                      <a:pPr algn="ctr" fontAlgn="b"/>
                      <a:r>
                        <a:rPr lang="en-US" sz="1100" b="0" u="none" strike="noStrike" dirty="0"/>
                        <a:t>Bhutan</a:t>
                      </a:r>
                      <a:endParaRPr lang="en-US" sz="1100" b="0" i="0" u="none" strike="noStrike" dirty="0">
                        <a:solidFill>
                          <a:schemeClr val="tx1"/>
                        </a:solidFill>
                        <a:latin typeface="Calibri"/>
                      </a:endParaRPr>
                    </a:p>
                  </a:txBody>
                  <a:tcPr marL="12700" marR="12700" marT="9525" marB="0" anchor="b"/>
                </a:tc>
                <a:tc>
                  <a:txBody>
                    <a:bodyPr/>
                    <a:lstStyle/>
                    <a:p>
                      <a:pPr algn="ctr"/>
                      <a:r>
                        <a:rPr lang="en-US" sz="1100" dirty="0" smtClean="0"/>
                        <a:t>7</a:t>
                      </a:r>
                      <a:endParaRPr lang="en-US" sz="1100" dirty="0"/>
                    </a:p>
                  </a:txBody>
                  <a:tcPr marL="121920" marR="121920" anchor="ctr"/>
                </a:tc>
                <a:tc>
                  <a:txBody>
                    <a:bodyPr/>
                    <a:lstStyle/>
                    <a:p>
                      <a:pPr algn="ctr"/>
                      <a:r>
                        <a:rPr lang="en-US" sz="1100" dirty="0" smtClean="0"/>
                        <a:t>1</a:t>
                      </a:r>
                      <a:endParaRPr lang="en-US" sz="1100" dirty="0"/>
                    </a:p>
                  </a:txBody>
                  <a:tcPr marL="121920" marR="121920" anchor="ctr"/>
                </a:tc>
              </a:tr>
              <a:tr h="290242">
                <a:tc>
                  <a:txBody>
                    <a:bodyPr/>
                    <a:lstStyle/>
                    <a:p>
                      <a:pPr algn="ctr" fontAlgn="b"/>
                      <a:r>
                        <a:rPr lang="en-US" sz="1100" b="0" u="none" strike="noStrike" dirty="0"/>
                        <a:t>India</a:t>
                      </a:r>
                      <a:endParaRPr lang="en-US" sz="1100" b="0" i="0" u="none" strike="noStrike" dirty="0">
                        <a:solidFill>
                          <a:schemeClr val="tx1"/>
                        </a:solidFill>
                        <a:latin typeface="Calibri"/>
                      </a:endParaRPr>
                    </a:p>
                  </a:txBody>
                  <a:tcPr marL="12700" marR="12700" marT="9525" marB="0" anchor="b"/>
                </a:tc>
                <a:tc>
                  <a:txBody>
                    <a:bodyPr/>
                    <a:lstStyle/>
                    <a:p>
                      <a:pPr algn="ctr"/>
                      <a:r>
                        <a:rPr lang="en-US" sz="1100" dirty="0" smtClean="0"/>
                        <a:t>177,286</a:t>
                      </a:r>
                      <a:endParaRPr lang="en-US" sz="1100" dirty="0"/>
                    </a:p>
                  </a:txBody>
                  <a:tcPr marL="121920" marR="121920" anchor="ctr"/>
                </a:tc>
                <a:tc>
                  <a:txBody>
                    <a:bodyPr/>
                    <a:lstStyle/>
                    <a:p>
                      <a:pPr algn="ctr"/>
                      <a:r>
                        <a:rPr lang="en-US" sz="1100" dirty="0"/>
                        <a:t>14.6</a:t>
                      </a:r>
                    </a:p>
                  </a:txBody>
                  <a:tcPr marL="121920" marR="121920" anchor="ctr"/>
                </a:tc>
              </a:tr>
              <a:tr h="290242">
                <a:tc>
                  <a:txBody>
                    <a:bodyPr/>
                    <a:lstStyle/>
                    <a:p>
                      <a:pPr algn="ctr" fontAlgn="b"/>
                      <a:r>
                        <a:rPr lang="en-US" sz="1100" b="0" u="none" strike="noStrike" dirty="0"/>
                        <a:t>Maldives</a:t>
                      </a:r>
                      <a:endParaRPr lang="en-US" sz="1100" b="0" i="0" u="none" strike="noStrike" dirty="0">
                        <a:solidFill>
                          <a:schemeClr val="tx1"/>
                        </a:solidFill>
                        <a:latin typeface="Calibri"/>
                      </a:endParaRPr>
                    </a:p>
                  </a:txBody>
                  <a:tcPr marL="12700" marR="12700" marT="9525" marB="0" anchor="b"/>
                </a:tc>
                <a:tc>
                  <a:txBody>
                    <a:bodyPr/>
                    <a:lstStyle/>
                    <a:p>
                      <a:pPr algn="ctr"/>
                      <a:r>
                        <a:rPr lang="en-US" sz="1100" dirty="0" smtClean="0"/>
                        <a:t>309</a:t>
                      </a:r>
                      <a:endParaRPr lang="en-US" sz="1100" dirty="0"/>
                    </a:p>
                  </a:txBody>
                  <a:tcPr marL="121920" marR="121920" anchor="ctr"/>
                </a:tc>
                <a:tc>
                  <a:txBody>
                    <a:bodyPr/>
                    <a:lstStyle/>
                    <a:p>
                      <a:pPr algn="ctr"/>
                      <a:r>
                        <a:rPr lang="en-US" sz="1100" dirty="0"/>
                        <a:t>98.4</a:t>
                      </a:r>
                    </a:p>
                  </a:txBody>
                  <a:tcPr marL="121920" marR="121920" anchor="ctr"/>
                </a:tc>
              </a:tr>
              <a:tr h="290242">
                <a:tc>
                  <a:txBody>
                    <a:bodyPr/>
                    <a:lstStyle/>
                    <a:p>
                      <a:pPr algn="ctr" fontAlgn="b"/>
                      <a:r>
                        <a:rPr lang="en-US" sz="1100" b="0" u="none" strike="noStrike" dirty="0"/>
                        <a:t> Nepal</a:t>
                      </a:r>
                      <a:endParaRPr lang="en-US" sz="1100" b="0" i="0" u="none" strike="noStrike" dirty="0">
                        <a:solidFill>
                          <a:schemeClr val="tx1"/>
                        </a:solidFill>
                        <a:latin typeface="Calibri"/>
                      </a:endParaRPr>
                    </a:p>
                  </a:txBody>
                  <a:tcPr marL="12700" marR="12700" marT="9525" marB="0" anchor="b"/>
                </a:tc>
                <a:tc>
                  <a:txBody>
                    <a:bodyPr/>
                    <a:lstStyle/>
                    <a:p>
                      <a:pPr algn="ctr"/>
                      <a:r>
                        <a:rPr lang="en-US" sz="1100" dirty="0" smtClean="0"/>
                        <a:t>1,253</a:t>
                      </a:r>
                      <a:endParaRPr lang="en-US" sz="1100" dirty="0"/>
                    </a:p>
                  </a:txBody>
                  <a:tcPr marL="121920" marR="121920" anchor="ctr"/>
                </a:tc>
                <a:tc>
                  <a:txBody>
                    <a:bodyPr/>
                    <a:lstStyle/>
                    <a:p>
                      <a:pPr algn="ctr"/>
                      <a:r>
                        <a:rPr lang="en-US" sz="1100" dirty="0"/>
                        <a:t>4.2</a:t>
                      </a:r>
                    </a:p>
                  </a:txBody>
                  <a:tcPr marL="121920" marR="121920" anchor="ctr"/>
                </a:tc>
              </a:tr>
              <a:tr h="290242">
                <a:tc>
                  <a:txBody>
                    <a:bodyPr/>
                    <a:lstStyle/>
                    <a:p>
                      <a:pPr algn="ctr" fontAlgn="b"/>
                      <a:r>
                        <a:rPr lang="en-US" sz="1100" b="0" u="none" strike="noStrike" dirty="0"/>
                        <a:t>Pakistan</a:t>
                      </a:r>
                      <a:endParaRPr lang="en-US" sz="1100" b="0" i="0" u="none" strike="noStrike" dirty="0">
                        <a:solidFill>
                          <a:schemeClr val="tx1"/>
                        </a:solidFill>
                        <a:latin typeface="Calibri"/>
                      </a:endParaRPr>
                    </a:p>
                  </a:txBody>
                  <a:tcPr marL="12700" marR="12700" marT="9525" marB="0" anchor="b"/>
                </a:tc>
                <a:tc>
                  <a:txBody>
                    <a:bodyPr/>
                    <a:lstStyle/>
                    <a:p>
                      <a:pPr algn="ctr"/>
                      <a:r>
                        <a:rPr lang="en-US" sz="1100" dirty="0" smtClean="0"/>
                        <a:t>178,097</a:t>
                      </a:r>
                      <a:endParaRPr lang="en-US" sz="1100" dirty="0"/>
                    </a:p>
                  </a:txBody>
                  <a:tcPr marL="121920" marR="121920" anchor="ctr"/>
                </a:tc>
                <a:tc>
                  <a:txBody>
                    <a:bodyPr/>
                    <a:lstStyle/>
                    <a:p>
                      <a:pPr algn="ctr"/>
                      <a:r>
                        <a:rPr lang="en-US" sz="1100" dirty="0"/>
                        <a:t>96.4</a:t>
                      </a:r>
                    </a:p>
                  </a:txBody>
                  <a:tcPr marL="121920" marR="121920" anchor="ctr"/>
                </a:tc>
              </a:tr>
              <a:tr h="290242">
                <a:tc>
                  <a:txBody>
                    <a:bodyPr/>
                    <a:lstStyle/>
                    <a:p>
                      <a:pPr algn="ctr" fontAlgn="b"/>
                      <a:r>
                        <a:rPr lang="en-US" sz="1100" b="0" u="none" strike="noStrike" dirty="0">
                          <a:solidFill>
                            <a:schemeClr val="bg2"/>
                          </a:solidFill>
                        </a:rPr>
                        <a:t> Sri Lanka</a:t>
                      </a:r>
                      <a:endParaRPr lang="en-US" sz="1100" b="0" i="0" u="none" strike="noStrike" dirty="0">
                        <a:solidFill>
                          <a:schemeClr val="bg2"/>
                        </a:solidFill>
                        <a:latin typeface="Calibri"/>
                      </a:endParaRPr>
                    </a:p>
                  </a:txBody>
                  <a:tcPr marL="12700" marR="12700" marT="9525" marB="0" anchor="b"/>
                </a:tc>
                <a:tc>
                  <a:txBody>
                    <a:bodyPr/>
                    <a:lstStyle/>
                    <a:p>
                      <a:pPr algn="ctr"/>
                      <a:r>
                        <a:rPr lang="en-US" sz="1100" dirty="0" smtClean="0"/>
                        <a:t>1,725</a:t>
                      </a:r>
                      <a:endParaRPr lang="en-US" sz="1100" dirty="0"/>
                    </a:p>
                  </a:txBody>
                  <a:tcPr marL="121920" marR="121920" anchor="ctr"/>
                </a:tc>
                <a:tc>
                  <a:txBody>
                    <a:bodyPr/>
                    <a:lstStyle/>
                    <a:p>
                      <a:pPr algn="ctr"/>
                      <a:r>
                        <a:rPr lang="en-US" sz="1100" dirty="0"/>
                        <a:t>8.5</a:t>
                      </a:r>
                    </a:p>
                  </a:txBody>
                  <a:tcPr marL="121920" marR="121920" anchor="ctr"/>
                </a:tc>
              </a:tr>
              <a:tr h="322922">
                <a:tc>
                  <a:txBody>
                    <a:bodyPr/>
                    <a:lstStyle/>
                    <a:p>
                      <a:pPr algn="ctr" fontAlgn="b"/>
                      <a:r>
                        <a:rPr lang="en-US" sz="1100" b="0" i="0" u="none" strike="noStrike" dirty="0" smtClean="0">
                          <a:solidFill>
                            <a:schemeClr val="bg2"/>
                          </a:solidFill>
                          <a:latin typeface="Calibri"/>
                        </a:rPr>
                        <a:t>Afghanistan </a:t>
                      </a:r>
                      <a:endParaRPr lang="en-US" sz="1100" b="0" i="0" u="none" strike="noStrike" dirty="0">
                        <a:solidFill>
                          <a:schemeClr val="bg2"/>
                        </a:solidFill>
                        <a:latin typeface="Calibri"/>
                      </a:endParaRPr>
                    </a:p>
                  </a:txBody>
                  <a:tcPr marL="12700" marR="12700" marT="9525" marB="0" anchor="b"/>
                </a:tc>
                <a:tc>
                  <a:txBody>
                    <a:bodyPr/>
                    <a:lstStyle/>
                    <a:p>
                      <a:pPr algn="ctr"/>
                      <a:r>
                        <a:rPr lang="en-US" sz="1100" dirty="0" smtClean="0"/>
                        <a:t>29,047</a:t>
                      </a:r>
                      <a:endParaRPr lang="en-US" sz="1100" dirty="0"/>
                    </a:p>
                  </a:txBody>
                  <a:tcPr marL="121920" marR="121920" anchor="ctr"/>
                </a:tc>
                <a:tc>
                  <a:txBody>
                    <a:bodyPr/>
                    <a:lstStyle/>
                    <a:p>
                      <a:pPr algn="ctr"/>
                      <a:r>
                        <a:rPr lang="en-US" sz="1100" dirty="0"/>
                        <a:t>99.8</a:t>
                      </a:r>
                    </a:p>
                  </a:txBody>
                  <a:tcPr marL="121920" marR="121920" anchor="ctr"/>
                </a:tc>
              </a:tr>
              <a:tr h="317069">
                <a:tc>
                  <a:txBody>
                    <a:bodyPr/>
                    <a:lstStyle/>
                    <a:p>
                      <a:pPr algn="ctr" fontAlgn="b"/>
                      <a:r>
                        <a:rPr lang="en-US" sz="1400" b="1" i="0" u="none" strike="noStrike" dirty="0" smtClean="0">
                          <a:solidFill>
                            <a:srgbClr val="000000"/>
                          </a:solidFill>
                          <a:latin typeface="Calibri"/>
                        </a:rPr>
                        <a:t>Aggregate </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400" b="1" i="0" u="none" strike="noStrike" dirty="0" smtClean="0">
                          <a:solidFill>
                            <a:srgbClr val="000000"/>
                          </a:solidFill>
                          <a:latin typeface="Calibri"/>
                        </a:rPr>
                        <a:t>536,331</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a:r>
                        <a:rPr lang="en-US" sz="1400" b="1" dirty="0" smtClean="0"/>
                        <a:t>33.2%</a:t>
                      </a:r>
                      <a:endParaRPr lang="en-US" sz="1400" b="1" dirty="0"/>
                    </a:p>
                  </a:txBody>
                  <a:tcPr marL="121920" marR="121920" anchor="ctr">
                    <a:solidFill>
                      <a:schemeClr val="tx2">
                        <a:lumMod val="40000"/>
                        <a:lumOff val="60000"/>
                      </a:schemeClr>
                    </a:solidFill>
                  </a:tcPr>
                </a:tc>
              </a:tr>
            </a:tbl>
          </a:graphicData>
        </a:graphic>
      </p:graphicFrame>
    </p:spTree>
  </p:cSld>
  <p:clrMapOvr>
    <a:masterClrMapping/>
  </p:clrMapOvr>
  <p:transition advClick="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3"/>
          <p:cNvSpPr txBox="1">
            <a:spLocks noChangeArrowheads="1"/>
          </p:cNvSpPr>
          <p:nvPr/>
        </p:nvSpPr>
        <p:spPr bwMode="auto">
          <a:xfrm>
            <a:off x="0" y="0"/>
            <a:ext cx="12192000" cy="838200"/>
          </a:xfrm>
          <a:prstGeom prst="rect">
            <a:avLst/>
          </a:prstGeom>
          <a:solidFill>
            <a:srgbClr val="35742A"/>
          </a:solidFill>
          <a:ln w="9525" algn="ctr">
            <a:noFill/>
            <a:miter lim="800000"/>
            <a:headEnd/>
            <a:tailEnd/>
          </a:ln>
          <a:effectLst/>
        </p:spPr>
        <p:txBody>
          <a:bodyPr anchor="ctr"/>
          <a:lstStyle/>
          <a:p>
            <a:pPr marL="381000" indent="-381000" algn="ctr">
              <a:lnSpc>
                <a:spcPct val="80000"/>
              </a:lnSpc>
            </a:pPr>
            <a:r>
              <a:rPr lang="en-GB" sz="3200" b="1" dirty="0" smtClean="0">
                <a:solidFill>
                  <a:srgbClr val="FFFFFF"/>
                </a:solidFill>
                <a:cs typeface="Arial" charset="0"/>
              </a:rPr>
              <a:t>Need Assessment of Islamic Microfinance for</a:t>
            </a:r>
          </a:p>
          <a:p>
            <a:pPr marL="381000" indent="-381000" algn="ctr">
              <a:lnSpc>
                <a:spcPct val="80000"/>
              </a:lnSpc>
            </a:pPr>
            <a:r>
              <a:rPr lang="en-US" sz="3200" b="1" dirty="0" smtClean="0">
                <a:solidFill>
                  <a:srgbClr val="FFFFFF"/>
                </a:solidFill>
                <a:cs typeface="Arial" charset="0"/>
              </a:rPr>
              <a:t>West Africa and MENA Region</a:t>
            </a:r>
            <a:endParaRPr lang="en-GB" sz="3200" b="1" dirty="0">
              <a:solidFill>
                <a:srgbClr val="FFFFFF"/>
              </a:solidFill>
              <a:cs typeface="Arial" charset="0"/>
            </a:endParaRPr>
          </a:p>
        </p:txBody>
      </p:sp>
      <p:sp>
        <p:nvSpPr>
          <p:cNvPr id="9" name="Rectangle 8"/>
          <p:cNvSpPr/>
          <p:nvPr/>
        </p:nvSpPr>
        <p:spPr>
          <a:xfrm>
            <a:off x="7315200" y="838201"/>
            <a:ext cx="3439916" cy="646331"/>
          </a:xfrm>
          <a:prstGeom prst="rect">
            <a:avLst/>
          </a:prstGeom>
        </p:spPr>
        <p:txBody>
          <a:bodyPr wrap="none">
            <a:spAutoFit/>
          </a:bodyPr>
          <a:lstStyle/>
          <a:p>
            <a:pPr algn="ctr" fontAlgn="b"/>
            <a:r>
              <a:rPr lang="en-US" sz="2000" b="1" u="sng" dirty="0" smtClean="0">
                <a:solidFill>
                  <a:schemeClr val="bg1"/>
                </a:solidFill>
              </a:rPr>
              <a:t>MENA Region</a:t>
            </a:r>
          </a:p>
          <a:p>
            <a:pPr algn="ctr" fontAlgn="b"/>
            <a:r>
              <a:rPr lang="en-US" sz="1600" dirty="0" smtClean="0">
                <a:solidFill>
                  <a:schemeClr val="bg1"/>
                </a:solidFill>
              </a:rPr>
              <a:t>(Middle East &amp; North Africa Region)</a:t>
            </a:r>
            <a:endParaRPr lang="en-US" sz="1600" dirty="0">
              <a:solidFill>
                <a:schemeClr val="bg1"/>
              </a:solidFill>
            </a:endParaRPr>
          </a:p>
        </p:txBody>
      </p:sp>
      <p:sp>
        <p:nvSpPr>
          <p:cNvPr id="13" name="Rectangle 12"/>
          <p:cNvSpPr/>
          <p:nvPr/>
        </p:nvSpPr>
        <p:spPr>
          <a:xfrm>
            <a:off x="1117600" y="914400"/>
            <a:ext cx="1538050" cy="400110"/>
          </a:xfrm>
          <a:prstGeom prst="rect">
            <a:avLst/>
          </a:prstGeom>
        </p:spPr>
        <p:txBody>
          <a:bodyPr wrap="none">
            <a:spAutoFit/>
          </a:bodyPr>
          <a:lstStyle/>
          <a:p>
            <a:r>
              <a:rPr lang="en-US" sz="2000" b="1" u="sng" dirty="0" smtClean="0">
                <a:solidFill>
                  <a:schemeClr val="bg1"/>
                </a:solidFill>
              </a:rPr>
              <a:t>West Africa</a:t>
            </a:r>
          </a:p>
        </p:txBody>
      </p:sp>
      <p:pic>
        <p:nvPicPr>
          <p:cNvPr id="53250" name="Picture 2"/>
          <p:cNvPicPr>
            <a:picLocks noChangeAspect="1" noChangeArrowheads="1"/>
          </p:cNvPicPr>
          <p:nvPr/>
        </p:nvPicPr>
        <p:blipFill>
          <a:blip r:embed="rId3"/>
          <a:srcRect/>
          <a:stretch>
            <a:fillRect/>
          </a:stretch>
        </p:blipFill>
        <p:spPr bwMode="auto">
          <a:xfrm>
            <a:off x="4775200" y="1981201"/>
            <a:ext cx="2641600" cy="1900989"/>
          </a:xfrm>
          <a:prstGeom prst="ellipse">
            <a:avLst/>
          </a:prstGeom>
          <a:ln>
            <a:noFill/>
          </a:ln>
          <a:effectLst>
            <a:softEdge rad="112500"/>
          </a:effectLst>
        </p:spPr>
      </p:pic>
      <p:pic>
        <p:nvPicPr>
          <p:cNvPr id="53251" name="Picture 3"/>
          <p:cNvPicPr>
            <a:picLocks noChangeAspect="1" noChangeArrowheads="1"/>
          </p:cNvPicPr>
          <p:nvPr/>
        </p:nvPicPr>
        <p:blipFill>
          <a:blip r:embed="rId4" cstate="print"/>
          <a:srcRect t="21505"/>
          <a:stretch>
            <a:fillRect/>
          </a:stretch>
        </p:blipFill>
        <p:spPr bwMode="auto">
          <a:xfrm>
            <a:off x="4470400" y="4267200"/>
            <a:ext cx="3017520" cy="1676400"/>
          </a:xfrm>
          <a:prstGeom prst="ellipse">
            <a:avLst/>
          </a:prstGeom>
          <a:solidFill>
            <a:schemeClr val="accent1">
              <a:alpha val="97000"/>
            </a:schemeClr>
          </a:solidFill>
          <a:ln>
            <a:noFill/>
          </a:ln>
          <a:effectLst>
            <a:softEdge rad="112500"/>
          </a:effectLst>
        </p:spPr>
      </p:pic>
      <p:graphicFrame>
        <p:nvGraphicFramePr>
          <p:cNvPr id="15" name="Table 14"/>
          <p:cNvGraphicFramePr>
            <a:graphicFrameLocks noGrp="1"/>
          </p:cNvGraphicFramePr>
          <p:nvPr/>
        </p:nvGraphicFramePr>
        <p:xfrm>
          <a:off x="609600" y="1469696"/>
          <a:ext cx="3454400" cy="5093781"/>
        </p:xfrm>
        <a:graphic>
          <a:graphicData uri="http://schemas.openxmlformats.org/drawingml/2006/table">
            <a:tbl>
              <a:tblPr>
                <a:tableStyleId>{3C2FFA5D-87B4-456A-9821-1D502468CF0F}</a:tableStyleId>
              </a:tblPr>
              <a:tblGrid>
                <a:gridCol w="1302297"/>
                <a:gridCol w="1339303"/>
                <a:gridCol w="812800"/>
              </a:tblGrid>
              <a:tr h="365003">
                <a:tc>
                  <a:txBody>
                    <a:bodyPr/>
                    <a:lstStyle/>
                    <a:p>
                      <a:pPr algn="ctr" fontAlgn="b"/>
                      <a:r>
                        <a:rPr lang="en-US" sz="1200" b="1" u="none" strike="noStrike" dirty="0"/>
                        <a:t>Countries</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smtClean="0"/>
                        <a:t>* Muslim Population </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a:t>%</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r>
              <a:tr h="283154">
                <a:tc>
                  <a:txBody>
                    <a:bodyPr/>
                    <a:lstStyle/>
                    <a:p>
                      <a:pPr algn="ctr" fontAlgn="b"/>
                      <a:r>
                        <a:rPr lang="en-US" sz="1000" b="0" u="none" strike="noStrike" dirty="0" smtClean="0"/>
                        <a:t>Benin</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2,259</a:t>
                      </a:r>
                      <a:endParaRPr lang="en-US" sz="1000" dirty="0"/>
                    </a:p>
                  </a:txBody>
                  <a:tcPr marL="121920" marR="121920" anchor="ctr"/>
                </a:tc>
                <a:tc>
                  <a:txBody>
                    <a:bodyPr/>
                    <a:lstStyle/>
                    <a:p>
                      <a:pPr algn="ctr"/>
                      <a:r>
                        <a:rPr lang="en-US" sz="1000" dirty="0"/>
                        <a:t>24.5</a:t>
                      </a:r>
                    </a:p>
                  </a:txBody>
                  <a:tcPr marL="121920" marR="121920" anchor="ctr"/>
                </a:tc>
              </a:tr>
              <a:tr h="283154">
                <a:tc>
                  <a:txBody>
                    <a:bodyPr/>
                    <a:lstStyle/>
                    <a:p>
                      <a:pPr algn="ctr" fontAlgn="b"/>
                      <a:r>
                        <a:rPr lang="en-US" sz="1000" b="0" u="none" strike="noStrike" dirty="0" smtClean="0"/>
                        <a:t>Burkina Faso</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9,600</a:t>
                      </a:r>
                      <a:endParaRPr lang="en-US" sz="1000" dirty="0"/>
                    </a:p>
                  </a:txBody>
                  <a:tcPr marL="121920" marR="121920" anchor="ctr"/>
                </a:tc>
                <a:tc>
                  <a:txBody>
                    <a:bodyPr/>
                    <a:lstStyle/>
                    <a:p>
                      <a:pPr algn="ctr"/>
                      <a:r>
                        <a:rPr lang="en-US" sz="1000" dirty="0"/>
                        <a:t>58.9</a:t>
                      </a:r>
                    </a:p>
                  </a:txBody>
                  <a:tcPr marL="121920" marR="121920" anchor="ctr"/>
                </a:tc>
              </a:tr>
              <a:tr h="283154">
                <a:tc>
                  <a:txBody>
                    <a:bodyPr/>
                    <a:lstStyle/>
                    <a:p>
                      <a:pPr algn="ctr" fontAlgn="b"/>
                      <a:r>
                        <a:rPr lang="en-US" sz="1000" b="0" u="none" strike="noStrike" dirty="0" smtClean="0"/>
                        <a:t>Cape Verde</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a:t>&lt; </a:t>
                      </a:r>
                      <a:r>
                        <a:rPr lang="en-US" sz="1000" dirty="0" smtClean="0"/>
                        <a:t>1</a:t>
                      </a:r>
                      <a:endParaRPr lang="en-US" sz="1000" dirty="0"/>
                    </a:p>
                  </a:txBody>
                  <a:tcPr marL="121920" marR="121920" anchor="ctr"/>
                </a:tc>
                <a:tc>
                  <a:txBody>
                    <a:bodyPr/>
                    <a:lstStyle/>
                    <a:p>
                      <a:pPr algn="ctr"/>
                      <a:r>
                        <a:rPr lang="en-US" sz="1000" dirty="0"/>
                        <a:t>0.1</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mn-lt"/>
                        </a:rPr>
                        <a:t>The Gambia</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1,669</a:t>
                      </a:r>
                      <a:endParaRPr lang="en-US" sz="1000" dirty="0"/>
                    </a:p>
                  </a:txBody>
                  <a:tcPr marL="121920" marR="121920" anchor="ctr"/>
                </a:tc>
                <a:tc>
                  <a:txBody>
                    <a:bodyPr/>
                    <a:lstStyle/>
                    <a:p>
                      <a:pPr algn="ctr"/>
                      <a:r>
                        <a:rPr lang="en-US" sz="1000" dirty="0"/>
                        <a:t>95.3</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mn-lt"/>
                        </a:rPr>
                        <a:t>Ghana</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3,906</a:t>
                      </a:r>
                      <a:endParaRPr lang="en-US" sz="1000" dirty="0"/>
                    </a:p>
                  </a:txBody>
                  <a:tcPr marL="121920" marR="121920" anchor="ctr"/>
                </a:tc>
                <a:tc>
                  <a:txBody>
                    <a:bodyPr/>
                    <a:lstStyle/>
                    <a:p>
                      <a:pPr algn="ctr"/>
                      <a:r>
                        <a:rPr lang="en-US" sz="1000" dirty="0"/>
                        <a:t>16.1</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Guinea</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8,693</a:t>
                      </a:r>
                      <a:endParaRPr lang="en-US" sz="1000" dirty="0"/>
                    </a:p>
                  </a:txBody>
                  <a:tcPr marL="121920" marR="121920" anchor="ctr"/>
                </a:tc>
                <a:tc>
                  <a:txBody>
                    <a:bodyPr/>
                    <a:lstStyle/>
                    <a:p>
                      <a:pPr algn="ctr"/>
                      <a:r>
                        <a:rPr lang="en-US" sz="1000" dirty="0"/>
                        <a:t>84.2</a:t>
                      </a:r>
                    </a:p>
                  </a:txBody>
                  <a:tcPr marL="121920" marR="121920" anchor="ctr"/>
                </a:tc>
              </a:tr>
              <a:tr h="18803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Guinea-Bissau</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fontAlgn="b"/>
                      <a:r>
                        <a:rPr lang="en-US" sz="1000" b="0" i="0" u="none" strike="noStrike" dirty="0" smtClean="0">
                          <a:solidFill>
                            <a:srgbClr val="000000"/>
                          </a:solidFill>
                          <a:latin typeface="Calibri"/>
                        </a:rPr>
                        <a:t>-</a:t>
                      </a:r>
                      <a:endParaRPr lang="en-US" sz="1000" b="0" i="0" u="none" strike="noStrike" dirty="0">
                        <a:solidFill>
                          <a:srgbClr val="000000"/>
                        </a:solidFill>
                        <a:latin typeface="Calibri"/>
                      </a:endParaRPr>
                    </a:p>
                  </a:txBody>
                  <a:tcPr marL="12700" marR="12700" marT="9525" marB="0" anchor="b"/>
                </a:tc>
                <a:tc>
                  <a:txBody>
                    <a:bodyPr/>
                    <a:lstStyle/>
                    <a:p>
                      <a:pPr algn="ctr" fontAlgn="b"/>
                      <a:r>
                        <a:rPr lang="en-US" sz="1000" b="1" i="0" u="none" strike="noStrike" dirty="0" smtClean="0">
                          <a:solidFill>
                            <a:srgbClr val="000000"/>
                          </a:solidFill>
                          <a:latin typeface="Calibri"/>
                        </a:rPr>
                        <a:t>-</a:t>
                      </a:r>
                      <a:endParaRPr lang="en-US" sz="1000" b="1" i="0" u="none" strike="noStrike" dirty="0">
                        <a:solidFill>
                          <a:srgbClr val="000000"/>
                        </a:solidFill>
                        <a:latin typeface="Calibri"/>
                      </a:endParaRPr>
                    </a:p>
                  </a:txBody>
                  <a:tcPr marL="12700" marR="12700" marT="9525" marB="0" anchor="b"/>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Liberia</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523</a:t>
                      </a:r>
                      <a:endParaRPr lang="en-US" sz="1000" dirty="0"/>
                    </a:p>
                  </a:txBody>
                  <a:tcPr marL="121920" marR="121920" anchor="ctr"/>
                </a:tc>
                <a:tc>
                  <a:txBody>
                    <a:bodyPr/>
                    <a:lstStyle/>
                    <a:p>
                      <a:pPr algn="ctr"/>
                      <a:r>
                        <a:rPr lang="en-US" sz="1000" dirty="0"/>
                        <a:t>12.8</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Mali</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12,316</a:t>
                      </a:r>
                      <a:endParaRPr lang="en-US" sz="1000" dirty="0"/>
                    </a:p>
                  </a:txBody>
                  <a:tcPr marL="121920" marR="121920" anchor="ctr"/>
                </a:tc>
                <a:tc>
                  <a:txBody>
                    <a:bodyPr/>
                    <a:lstStyle/>
                    <a:p>
                      <a:pPr algn="ctr"/>
                      <a:r>
                        <a:rPr lang="en-US" sz="1000" dirty="0"/>
                        <a:t>92.4</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Mauritania</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3,338</a:t>
                      </a:r>
                      <a:endParaRPr lang="en-US" sz="1000" dirty="0"/>
                    </a:p>
                  </a:txBody>
                  <a:tcPr marL="121920" marR="121920" anchor="ctr"/>
                </a:tc>
                <a:tc>
                  <a:txBody>
                    <a:bodyPr/>
                    <a:lstStyle/>
                    <a:p>
                      <a:pPr algn="ctr"/>
                      <a:r>
                        <a:rPr lang="en-US" sz="1000" dirty="0"/>
                        <a:t>99.2</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Niger</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15,627</a:t>
                      </a:r>
                      <a:endParaRPr lang="en-US" sz="1000" dirty="0"/>
                    </a:p>
                  </a:txBody>
                  <a:tcPr marL="121920" marR="121920" anchor="ctr"/>
                </a:tc>
                <a:tc>
                  <a:txBody>
                    <a:bodyPr/>
                    <a:lstStyle/>
                    <a:p>
                      <a:pPr algn="ctr"/>
                      <a:r>
                        <a:rPr lang="en-US" sz="1000" dirty="0"/>
                        <a:t>98.3</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Nigeria</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75,728</a:t>
                      </a:r>
                      <a:endParaRPr lang="en-US" sz="1000" dirty="0"/>
                    </a:p>
                  </a:txBody>
                  <a:tcPr marL="121920" marR="121920" anchor="ctr"/>
                </a:tc>
                <a:tc>
                  <a:txBody>
                    <a:bodyPr/>
                    <a:lstStyle/>
                    <a:p>
                      <a:pPr algn="ctr"/>
                      <a:r>
                        <a:rPr lang="en-US" sz="1000" dirty="0"/>
                        <a:t>47.9</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Senegal</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12,333</a:t>
                      </a:r>
                      <a:endParaRPr lang="en-US" sz="1000" dirty="0"/>
                    </a:p>
                  </a:txBody>
                  <a:tcPr marL="121920" marR="121920" anchor="ctr"/>
                </a:tc>
                <a:tc>
                  <a:txBody>
                    <a:bodyPr/>
                    <a:lstStyle/>
                    <a:p>
                      <a:pPr algn="ctr"/>
                      <a:r>
                        <a:rPr lang="en-US" sz="1000" dirty="0"/>
                        <a:t>95.9</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Sierra Leone </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12,333</a:t>
                      </a:r>
                      <a:endParaRPr lang="en-US" sz="1000" dirty="0"/>
                    </a:p>
                  </a:txBody>
                  <a:tcPr marL="121920" marR="121920" anchor="ctr"/>
                </a:tc>
                <a:tc>
                  <a:txBody>
                    <a:bodyPr/>
                    <a:lstStyle/>
                    <a:p>
                      <a:pPr algn="ctr"/>
                      <a:r>
                        <a:rPr lang="en-US" sz="1000" dirty="0"/>
                        <a:t>95.9</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Senegal  Sierra</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12,333</a:t>
                      </a:r>
                      <a:endParaRPr lang="en-US" sz="1000" dirty="0"/>
                    </a:p>
                  </a:txBody>
                  <a:tcPr marL="121920" marR="121920" anchor="ctr"/>
                </a:tc>
                <a:tc>
                  <a:txBody>
                    <a:bodyPr/>
                    <a:lstStyle/>
                    <a:p>
                      <a:pPr algn="ctr"/>
                      <a:r>
                        <a:rPr lang="en-US" sz="1000" dirty="0"/>
                        <a:t>95.9</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Togo</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827</a:t>
                      </a:r>
                      <a:endParaRPr lang="en-US" sz="1000" dirty="0"/>
                    </a:p>
                  </a:txBody>
                  <a:tcPr marL="121920" marR="121920" anchor="ctr"/>
                </a:tc>
                <a:tc>
                  <a:txBody>
                    <a:bodyPr/>
                    <a:lstStyle/>
                    <a:p>
                      <a:pPr algn="ctr"/>
                      <a:r>
                        <a:rPr lang="en-US" sz="1000" dirty="0"/>
                        <a:t>12.2</a:t>
                      </a:r>
                    </a:p>
                  </a:txBody>
                  <a:tcPr marL="121920" marR="121920" anchor="ctr"/>
                </a:tc>
              </a:tr>
              <a:tr h="283154">
                <a:tc>
                  <a:txBody>
                    <a:bodyPr/>
                    <a:lstStyle/>
                    <a:p>
                      <a:pPr algn="ctr" fontAlgn="b"/>
                      <a:r>
                        <a:rPr lang="en-US" sz="1400" b="1" i="0" u="none" strike="noStrike" dirty="0" smtClean="0">
                          <a:solidFill>
                            <a:srgbClr val="000000"/>
                          </a:solidFill>
                          <a:latin typeface="Calibri"/>
                        </a:rPr>
                        <a:t>Aggregate</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400" b="1" i="0" u="none" strike="noStrike" dirty="0" smtClean="0">
                          <a:solidFill>
                            <a:srgbClr val="000000"/>
                          </a:solidFill>
                          <a:latin typeface="Calibri"/>
                        </a:rPr>
                        <a:t>171,485</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400" b="1" i="0" u="none" strike="noStrike" dirty="0" smtClean="0">
                          <a:solidFill>
                            <a:srgbClr val="000000"/>
                          </a:solidFill>
                          <a:latin typeface="Calibri"/>
                        </a:rPr>
                        <a:t>57.8%</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r>
            </a:tbl>
          </a:graphicData>
        </a:graphic>
      </p:graphicFrame>
      <p:graphicFrame>
        <p:nvGraphicFramePr>
          <p:cNvPr id="10" name="Table 9"/>
          <p:cNvGraphicFramePr>
            <a:graphicFrameLocks noGrp="1"/>
          </p:cNvGraphicFramePr>
          <p:nvPr/>
        </p:nvGraphicFramePr>
        <p:xfrm>
          <a:off x="7823201" y="1524000"/>
          <a:ext cx="3860801" cy="5029203"/>
        </p:xfrm>
        <a:graphic>
          <a:graphicData uri="http://schemas.openxmlformats.org/drawingml/2006/table">
            <a:tbl>
              <a:tblPr>
                <a:tableStyleId>{3C2FFA5D-87B4-456A-9821-1D502468CF0F}</a:tableStyleId>
              </a:tblPr>
              <a:tblGrid>
                <a:gridCol w="1455509"/>
                <a:gridCol w="1496868"/>
                <a:gridCol w="908424"/>
              </a:tblGrid>
              <a:tr h="297230">
                <a:tc>
                  <a:txBody>
                    <a:bodyPr/>
                    <a:lstStyle/>
                    <a:p>
                      <a:pPr algn="ctr" fontAlgn="b"/>
                      <a:r>
                        <a:rPr lang="en-US" sz="1200" b="1" u="none" strike="noStrike" dirty="0"/>
                        <a:t>Countries</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smtClean="0"/>
                        <a:t>* Muslim Population </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a:t>%</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r>
              <a:tr h="260083">
                <a:tc>
                  <a:txBody>
                    <a:bodyPr/>
                    <a:lstStyle/>
                    <a:p>
                      <a:pPr algn="ctr" fontAlgn="b"/>
                      <a:r>
                        <a:rPr lang="en-US" sz="1000" b="0" u="none" strike="noStrike" dirty="0" smtClean="0"/>
                        <a:t>Algeria</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34,780</a:t>
                      </a:r>
                      <a:endParaRPr lang="en-US" sz="1000" dirty="0"/>
                    </a:p>
                  </a:txBody>
                  <a:tcPr marL="121920" marR="121920" anchor="ctr"/>
                </a:tc>
                <a:tc>
                  <a:txBody>
                    <a:bodyPr/>
                    <a:lstStyle/>
                    <a:p>
                      <a:pPr algn="ctr"/>
                      <a:r>
                        <a:rPr lang="en-US" sz="1000" dirty="0"/>
                        <a:t>98.2</a:t>
                      </a:r>
                    </a:p>
                  </a:txBody>
                  <a:tcPr marL="121920" marR="121920" anchor="ctr"/>
                </a:tc>
              </a:tr>
              <a:tr h="260083">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mn-lt"/>
                        </a:rPr>
                        <a:t>Bahrain</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655</a:t>
                      </a:r>
                      <a:endParaRPr lang="en-US" sz="1000" dirty="0"/>
                    </a:p>
                  </a:txBody>
                  <a:tcPr marL="121920" marR="121920" anchor="ctr"/>
                </a:tc>
                <a:tc>
                  <a:txBody>
                    <a:bodyPr/>
                    <a:lstStyle/>
                    <a:p>
                      <a:pPr algn="ctr"/>
                      <a:r>
                        <a:rPr lang="en-US" sz="1000" dirty="0"/>
                        <a:t>81.2</a:t>
                      </a:r>
                    </a:p>
                  </a:txBody>
                  <a:tcPr marL="121920" marR="121920" anchor="ctr"/>
                </a:tc>
              </a:tr>
              <a:tr h="260083">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mn-lt"/>
                        </a:rPr>
                        <a:t>Egypt</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80,024</a:t>
                      </a:r>
                      <a:endParaRPr lang="en-US" sz="1000" dirty="0"/>
                    </a:p>
                  </a:txBody>
                  <a:tcPr marL="121920" marR="121920" anchor="ctr"/>
                </a:tc>
                <a:tc>
                  <a:txBody>
                    <a:bodyPr/>
                    <a:lstStyle/>
                    <a:p>
                      <a:pPr algn="ctr"/>
                      <a:r>
                        <a:rPr lang="en-US" sz="1000" dirty="0"/>
                        <a:t>94.7</a:t>
                      </a:r>
                    </a:p>
                  </a:txBody>
                  <a:tcPr marL="121920" marR="121920" anchor="ctr"/>
                </a:tc>
              </a:tr>
              <a:tr h="260083">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mn-lt"/>
                        </a:rPr>
                        <a:t> Iran</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74,819</a:t>
                      </a:r>
                      <a:endParaRPr lang="en-US" sz="1000" dirty="0"/>
                    </a:p>
                  </a:txBody>
                  <a:tcPr marL="121920" marR="121920" anchor="ctr"/>
                </a:tc>
                <a:tc>
                  <a:txBody>
                    <a:bodyPr/>
                    <a:lstStyle/>
                    <a:p>
                      <a:pPr algn="ctr"/>
                      <a:r>
                        <a:rPr lang="en-US" sz="1000" dirty="0"/>
                        <a:t>99.6</a:t>
                      </a:r>
                    </a:p>
                  </a:txBody>
                  <a:tcPr marL="121920" marR="121920" anchor="ctr"/>
                </a:tc>
              </a:tr>
              <a:tr h="260083">
                <a:tc>
                  <a:txBody>
                    <a:bodyPr/>
                    <a:lstStyle/>
                    <a:p>
                      <a:pPr algn="ctr"/>
                      <a:r>
                        <a:rPr lang="en-US" sz="1000" b="0" dirty="0"/>
                        <a:t>Iraq</a:t>
                      </a:r>
                    </a:p>
                  </a:txBody>
                  <a:tcPr marL="121920" marR="121920" anchor="ctr"/>
                </a:tc>
                <a:tc>
                  <a:txBody>
                    <a:bodyPr/>
                    <a:lstStyle/>
                    <a:p>
                      <a:pPr algn="ctr"/>
                      <a:r>
                        <a:rPr lang="en-US" sz="1000" dirty="0" smtClean="0"/>
                        <a:t>31,108</a:t>
                      </a:r>
                      <a:endParaRPr lang="en-US" sz="1000" dirty="0"/>
                    </a:p>
                  </a:txBody>
                  <a:tcPr marL="121920" marR="121920" anchor="ctr"/>
                </a:tc>
                <a:tc>
                  <a:txBody>
                    <a:bodyPr/>
                    <a:lstStyle/>
                    <a:p>
                      <a:pPr algn="ctr"/>
                      <a:r>
                        <a:rPr lang="en-US" sz="1000" dirty="0"/>
                        <a:t>98.9</a:t>
                      </a:r>
                    </a:p>
                  </a:txBody>
                  <a:tcPr marL="121920" marR="121920" anchor="ctr"/>
                </a:tc>
              </a:tr>
              <a:tr h="260083">
                <a:tc>
                  <a:txBody>
                    <a:bodyPr/>
                    <a:lstStyle/>
                    <a:p>
                      <a:pPr algn="ctr"/>
                      <a:r>
                        <a:rPr lang="en-US" sz="1000" b="0" dirty="0"/>
                        <a:t>Jordan</a:t>
                      </a:r>
                    </a:p>
                  </a:txBody>
                  <a:tcPr marL="121920" marR="121920" anchor="ctr"/>
                </a:tc>
                <a:tc>
                  <a:txBody>
                    <a:bodyPr/>
                    <a:lstStyle/>
                    <a:p>
                      <a:pPr algn="ctr"/>
                      <a:r>
                        <a:rPr lang="en-US" sz="1000" dirty="0" smtClean="0"/>
                        <a:t>6,397</a:t>
                      </a:r>
                      <a:endParaRPr lang="en-US" sz="1000" dirty="0"/>
                    </a:p>
                  </a:txBody>
                  <a:tcPr marL="121920" marR="121920" anchor="ctr"/>
                </a:tc>
                <a:tc>
                  <a:txBody>
                    <a:bodyPr/>
                    <a:lstStyle/>
                    <a:p>
                      <a:pPr algn="ctr"/>
                      <a:r>
                        <a:rPr lang="en-US" sz="1000" dirty="0"/>
                        <a:t>98.8</a:t>
                      </a:r>
                    </a:p>
                  </a:txBody>
                  <a:tcPr marL="121920" marR="121920" anchor="ctr"/>
                </a:tc>
              </a:tr>
              <a:tr h="260083">
                <a:tc>
                  <a:txBody>
                    <a:bodyPr/>
                    <a:lstStyle/>
                    <a:p>
                      <a:pPr algn="ctr"/>
                      <a:r>
                        <a:rPr lang="en-US" sz="1000" b="0" dirty="0"/>
                        <a:t>Kuwait</a:t>
                      </a:r>
                    </a:p>
                  </a:txBody>
                  <a:tcPr marL="121920" marR="121920" anchor="ctr"/>
                </a:tc>
                <a:tc>
                  <a:txBody>
                    <a:bodyPr/>
                    <a:lstStyle/>
                    <a:p>
                      <a:pPr algn="ctr"/>
                      <a:r>
                        <a:rPr lang="en-US" sz="1000" dirty="0" smtClean="0"/>
                        <a:t>2,636</a:t>
                      </a:r>
                      <a:endParaRPr lang="en-US" sz="1000" dirty="0"/>
                    </a:p>
                  </a:txBody>
                  <a:tcPr marL="121920" marR="121920" anchor="ctr"/>
                </a:tc>
                <a:tc>
                  <a:txBody>
                    <a:bodyPr/>
                    <a:lstStyle/>
                    <a:p>
                      <a:pPr algn="ctr"/>
                      <a:r>
                        <a:rPr lang="en-US" sz="1000" dirty="0"/>
                        <a:t>86.4</a:t>
                      </a:r>
                    </a:p>
                  </a:txBody>
                  <a:tcPr marL="121920" marR="121920" anchor="ctr"/>
                </a:tc>
              </a:tr>
              <a:tr h="260083">
                <a:tc>
                  <a:txBody>
                    <a:bodyPr/>
                    <a:lstStyle/>
                    <a:p>
                      <a:pPr algn="ctr"/>
                      <a:r>
                        <a:rPr lang="en-US" sz="1000" b="0" dirty="0"/>
                        <a:t>Lebanon</a:t>
                      </a:r>
                    </a:p>
                  </a:txBody>
                  <a:tcPr marL="121920" marR="121920" anchor="ctr"/>
                </a:tc>
                <a:tc>
                  <a:txBody>
                    <a:bodyPr/>
                    <a:lstStyle/>
                    <a:p>
                      <a:pPr algn="ctr"/>
                      <a:r>
                        <a:rPr lang="en-US" sz="1000" dirty="0" smtClean="0"/>
                        <a:t>2,542</a:t>
                      </a:r>
                      <a:endParaRPr lang="en-US" sz="1000" dirty="0"/>
                    </a:p>
                  </a:txBody>
                  <a:tcPr marL="121920" marR="121920" anchor="ctr"/>
                </a:tc>
                <a:tc>
                  <a:txBody>
                    <a:bodyPr/>
                    <a:lstStyle/>
                    <a:p>
                      <a:pPr algn="ctr"/>
                      <a:r>
                        <a:rPr lang="en-US" sz="1000" dirty="0"/>
                        <a:t>59.7</a:t>
                      </a:r>
                    </a:p>
                  </a:txBody>
                  <a:tcPr marL="121920" marR="121920" anchor="ctr"/>
                </a:tc>
              </a:tr>
              <a:tr h="260083">
                <a:tc>
                  <a:txBody>
                    <a:bodyPr/>
                    <a:lstStyle/>
                    <a:p>
                      <a:pPr algn="ctr"/>
                      <a:r>
                        <a:rPr lang="en-US" sz="1000" b="0" dirty="0"/>
                        <a:t>Libya</a:t>
                      </a:r>
                    </a:p>
                  </a:txBody>
                  <a:tcPr marL="121920" marR="121920" anchor="ctr"/>
                </a:tc>
                <a:tc>
                  <a:txBody>
                    <a:bodyPr/>
                    <a:lstStyle/>
                    <a:p>
                      <a:pPr algn="ctr"/>
                      <a:r>
                        <a:rPr lang="en-US" sz="1000" dirty="0" smtClean="0"/>
                        <a:t>6,325</a:t>
                      </a:r>
                      <a:endParaRPr lang="en-US" sz="1000" dirty="0"/>
                    </a:p>
                  </a:txBody>
                  <a:tcPr marL="121920" marR="121920" anchor="ctr"/>
                </a:tc>
                <a:tc>
                  <a:txBody>
                    <a:bodyPr/>
                    <a:lstStyle/>
                    <a:p>
                      <a:pPr algn="ctr"/>
                      <a:r>
                        <a:rPr lang="en-US" sz="1000" dirty="0"/>
                        <a:t>96.6</a:t>
                      </a:r>
                    </a:p>
                  </a:txBody>
                  <a:tcPr marL="121920" marR="121920" anchor="ctr"/>
                </a:tc>
              </a:tr>
              <a:tr h="260083">
                <a:tc>
                  <a:txBody>
                    <a:bodyPr/>
                    <a:lstStyle/>
                    <a:p>
                      <a:pPr algn="ctr"/>
                      <a:r>
                        <a:rPr lang="en-US" sz="1000" b="0" dirty="0"/>
                        <a:t>Morocco</a:t>
                      </a:r>
                    </a:p>
                  </a:txBody>
                  <a:tcPr marL="121920" marR="121920" anchor="ctr"/>
                </a:tc>
                <a:tc>
                  <a:txBody>
                    <a:bodyPr/>
                    <a:lstStyle/>
                    <a:p>
                      <a:pPr algn="ctr"/>
                      <a:r>
                        <a:rPr lang="en-US" sz="1000" dirty="0" smtClean="0"/>
                        <a:t>32,381</a:t>
                      </a:r>
                      <a:endParaRPr lang="en-US" sz="1000" dirty="0"/>
                    </a:p>
                  </a:txBody>
                  <a:tcPr marL="121920" marR="121920" anchor="ctr"/>
                </a:tc>
                <a:tc>
                  <a:txBody>
                    <a:bodyPr/>
                    <a:lstStyle/>
                    <a:p>
                      <a:pPr algn="ctr"/>
                      <a:r>
                        <a:rPr lang="en-US" sz="1000" dirty="0"/>
                        <a:t>99.9</a:t>
                      </a:r>
                    </a:p>
                  </a:txBody>
                  <a:tcPr marL="121920" marR="121920" anchor="ctr"/>
                </a:tc>
              </a:tr>
              <a:tr h="260083">
                <a:tc>
                  <a:txBody>
                    <a:bodyPr/>
                    <a:lstStyle/>
                    <a:p>
                      <a:pPr algn="ctr"/>
                      <a:r>
                        <a:rPr lang="en-US" sz="1000" b="0" dirty="0"/>
                        <a:t>Oman</a:t>
                      </a:r>
                    </a:p>
                  </a:txBody>
                  <a:tcPr marL="121920" marR="121920" anchor="ctr"/>
                </a:tc>
                <a:tc>
                  <a:txBody>
                    <a:bodyPr/>
                    <a:lstStyle/>
                    <a:p>
                      <a:pPr algn="ctr"/>
                      <a:r>
                        <a:rPr lang="en-US" sz="1000" dirty="0" smtClean="0"/>
                        <a:t>2,547</a:t>
                      </a:r>
                      <a:endParaRPr lang="en-US" sz="1000" dirty="0"/>
                    </a:p>
                  </a:txBody>
                  <a:tcPr marL="121920" marR="121920" anchor="ctr"/>
                </a:tc>
                <a:tc>
                  <a:txBody>
                    <a:bodyPr/>
                    <a:lstStyle/>
                    <a:p>
                      <a:pPr algn="ctr"/>
                      <a:r>
                        <a:rPr lang="en-US" sz="1000" dirty="0"/>
                        <a:t>87.7</a:t>
                      </a:r>
                    </a:p>
                  </a:txBody>
                  <a:tcPr marL="121920" marR="121920" anchor="ctr"/>
                </a:tc>
              </a:tr>
              <a:tr h="260083">
                <a:tc>
                  <a:txBody>
                    <a:bodyPr/>
                    <a:lstStyle/>
                    <a:p>
                      <a:pPr algn="ctr"/>
                      <a:r>
                        <a:rPr lang="en-US" sz="1000" b="0" dirty="0"/>
                        <a:t>Qatar</a:t>
                      </a:r>
                    </a:p>
                  </a:txBody>
                  <a:tcPr marL="121920" marR="121920" anchor="ctr"/>
                </a:tc>
                <a:tc>
                  <a:txBody>
                    <a:bodyPr/>
                    <a:lstStyle/>
                    <a:p>
                      <a:pPr algn="ctr"/>
                      <a:r>
                        <a:rPr lang="en-US" sz="1000" dirty="0" smtClean="0"/>
                        <a:t>1,168</a:t>
                      </a:r>
                      <a:endParaRPr lang="en-US" sz="1000" dirty="0"/>
                    </a:p>
                  </a:txBody>
                  <a:tcPr marL="121920" marR="121920" anchor="ctr"/>
                </a:tc>
                <a:tc>
                  <a:txBody>
                    <a:bodyPr/>
                    <a:lstStyle/>
                    <a:p>
                      <a:pPr algn="ctr"/>
                      <a:r>
                        <a:rPr lang="en-US" sz="1000" dirty="0"/>
                        <a:t>77.5</a:t>
                      </a:r>
                    </a:p>
                  </a:txBody>
                  <a:tcPr marL="121920" marR="121920" anchor="ctr"/>
                </a:tc>
              </a:tr>
              <a:tr h="260083">
                <a:tc>
                  <a:txBody>
                    <a:bodyPr/>
                    <a:lstStyle/>
                    <a:p>
                      <a:pPr algn="ctr"/>
                      <a:r>
                        <a:rPr lang="en-US" sz="1000" b="0" dirty="0"/>
                        <a:t>Saudi Arabia</a:t>
                      </a:r>
                    </a:p>
                  </a:txBody>
                  <a:tcPr marL="121920" marR="121920" anchor="ctr"/>
                </a:tc>
                <a:tc>
                  <a:txBody>
                    <a:bodyPr/>
                    <a:lstStyle/>
                    <a:p>
                      <a:pPr algn="ctr"/>
                      <a:r>
                        <a:rPr lang="en-US" sz="1000" dirty="0" smtClean="0"/>
                        <a:t>25,493</a:t>
                      </a:r>
                      <a:endParaRPr lang="en-US" sz="1000" dirty="0"/>
                    </a:p>
                  </a:txBody>
                  <a:tcPr marL="121920" marR="121920" anchor="ctr"/>
                </a:tc>
                <a:tc>
                  <a:txBody>
                    <a:bodyPr/>
                    <a:lstStyle/>
                    <a:p>
                      <a:pPr algn="ctr"/>
                      <a:r>
                        <a:rPr lang="en-US" sz="1000" dirty="0"/>
                        <a:t>97.1</a:t>
                      </a:r>
                    </a:p>
                  </a:txBody>
                  <a:tcPr marL="121920" marR="121920" anchor="ctr"/>
                </a:tc>
              </a:tr>
              <a:tr h="260083">
                <a:tc>
                  <a:txBody>
                    <a:bodyPr/>
                    <a:lstStyle/>
                    <a:p>
                      <a:pPr algn="ctr"/>
                      <a:r>
                        <a:rPr lang="en-US" sz="1000" b="0" dirty="0"/>
                        <a:t>Syria</a:t>
                      </a:r>
                    </a:p>
                  </a:txBody>
                  <a:tcPr marL="121920" marR="121920" anchor="ctr"/>
                </a:tc>
                <a:tc>
                  <a:txBody>
                    <a:bodyPr/>
                    <a:lstStyle/>
                    <a:p>
                      <a:pPr algn="ctr"/>
                      <a:r>
                        <a:rPr lang="en-US" sz="1000" dirty="0" smtClean="0"/>
                        <a:t>20,895</a:t>
                      </a:r>
                      <a:endParaRPr lang="en-US" sz="1000" dirty="0"/>
                    </a:p>
                  </a:txBody>
                  <a:tcPr marL="121920" marR="121920" anchor="ctr"/>
                </a:tc>
                <a:tc>
                  <a:txBody>
                    <a:bodyPr/>
                    <a:lstStyle/>
                    <a:p>
                      <a:pPr algn="ctr"/>
                      <a:r>
                        <a:rPr lang="en-US" sz="1000" dirty="0"/>
                        <a:t>92.8</a:t>
                      </a:r>
                    </a:p>
                  </a:txBody>
                  <a:tcPr marL="121920" marR="121920" anchor="ctr"/>
                </a:tc>
              </a:tr>
              <a:tr h="260083">
                <a:tc>
                  <a:txBody>
                    <a:bodyPr/>
                    <a:lstStyle/>
                    <a:p>
                      <a:pPr algn="ctr"/>
                      <a:r>
                        <a:rPr lang="en-US" sz="1000" b="0" dirty="0"/>
                        <a:t>Tunisia</a:t>
                      </a:r>
                    </a:p>
                  </a:txBody>
                  <a:tcPr marL="121920" marR="121920" anchor="ctr"/>
                </a:tc>
                <a:tc>
                  <a:txBody>
                    <a:bodyPr/>
                    <a:lstStyle/>
                    <a:p>
                      <a:pPr algn="ctr"/>
                      <a:r>
                        <a:rPr lang="en-US" sz="1000" dirty="0" smtClean="0"/>
                        <a:t>10,349</a:t>
                      </a:r>
                      <a:endParaRPr lang="en-US" sz="1000" dirty="0"/>
                    </a:p>
                  </a:txBody>
                  <a:tcPr marL="121920" marR="121920" anchor="ctr"/>
                </a:tc>
                <a:tc>
                  <a:txBody>
                    <a:bodyPr/>
                    <a:lstStyle/>
                    <a:p>
                      <a:pPr algn="ctr"/>
                      <a:r>
                        <a:rPr lang="en-US" sz="1000" dirty="0"/>
                        <a:t>99.8</a:t>
                      </a:r>
                    </a:p>
                  </a:txBody>
                  <a:tcPr marL="121920" marR="121920" anchor="ctr"/>
                </a:tc>
              </a:tr>
              <a:tr h="260083">
                <a:tc>
                  <a:txBody>
                    <a:bodyPr/>
                    <a:lstStyle/>
                    <a:p>
                      <a:pPr algn="ctr"/>
                      <a:r>
                        <a:rPr lang="en-US" sz="1000" b="0" dirty="0" smtClean="0"/>
                        <a:t>UAE</a:t>
                      </a:r>
                      <a:endParaRPr lang="en-US" sz="1000" b="0" dirty="0"/>
                    </a:p>
                  </a:txBody>
                  <a:tcPr marL="121920" marR="121920" anchor="ctr"/>
                </a:tc>
                <a:tc>
                  <a:txBody>
                    <a:bodyPr/>
                    <a:lstStyle/>
                    <a:p>
                      <a:pPr algn="ctr"/>
                      <a:r>
                        <a:rPr lang="en-US" sz="1000" dirty="0" smtClean="0"/>
                        <a:t>3,577</a:t>
                      </a:r>
                      <a:endParaRPr lang="en-US" sz="1000" dirty="0"/>
                    </a:p>
                  </a:txBody>
                  <a:tcPr marL="121920" marR="121920" anchor="ctr"/>
                </a:tc>
                <a:tc>
                  <a:txBody>
                    <a:bodyPr/>
                    <a:lstStyle/>
                    <a:p>
                      <a:pPr algn="ctr"/>
                      <a:r>
                        <a:rPr lang="en-US" sz="1000" dirty="0"/>
                        <a:t>76.0</a:t>
                      </a:r>
                    </a:p>
                  </a:txBody>
                  <a:tcPr marL="121920" marR="121920" anchor="ctr"/>
                </a:tc>
              </a:tr>
              <a:tr h="260083">
                <a:tc>
                  <a:txBody>
                    <a:bodyPr/>
                    <a:lstStyle/>
                    <a:p>
                      <a:pPr algn="ctr"/>
                      <a:r>
                        <a:rPr lang="en-US" sz="1000" b="0" dirty="0"/>
                        <a:t>Yemen</a:t>
                      </a:r>
                    </a:p>
                  </a:txBody>
                  <a:tcPr marL="121920" marR="121920" anchor="ctr"/>
                </a:tc>
                <a:tc>
                  <a:txBody>
                    <a:bodyPr/>
                    <a:lstStyle/>
                    <a:p>
                      <a:pPr algn="ctr"/>
                      <a:r>
                        <a:rPr lang="en-US" sz="1000" dirty="0" smtClean="0"/>
                        <a:t>24,023</a:t>
                      </a:r>
                      <a:endParaRPr lang="en-US" sz="1000" dirty="0"/>
                    </a:p>
                  </a:txBody>
                  <a:tcPr marL="121920" marR="121920" anchor="ctr"/>
                </a:tc>
                <a:tc>
                  <a:txBody>
                    <a:bodyPr/>
                    <a:lstStyle/>
                    <a:p>
                      <a:pPr algn="ctr"/>
                      <a:r>
                        <a:rPr lang="en-US" sz="1000" dirty="0"/>
                        <a:t>99.0</a:t>
                      </a:r>
                    </a:p>
                  </a:txBody>
                  <a:tcPr marL="121920" marR="121920" anchor="ctr"/>
                </a:tc>
              </a:tr>
              <a:tr h="310562">
                <a:tc>
                  <a:txBody>
                    <a:bodyPr/>
                    <a:lstStyle/>
                    <a:p>
                      <a:pPr algn="ctr" fontAlgn="b"/>
                      <a:r>
                        <a:rPr lang="en-US" sz="1400" b="1" i="0" u="none" strike="noStrike" dirty="0" smtClean="0">
                          <a:solidFill>
                            <a:srgbClr val="000000"/>
                          </a:solidFill>
                          <a:latin typeface="Calibri"/>
                        </a:rPr>
                        <a:t>Aggregate</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400" b="1" i="0" u="none" strike="noStrike" dirty="0" smtClean="0">
                          <a:solidFill>
                            <a:srgbClr val="000000"/>
                          </a:solidFill>
                          <a:latin typeface="Calibri"/>
                        </a:rPr>
                        <a:t>359,719</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marL="0" algn="ctr" defTabSz="914400" rtl="0" eaLnBrk="1" latinLnBrk="0" hangingPunct="1"/>
                      <a:r>
                        <a:rPr lang="en-US" sz="1400" b="1" kern="1200" smtClean="0">
                          <a:solidFill>
                            <a:schemeClr val="dk1"/>
                          </a:solidFill>
                          <a:latin typeface="+mn-lt"/>
                          <a:ea typeface="+mn-ea"/>
                          <a:cs typeface="+mn-cs"/>
                        </a:rPr>
                        <a:t>97.3%</a:t>
                      </a:r>
                      <a:endParaRPr lang="en-US" sz="1400" b="1" kern="1200" dirty="0">
                        <a:solidFill>
                          <a:schemeClr val="dk1"/>
                        </a:solidFill>
                        <a:latin typeface="+mn-lt"/>
                        <a:ea typeface="+mn-ea"/>
                        <a:cs typeface="+mn-cs"/>
                      </a:endParaRPr>
                    </a:p>
                  </a:txBody>
                  <a:tcPr marL="121920" marR="121920" anchor="ctr">
                    <a:solidFill>
                      <a:schemeClr val="tx2">
                        <a:lumMod val="40000"/>
                        <a:lumOff val="60000"/>
                      </a:schemeClr>
                    </a:solidFill>
                  </a:tcPr>
                </a:tc>
              </a:tr>
            </a:tbl>
          </a:graphicData>
        </a:graphic>
      </p:graphicFrame>
      <p:sp>
        <p:nvSpPr>
          <p:cNvPr id="11" name="Rectangle 10"/>
          <p:cNvSpPr/>
          <p:nvPr/>
        </p:nvSpPr>
        <p:spPr>
          <a:xfrm>
            <a:off x="4473565" y="6611780"/>
            <a:ext cx="2592376" cy="246221"/>
          </a:xfrm>
          <a:prstGeom prst="rect">
            <a:avLst/>
          </a:prstGeom>
        </p:spPr>
        <p:txBody>
          <a:bodyPr wrap="none">
            <a:spAutoFit/>
          </a:bodyPr>
          <a:lstStyle/>
          <a:p>
            <a:r>
              <a:rPr lang="en-US" sz="1000" i="1" dirty="0" smtClean="0"/>
              <a:t>* According to 2010-11  &amp;  .in figure 000  </a:t>
            </a:r>
            <a:endParaRPr lang="en-US" sz="1000" i="1" dirty="0"/>
          </a:p>
        </p:txBody>
      </p:sp>
    </p:spTree>
  </p:cSld>
  <p:clrMapOvr>
    <a:masterClrMapping/>
  </p:clrMapOvr>
  <p:transition advClick="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82599" y="0"/>
            <a:ext cx="8499831" cy="990600"/>
          </a:xfrm>
          <a:prstGeom prst="rect">
            <a:avLst/>
          </a:prstGeom>
          <a:solidFill>
            <a:srgbClr val="35742A"/>
          </a:solidFill>
          <a:ln w="9525" algn="ctr">
            <a:noFill/>
            <a:miter lim="800000"/>
            <a:headEnd/>
            <a:tailEnd/>
          </a:ln>
          <a:effectLst/>
        </p:spPr>
        <p:txBody>
          <a:bodyPr anchor="ctr">
            <a:normAutofit/>
          </a:bodyPr>
          <a:lstStyle/>
          <a:p>
            <a:pPr marL="381000" indent="-381000" algn="ctr">
              <a:lnSpc>
                <a:spcPct val="80000"/>
              </a:lnSpc>
              <a:spcBef>
                <a:spcPct val="20000"/>
              </a:spcBef>
              <a:buFont typeface="Wingdings" pitchFamily="2" charset="2"/>
              <a:buNone/>
            </a:pPr>
            <a:r>
              <a:rPr lang="en-GB" sz="3600" b="1" dirty="0" smtClean="0">
                <a:solidFill>
                  <a:srgbClr val="FFFFFF"/>
                </a:solidFill>
                <a:cs typeface="Arial" charset="0"/>
              </a:rPr>
              <a:t>Need Assessment of Islamic Microfinance</a:t>
            </a:r>
            <a:endParaRPr lang="en-GB" sz="3600" b="1" dirty="0">
              <a:solidFill>
                <a:srgbClr val="FFFFFF"/>
              </a:solidFill>
              <a:cs typeface="Arial" charset="0"/>
            </a:endParaRPr>
          </a:p>
        </p:txBody>
      </p:sp>
      <p:sp>
        <p:nvSpPr>
          <p:cNvPr id="5" name="Rectangle 8"/>
          <p:cNvSpPr>
            <a:spLocks noGrp="1" noChangeArrowheads="1"/>
          </p:cNvSpPr>
          <p:nvPr>
            <p:ph idx="1"/>
          </p:nvPr>
        </p:nvSpPr>
        <p:spPr bwMode="auto">
          <a:xfrm>
            <a:off x="385763" y="1114696"/>
            <a:ext cx="8580437" cy="5367110"/>
          </a:xfrm>
          <a:prstGeom prst="rect">
            <a:avLst/>
          </a:prstGeom>
          <a:noFill/>
          <a:ln w="9525">
            <a:noFill/>
            <a:miter lim="800000"/>
            <a:headEnd/>
            <a:tailEnd/>
          </a:ln>
        </p:spPr>
        <p:txBody>
          <a:bodyPr wrap="square">
            <a:spAutoFit/>
          </a:bodyPr>
          <a:lstStyle/>
          <a:p>
            <a:pPr marL="320040" indent="-320040" fontAlgn="auto">
              <a:lnSpc>
                <a:spcPct val="80000"/>
              </a:lnSpc>
              <a:spcBef>
                <a:spcPts val="700"/>
              </a:spcBef>
              <a:spcAft>
                <a:spcPts val="0"/>
              </a:spcAft>
              <a:buClr>
                <a:schemeClr val="accent2"/>
              </a:buClr>
              <a:buSzPct val="60000"/>
              <a:buFont typeface="Wingdings"/>
              <a:buChar char=""/>
              <a:defRPr/>
            </a:pPr>
            <a:r>
              <a:rPr lang="en-GB" sz="3000" dirty="0" smtClean="0">
                <a:solidFill>
                  <a:schemeClr val="bg1"/>
                </a:solidFill>
                <a:latin typeface="Tw Cen MT" pitchFamily="34" charset="0"/>
              </a:rPr>
              <a:t>Approximately 46% conventional microfinance clients worldwide reside in Muslim countries</a:t>
            </a:r>
            <a:endParaRPr lang="en-US" sz="3000" dirty="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US" sz="3000" dirty="0" smtClean="0">
                <a:solidFill>
                  <a:schemeClr val="bg1"/>
                </a:solidFill>
                <a:latin typeface="Tw Cen MT" pitchFamily="34" charset="0"/>
              </a:rPr>
              <a:t>Almost one-half of the 56 IDB member countries in Asia and Africa are classed as United Nations Least Developed Countries (LDCs), </a:t>
            </a:r>
          </a:p>
          <a:p>
            <a:pPr marL="320040" indent="-320040" fontAlgn="auto">
              <a:lnSpc>
                <a:spcPct val="80000"/>
              </a:lnSpc>
              <a:spcBef>
                <a:spcPts val="700"/>
              </a:spcBef>
              <a:spcAft>
                <a:spcPts val="0"/>
              </a:spcAft>
              <a:buClr>
                <a:schemeClr val="accent2"/>
              </a:buClr>
              <a:buSzPct val="60000"/>
              <a:buFont typeface="Wingdings"/>
              <a:buChar char=""/>
              <a:defRPr/>
            </a:pPr>
            <a:r>
              <a:rPr lang="en-US" sz="3000" dirty="0" smtClean="0">
                <a:solidFill>
                  <a:schemeClr val="bg1"/>
                </a:solidFill>
                <a:latin typeface="Tw Cen MT" pitchFamily="34" charset="0"/>
              </a:rPr>
              <a:t>Islamic Asset-based Financing </a:t>
            </a:r>
            <a:r>
              <a:rPr lang="en-US" sz="3000" dirty="0">
                <a:solidFill>
                  <a:schemeClr val="bg1"/>
                </a:solidFill>
                <a:latin typeface="Tw Cen MT" pitchFamily="34" charset="0"/>
              </a:rPr>
              <a:t>– can prevent </a:t>
            </a:r>
            <a:r>
              <a:rPr lang="en-US" sz="3000" b="1" dirty="0">
                <a:solidFill>
                  <a:schemeClr val="bg1"/>
                </a:solidFill>
                <a:latin typeface="Tw Cen MT" pitchFamily="34" charset="0"/>
              </a:rPr>
              <a:t>diversion of funds for </a:t>
            </a:r>
            <a:r>
              <a:rPr lang="en-US" sz="3000" b="1" dirty="0" smtClean="0">
                <a:solidFill>
                  <a:schemeClr val="bg1"/>
                </a:solidFill>
                <a:latin typeface="Tw Cen MT" pitchFamily="34" charset="0"/>
              </a:rPr>
              <a:t>consumption</a:t>
            </a:r>
            <a:r>
              <a:rPr lang="en-US" sz="3000" dirty="0" smtClean="0">
                <a:solidFill>
                  <a:schemeClr val="bg1"/>
                </a:solidFill>
                <a:latin typeface="Tw Cen MT" pitchFamily="34" charset="0"/>
              </a:rPr>
              <a:t>.</a:t>
            </a:r>
          </a:p>
          <a:p>
            <a:pPr marL="320040" indent="-320040" fontAlgn="auto">
              <a:lnSpc>
                <a:spcPct val="80000"/>
              </a:lnSpc>
              <a:spcBef>
                <a:spcPts val="700"/>
              </a:spcBef>
              <a:spcAft>
                <a:spcPts val="0"/>
              </a:spcAft>
              <a:buClr>
                <a:schemeClr val="accent2"/>
              </a:buClr>
              <a:buSzPct val="60000"/>
              <a:buFont typeface="Wingdings"/>
              <a:buChar char=""/>
              <a:defRPr/>
            </a:pPr>
            <a:r>
              <a:rPr lang="en-US" sz="3000" dirty="0" smtClean="0">
                <a:solidFill>
                  <a:schemeClr val="bg1"/>
                </a:solidFill>
                <a:latin typeface="Tw Cen MT" pitchFamily="34" charset="0"/>
              </a:rPr>
              <a:t>Islamic Microfinance have proven track record that its deals with </a:t>
            </a:r>
            <a:r>
              <a:rPr lang="en-US" sz="3000" b="1" dirty="0" smtClean="0">
                <a:solidFill>
                  <a:schemeClr val="bg1"/>
                </a:solidFill>
                <a:latin typeface="Tw Cen MT" pitchFamily="34" charset="0"/>
              </a:rPr>
              <a:t>long lasting  </a:t>
            </a:r>
            <a:r>
              <a:rPr lang="en-US" sz="3000" dirty="0" smtClean="0">
                <a:solidFill>
                  <a:schemeClr val="bg1"/>
                </a:solidFill>
                <a:latin typeface="Tw Cen MT" pitchFamily="34" charset="0"/>
              </a:rPr>
              <a:t>&amp; </a:t>
            </a:r>
            <a:r>
              <a:rPr lang="en-US" sz="3000" b="1" dirty="0" smtClean="0">
                <a:solidFill>
                  <a:schemeClr val="bg1"/>
                </a:solidFill>
                <a:latin typeface="Tw Cen MT" pitchFamily="34" charset="0"/>
              </a:rPr>
              <a:t>Complete solutions </a:t>
            </a:r>
            <a:r>
              <a:rPr lang="en-US" sz="3000" dirty="0" smtClean="0">
                <a:solidFill>
                  <a:schemeClr val="bg1"/>
                </a:solidFill>
                <a:latin typeface="Tw Cen MT" pitchFamily="34" charset="0"/>
              </a:rPr>
              <a:t>for Sustainability.</a:t>
            </a:r>
          </a:p>
          <a:p>
            <a:pPr marL="320040" indent="-320040" fontAlgn="auto">
              <a:lnSpc>
                <a:spcPct val="80000"/>
              </a:lnSpc>
              <a:spcBef>
                <a:spcPts val="700"/>
              </a:spcBef>
              <a:spcAft>
                <a:spcPts val="0"/>
              </a:spcAft>
              <a:buClr>
                <a:schemeClr val="accent2"/>
              </a:buClr>
              <a:buSzPct val="60000"/>
              <a:buFont typeface="Wingdings"/>
              <a:buChar char=""/>
              <a:defRPr/>
            </a:pPr>
            <a:r>
              <a:rPr lang="en-US" sz="3000" dirty="0" smtClean="0">
                <a:solidFill>
                  <a:schemeClr val="bg1"/>
                </a:solidFill>
                <a:latin typeface="Tw Cen MT" pitchFamily="34" charset="0"/>
              </a:rPr>
              <a:t>Halal Industry need funding for SME and Micro set-ups</a:t>
            </a:r>
          </a:p>
          <a:p>
            <a:pPr marL="320040" indent="-320040" fontAlgn="auto">
              <a:lnSpc>
                <a:spcPct val="80000"/>
              </a:lnSpc>
              <a:spcBef>
                <a:spcPts val="700"/>
              </a:spcBef>
              <a:spcAft>
                <a:spcPts val="0"/>
              </a:spcAft>
              <a:buClr>
                <a:schemeClr val="accent2"/>
              </a:buClr>
              <a:buSzPct val="60000"/>
              <a:buFont typeface="Wingdings"/>
              <a:buChar char=""/>
              <a:defRPr/>
            </a:pPr>
            <a:endParaRPr lang="en-US" sz="3200" dirty="0" smtClean="0">
              <a:solidFill>
                <a:schemeClr val="bg1"/>
              </a:solidFill>
              <a:latin typeface="Tw Cen MT" pitchFamily="34" charset="0"/>
            </a:endParaRPr>
          </a:p>
        </p:txBody>
      </p:sp>
    </p:spTree>
    <p:extLst>
      <p:ext uri="{BB962C8B-B14F-4D97-AF65-F5344CB8AC3E}">
        <p14:creationId xmlns="" xmlns:p14="http://schemas.microsoft.com/office/powerpoint/2010/main" val="1971929532"/>
      </p:ext>
    </p:extLst>
  </p:cSld>
  <p:clrMapOvr>
    <a:masterClrMapping/>
  </p:clrMapOvr>
  <mc:AlternateContent xmlns:mc="http://schemas.openxmlformats.org/markup-compatibility/2006">
    <mc:Choice xmlns="" xmlns:p14="http://schemas.microsoft.com/office/powerpoint/2010/main" Requires="p14">
      <p:transition spd="slow" p14:dur="2000" advTm="23104"/>
    </mc:Choice>
    <mc:Fallback>
      <p:transition spd="slow" advTm="23104"/>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49262" y="0"/>
            <a:ext cx="8596139" cy="966788"/>
          </a:xfrm>
          <a:prstGeom prst="rect">
            <a:avLst/>
          </a:prstGeom>
          <a:solidFill>
            <a:srgbClr val="35742A"/>
          </a:solidFill>
          <a:ln w="9525" algn="ctr">
            <a:noFill/>
            <a:miter lim="800000"/>
            <a:headEnd/>
            <a:tailEnd/>
          </a:ln>
          <a:effectLst/>
        </p:spPr>
        <p:txBody>
          <a:bodyPr anchor="ctr"/>
          <a:lstStyle/>
          <a:p>
            <a:pPr marL="381000" indent="-381000" algn="ctr">
              <a:lnSpc>
                <a:spcPct val="80000"/>
              </a:lnSpc>
              <a:buFont typeface="Wingdings" pitchFamily="2" charset="2"/>
              <a:buNone/>
            </a:pPr>
            <a:r>
              <a:rPr lang="en-GB" sz="3200" b="1" dirty="0" smtClean="0">
                <a:solidFill>
                  <a:srgbClr val="FFFFFF"/>
                </a:solidFill>
                <a:cs typeface="Arial" charset="0"/>
              </a:rPr>
              <a:t>Need of Islamic Microfinance in Africa</a:t>
            </a:r>
            <a:endParaRPr lang="en-GB" sz="3200" b="1" dirty="0">
              <a:solidFill>
                <a:srgbClr val="FFFFFF"/>
              </a:solidFill>
              <a:cs typeface="Arial" charset="0"/>
            </a:endParaRPr>
          </a:p>
        </p:txBody>
      </p:sp>
      <p:sp>
        <p:nvSpPr>
          <p:cNvPr id="5" name="Rectangle 8"/>
          <p:cNvSpPr>
            <a:spLocks noGrp="1" noChangeArrowheads="1"/>
          </p:cNvSpPr>
          <p:nvPr>
            <p:ph idx="1"/>
          </p:nvPr>
        </p:nvSpPr>
        <p:spPr bwMode="auto">
          <a:xfrm>
            <a:off x="449263" y="966788"/>
            <a:ext cx="8596312" cy="4078039"/>
          </a:xfrm>
          <a:prstGeom prst="rect">
            <a:avLst/>
          </a:prstGeom>
          <a:noFill/>
          <a:ln w="9525">
            <a:noFill/>
            <a:miter lim="800000"/>
            <a:headEnd/>
            <a:tailEnd/>
          </a:ln>
        </p:spPr>
        <p:txBody>
          <a:bodyPr>
            <a:spAutoFit/>
          </a:bodyPr>
          <a:lstStyle/>
          <a:p>
            <a:pPr marL="320040" indent="-320040" fontAlgn="auto">
              <a:lnSpc>
                <a:spcPct val="80000"/>
              </a:lnSpc>
              <a:spcBef>
                <a:spcPts val="700"/>
              </a:spcBef>
              <a:spcAft>
                <a:spcPts val="0"/>
              </a:spcAft>
              <a:buClr>
                <a:schemeClr val="accent2"/>
              </a:buClr>
              <a:buSzPct val="60000"/>
              <a:buFont typeface="Wingdings"/>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54% Muslim Population in Africa which will be 60% in next 15 years.</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Extreme Poverty in African Countries, Especially Muslim Majority Countries. </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Insufficient Product Range as comparatively of Islamic Microfinance</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Conventional product Performance</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Commercialism in Microfinance. </a:t>
            </a:r>
          </a:p>
          <a:p>
            <a:pPr marL="320040" indent="-320040" fontAlgn="auto">
              <a:lnSpc>
                <a:spcPct val="80000"/>
              </a:lnSpc>
              <a:spcBef>
                <a:spcPts val="700"/>
              </a:spcBef>
              <a:spcAft>
                <a:spcPts val="0"/>
              </a:spcAft>
              <a:buClr>
                <a:schemeClr val="accent2"/>
              </a:buClr>
              <a:buSzPct val="60000"/>
              <a:buFont typeface="Wingdings"/>
              <a:buChar char=""/>
              <a:defRPr/>
            </a:pPr>
            <a:endParaRPr lang="en-GB" sz="2800" dirty="0" smtClean="0">
              <a:solidFill>
                <a:schemeClr val="bg1"/>
              </a:solidFill>
              <a:latin typeface="Tw Cen MT" pitchFamily="34" charset="0"/>
            </a:endParaRPr>
          </a:p>
        </p:txBody>
      </p:sp>
    </p:spTree>
    <p:extLst>
      <p:ext uri="{BB962C8B-B14F-4D97-AF65-F5344CB8AC3E}">
        <p14:creationId xmlns="" xmlns:p14="http://schemas.microsoft.com/office/powerpoint/2010/main" val="106161653"/>
      </p:ext>
    </p:extLst>
  </p:cSld>
  <p:clrMapOvr>
    <a:masterClrMapping/>
  </p:clrMapOvr>
  <mc:AlternateContent xmlns:mc="http://schemas.openxmlformats.org/markup-compatibility/2006">
    <mc:Choice xmlns="" xmlns:p14="http://schemas.microsoft.com/office/powerpoint/2010/main" Requires="p14">
      <p:transition spd="slow" p14:dur="2000" advTm="18996"/>
    </mc:Choice>
    <mc:Fallback>
      <p:transition spd="slow" advTm="18996"/>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49262" y="0"/>
            <a:ext cx="8596139" cy="966788"/>
          </a:xfrm>
          <a:prstGeom prst="rect">
            <a:avLst/>
          </a:prstGeom>
          <a:solidFill>
            <a:srgbClr val="35742A"/>
          </a:solidFill>
          <a:ln w="9525" algn="ctr">
            <a:noFill/>
            <a:miter lim="800000"/>
            <a:headEnd/>
            <a:tailEnd/>
          </a:ln>
          <a:effectLst/>
        </p:spPr>
        <p:txBody>
          <a:bodyPr anchor="ctr"/>
          <a:lstStyle/>
          <a:p>
            <a:pPr marL="381000" indent="-381000" algn="ctr">
              <a:lnSpc>
                <a:spcPct val="80000"/>
              </a:lnSpc>
              <a:buFont typeface="Wingdings" pitchFamily="2" charset="2"/>
              <a:buNone/>
            </a:pPr>
            <a:r>
              <a:rPr lang="en-GB" sz="3200" b="1" dirty="0" smtClean="0">
                <a:solidFill>
                  <a:srgbClr val="FFFFFF"/>
                </a:solidFill>
                <a:cs typeface="Arial" charset="0"/>
              </a:rPr>
              <a:t>Challenges faced by Islamic Microfinance</a:t>
            </a:r>
            <a:endParaRPr lang="en-GB" sz="3200" b="1" dirty="0">
              <a:solidFill>
                <a:srgbClr val="FFFFFF"/>
              </a:solidFill>
              <a:cs typeface="Arial" charset="0"/>
            </a:endParaRPr>
          </a:p>
        </p:txBody>
      </p:sp>
      <p:sp>
        <p:nvSpPr>
          <p:cNvPr id="5" name="Rectangle 8"/>
          <p:cNvSpPr>
            <a:spLocks noGrp="1" noChangeArrowheads="1"/>
          </p:cNvSpPr>
          <p:nvPr>
            <p:ph idx="1"/>
          </p:nvPr>
        </p:nvSpPr>
        <p:spPr bwMode="auto">
          <a:xfrm>
            <a:off x="449263" y="966788"/>
            <a:ext cx="8596312" cy="5201937"/>
          </a:xfrm>
          <a:prstGeom prst="rect">
            <a:avLst/>
          </a:prstGeom>
          <a:noFill/>
          <a:ln w="9525">
            <a:noFill/>
            <a:miter lim="800000"/>
            <a:headEnd/>
            <a:tailEnd/>
          </a:ln>
        </p:spPr>
        <p:txBody>
          <a:bodyPr>
            <a:spAutoFit/>
          </a:bodyPr>
          <a:lstStyle/>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Non - Availability of Donor/</a:t>
            </a:r>
            <a:r>
              <a:rPr lang="en-US" sz="2800" dirty="0" err="1" smtClean="0">
                <a:solidFill>
                  <a:schemeClr val="bg1"/>
                </a:solidFill>
                <a:latin typeface="Tw Cen MT" pitchFamily="34" charset="0"/>
              </a:rPr>
              <a:t>Shariah</a:t>
            </a:r>
            <a:r>
              <a:rPr lang="en-US" sz="2800" dirty="0" smtClean="0">
                <a:solidFill>
                  <a:schemeClr val="bg1"/>
                </a:solidFill>
                <a:latin typeface="Tw Cen MT" pitchFamily="34" charset="0"/>
              </a:rPr>
              <a:t> Compliant Sources of Funds</a:t>
            </a:r>
            <a:endParaRPr lang="en-GB"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Need to develop a uniform regulatory and legal framework for the Islamic Microfinance Institutions.</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Accounting &amp; I.T systems., Rating Agencies. </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Lack of Quality HR in Islamic Microfinance Sector.</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Standardization of Islamic Microfinance Products.</a:t>
            </a: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Reluctance in Research &amp; Implementation of  new Products, as only (</a:t>
            </a:r>
            <a:r>
              <a:rPr lang="en-GB" sz="2800" dirty="0" err="1" smtClean="0">
                <a:solidFill>
                  <a:schemeClr val="bg1"/>
                </a:solidFill>
                <a:latin typeface="Tw Cen MT" pitchFamily="34" charset="0"/>
              </a:rPr>
              <a:t>Murabahah</a:t>
            </a:r>
            <a:r>
              <a:rPr lang="en-GB" sz="2800" dirty="0" smtClean="0">
                <a:solidFill>
                  <a:schemeClr val="bg1"/>
                </a:solidFill>
                <a:latin typeface="Tw Cen MT" pitchFamily="34" charset="0"/>
              </a:rPr>
              <a:t>) is serving almost 80% of Islamic Microfinance Industry. </a:t>
            </a: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Development of </a:t>
            </a:r>
            <a:r>
              <a:rPr lang="en-GB" sz="2800" dirty="0" err="1" smtClean="0">
                <a:solidFill>
                  <a:schemeClr val="bg1"/>
                </a:solidFill>
                <a:latin typeface="Tw Cen MT" pitchFamily="34" charset="0"/>
              </a:rPr>
              <a:t>Shairah</a:t>
            </a:r>
            <a:r>
              <a:rPr lang="en-GB" sz="2800" dirty="0" smtClean="0">
                <a:solidFill>
                  <a:schemeClr val="bg1"/>
                </a:solidFill>
                <a:latin typeface="Tw Cen MT" pitchFamily="34" charset="0"/>
              </a:rPr>
              <a:t> Expertise towards the Growth of Islamic Microfinance. </a:t>
            </a: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Policies &amp; Regulations on </a:t>
            </a:r>
            <a:r>
              <a:rPr lang="en-GB" sz="2800" dirty="0" err="1" smtClean="0">
                <a:solidFill>
                  <a:schemeClr val="bg1"/>
                </a:solidFill>
                <a:latin typeface="Tw Cen MT" pitchFamily="34" charset="0"/>
              </a:rPr>
              <a:t>Zakat</a:t>
            </a:r>
            <a:r>
              <a:rPr lang="en-GB" sz="2800" dirty="0" smtClean="0">
                <a:solidFill>
                  <a:schemeClr val="bg1"/>
                </a:solidFill>
                <a:latin typeface="Tw Cen MT" pitchFamily="34" charset="0"/>
              </a:rPr>
              <a:t> &amp; </a:t>
            </a:r>
            <a:r>
              <a:rPr lang="en-GB" sz="2800" dirty="0" err="1" smtClean="0">
                <a:solidFill>
                  <a:schemeClr val="bg1"/>
                </a:solidFill>
                <a:latin typeface="Tw Cen MT" pitchFamily="34" charset="0"/>
              </a:rPr>
              <a:t>Awqaf</a:t>
            </a:r>
            <a:r>
              <a:rPr lang="en-GB" sz="2800" dirty="0" smtClean="0">
                <a:solidFill>
                  <a:schemeClr val="bg1"/>
                </a:solidFill>
                <a:latin typeface="Tw Cen MT" pitchFamily="34" charset="0"/>
              </a:rPr>
              <a:t>. </a:t>
            </a:r>
          </a:p>
        </p:txBody>
      </p:sp>
    </p:spTree>
    <p:extLst>
      <p:ext uri="{BB962C8B-B14F-4D97-AF65-F5344CB8AC3E}">
        <p14:creationId xmlns="" xmlns:p14="http://schemas.microsoft.com/office/powerpoint/2010/main" val="106161653"/>
      </p:ext>
    </p:extLst>
  </p:cSld>
  <p:clrMapOvr>
    <a:masterClrMapping/>
  </p:clrMapOvr>
  <mc:AlternateContent xmlns:mc="http://schemas.openxmlformats.org/markup-compatibility/2006">
    <mc:Choice xmlns="" xmlns:p14="http://schemas.microsoft.com/office/powerpoint/2010/main" Requires="p14">
      <p:transition spd="slow" p14:dur="2000" advTm="18996"/>
    </mc:Choice>
    <mc:Fallback>
      <p:transition spd="slow" advTm="18996"/>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23334" y="0"/>
            <a:ext cx="8596668" cy="952500"/>
          </a:xfrm>
          <a:prstGeom prst="rect">
            <a:avLst/>
          </a:prstGeom>
          <a:solidFill>
            <a:srgbClr val="35742A"/>
          </a:solidFill>
          <a:ln w="9525" algn="ctr">
            <a:noFill/>
            <a:miter lim="800000"/>
            <a:headEnd/>
            <a:tailEnd/>
          </a:ln>
          <a:effectLst/>
        </p:spPr>
        <p:txBody>
          <a:bodyPr anchor="ctr"/>
          <a:lstStyle/>
          <a:p>
            <a:pPr marL="381000" indent="-381000" algn="ctr">
              <a:lnSpc>
                <a:spcPct val="80000"/>
              </a:lnSpc>
              <a:buFont typeface="Wingdings" pitchFamily="2" charset="2"/>
              <a:buNone/>
            </a:pPr>
            <a:r>
              <a:rPr lang="en-GB" sz="3200" b="1" dirty="0" smtClean="0">
                <a:solidFill>
                  <a:srgbClr val="FFFFFF"/>
                </a:solidFill>
                <a:cs typeface="Arial" charset="0"/>
              </a:rPr>
              <a:t>Opportunities for Islamic Microfinance</a:t>
            </a:r>
            <a:endParaRPr lang="en-GB" sz="3200" b="1" dirty="0">
              <a:solidFill>
                <a:srgbClr val="FFFFFF"/>
              </a:solidFill>
              <a:cs typeface="Arial" charset="0"/>
            </a:endParaRPr>
          </a:p>
        </p:txBody>
      </p:sp>
      <p:sp>
        <p:nvSpPr>
          <p:cNvPr id="5" name="Rectangle 8"/>
          <p:cNvSpPr>
            <a:spLocks noGrp="1" noChangeArrowheads="1"/>
          </p:cNvSpPr>
          <p:nvPr>
            <p:ph idx="1"/>
          </p:nvPr>
        </p:nvSpPr>
        <p:spPr bwMode="auto">
          <a:xfrm>
            <a:off x="423863" y="1092200"/>
            <a:ext cx="8596312" cy="5546647"/>
          </a:xfrm>
          <a:prstGeom prst="rect">
            <a:avLst/>
          </a:prstGeom>
          <a:noFill/>
          <a:ln w="9525">
            <a:noFill/>
            <a:miter lim="800000"/>
            <a:headEnd/>
            <a:tailEnd/>
          </a:ln>
        </p:spPr>
        <p:txBody>
          <a:bodyPr wrap="square">
            <a:spAutoFit/>
          </a:bodyPr>
          <a:lstStyle/>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International Islamic Microfinance Network (IMFN) for an effective interface and Coordination among IMFI’s</a:t>
            </a: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Expansion of Market where the Conventional MFI’s face limitations especially in Muslim Majority Countries </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AlHuda Centre of Excellence in Islamic Microfinance is offering all Islamic Microfinance Solution.</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A Trend in diversion of donors funds to more ethical objectives </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IDB - Microfinance Development Program (MDP )</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Islamic Banking and Finance is emerging in South Asia, Central Asia &amp; MENA region which will strengthened the Islamic  Microfinance effectively. </a:t>
            </a:r>
          </a:p>
          <a:p>
            <a:pPr marL="320040" indent="-320040" fontAlgn="auto">
              <a:lnSpc>
                <a:spcPct val="80000"/>
              </a:lnSpc>
              <a:spcBef>
                <a:spcPts val="700"/>
              </a:spcBef>
              <a:spcAft>
                <a:spcPts val="0"/>
              </a:spcAft>
              <a:buClr>
                <a:schemeClr val="accent2"/>
              </a:buClr>
              <a:buSzPct val="60000"/>
              <a:buFont typeface="Wingdings"/>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defRPr/>
            </a:pPr>
            <a:endParaRPr lang="en-GB" sz="2800" dirty="0" smtClean="0">
              <a:solidFill>
                <a:schemeClr val="bg1"/>
              </a:solidFill>
              <a:latin typeface="Tw Cen MT" pitchFamily="34" charset="0"/>
            </a:endParaRPr>
          </a:p>
        </p:txBody>
      </p:sp>
    </p:spTree>
    <p:extLst>
      <p:ext uri="{BB962C8B-B14F-4D97-AF65-F5344CB8AC3E}">
        <p14:creationId xmlns="" xmlns:p14="http://schemas.microsoft.com/office/powerpoint/2010/main" val="1119707266"/>
      </p:ext>
    </p:extLst>
  </p:cSld>
  <p:clrMapOvr>
    <a:masterClrMapping/>
  </p:clrMapOvr>
  <mc:AlternateContent xmlns:mc="http://schemas.openxmlformats.org/markup-compatibility/2006">
    <mc:Choice xmlns="" xmlns:p14="http://schemas.microsoft.com/office/powerpoint/2010/main" Requires="p14">
      <p:transition spd="slow" p14:dur="2000" advTm="24919"/>
    </mc:Choice>
    <mc:Fallback>
      <p:transition spd="slow" advTm="24919"/>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9301" name="Group 53"/>
          <p:cNvGraphicFramePr>
            <a:graphicFrameLocks noGrp="1"/>
          </p:cNvGraphicFramePr>
          <p:nvPr>
            <p:ph sz="half" idx="1"/>
          </p:nvPr>
        </p:nvGraphicFramePr>
        <p:xfrm>
          <a:off x="0" y="1365915"/>
          <a:ext cx="10317708" cy="5296853"/>
        </p:xfrm>
        <a:graphic>
          <a:graphicData uri="http://schemas.openxmlformats.org/drawingml/2006/table">
            <a:tbl>
              <a:tblPr/>
              <a:tblGrid>
                <a:gridCol w="5158854"/>
                <a:gridCol w="5158854"/>
              </a:tblGrid>
              <a:tr h="7397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Arial" pitchFamily="34" charset="0"/>
                        <a:buNone/>
                        <a:tabLst/>
                      </a:pPr>
                      <a:r>
                        <a:rPr kumimoji="0" lang="en-GB" sz="2000" b="0" i="0" u="none" strike="noStrike" cap="none" normalizeH="0" baseline="0" dirty="0" smtClean="0">
                          <a:ln>
                            <a:noFill/>
                          </a:ln>
                          <a:solidFill>
                            <a:schemeClr val="bg1"/>
                          </a:solidFill>
                          <a:effectLst/>
                          <a:latin typeface="Arial" pitchFamily="34" charset="0"/>
                        </a:rPr>
                        <a:t>Functions and operations are based on fully man made principles</a:t>
                      </a:r>
                      <a:endParaRPr kumimoji="0" lang="en-US" sz="2000" b="0" i="0" u="none" strike="noStrike" cap="none" normalizeH="0" baseline="0" dirty="0" smtClean="0">
                        <a:ln>
                          <a:noFill/>
                        </a:ln>
                        <a:solidFill>
                          <a:schemeClr val="bg1"/>
                        </a:solidFill>
                        <a:effectLst/>
                        <a:latin typeface="Arial"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Arial" pitchFamily="34" charset="0"/>
                        <a:buNone/>
                        <a:tabLst/>
                      </a:pPr>
                      <a:r>
                        <a:rPr kumimoji="0" lang="en-GB" sz="2000" b="0" i="0" u="none" strike="noStrike" cap="none" normalizeH="0" baseline="0" dirty="0" smtClean="0">
                          <a:ln>
                            <a:noFill/>
                          </a:ln>
                          <a:solidFill>
                            <a:schemeClr val="bg1"/>
                          </a:solidFill>
                          <a:effectLst/>
                          <a:latin typeface="Arial" pitchFamily="34" charset="0"/>
                        </a:rPr>
                        <a:t>Functions and operations are based on </a:t>
                      </a:r>
                      <a:r>
                        <a:rPr kumimoji="0" lang="en-GB" sz="2000" b="0" i="0" u="none" strike="noStrike" cap="none" normalizeH="0" baseline="0" dirty="0" err="1" smtClean="0">
                          <a:ln>
                            <a:noFill/>
                          </a:ln>
                          <a:solidFill>
                            <a:schemeClr val="bg1"/>
                          </a:solidFill>
                          <a:effectLst/>
                          <a:latin typeface="Arial" pitchFamily="34" charset="0"/>
                        </a:rPr>
                        <a:t>Sharia’h</a:t>
                      </a:r>
                      <a:r>
                        <a:rPr kumimoji="0" lang="en-GB" sz="2000" b="0" i="0" u="none" strike="noStrike" cap="none" normalizeH="0" baseline="0" dirty="0" smtClean="0">
                          <a:ln>
                            <a:noFill/>
                          </a:ln>
                          <a:solidFill>
                            <a:schemeClr val="bg1"/>
                          </a:solidFill>
                          <a:effectLst/>
                          <a:latin typeface="Arial" pitchFamily="34" charset="0"/>
                        </a:rPr>
                        <a:t> principles</a:t>
                      </a:r>
                      <a:endParaRPr kumimoji="0" lang="en-US" sz="2000" b="0" i="0" u="none" strike="noStrike" cap="none" normalizeH="0" baseline="0" dirty="0" smtClean="0">
                        <a:ln>
                          <a:noFill/>
                        </a:ln>
                        <a:solidFill>
                          <a:schemeClr val="bg1"/>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3625">
                <a:tc>
                  <a:txBody>
                    <a:bodyPr/>
                    <a:lstStyle/>
                    <a:p>
                      <a:pPr marL="0" marR="0" lvl="0" indent="0" algn="l" defTabSz="914400" rtl="0" eaLnBrk="1" fontAlgn="base" latinLnBrk="0" hangingPunct="1">
                        <a:lnSpc>
                          <a:spcPct val="100000"/>
                        </a:lnSpc>
                        <a:spcBef>
                          <a:spcPct val="50000"/>
                        </a:spcBef>
                        <a:spcAft>
                          <a:spcPct val="0"/>
                        </a:spcAft>
                        <a:buClrTx/>
                        <a:buSzTx/>
                        <a:buFont typeface="Arial" pitchFamily="34" charset="0"/>
                        <a:buNone/>
                        <a:tabLst/>
                      </a:pPr>
                      <a:r>
                        <a:rPr kumimoji="0" lang="en-GB" sz="2000" b="0" i="0" u="none" strike="noStrike" cap="none" normalizeH="0" baseline="0" dirty="0" smtClean="0">
                          <a:ln>
                            <a:noFill/>
                          </a:ln>
                          <a:solidFill>
                            <a:schemeClr val="bg1"/>
                          </a:solidFill>
                          <a:effectLst/>
                          <a:latin typeface="Arial" pitchFamily="34" charset="0"/>
                        </a:rPr>
                        <a:t>Investor is assured of pre-determined rate of interest</a:t>
                      </a:r>
                      <a:endParaRPr kumimoji="0" lang="en-US" sz="2000" b="0" i="0" u="none" strike="noStrike" cap="none" normalizeH="0" baseline="0" dirty="0" smtClean="0">
                        <a:ln>
                          <a:noFill/>
                        </a:ln>
                        <a:solidFill>
                          <a:schemeClr val="bg1"/>
                        </a:solidFill>
                        <a:effectLst/>
                        <a:latin typeface="Arial"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 typeface="Arial" pitchFamily="34" charset="0"/>
                        <a:buNone/>
                        <a:tabLst/>
                      </a:pPr>
                      <a:r>
                        <a:rPr kumimoji="0" lang="en-GB" sz="2000" b="0" i="0" u="none" strike="noStrike" cap="none" normalizeH="0" baseline="0" dirty="0" smtClean="0">
                          <a:ln>
                            <a:noFill/>
                          </a:ln>
                          <a:solidFill>
                            <a:schemeClr val="bg1"/>
                          </a:solidFill>
                          <a:effectLst/>
                          <a:latin typeface="Arial" pitchFamily="34" charset="0"/>
                        </a:rPr>
                        <a:t>Promote risk-sharing between provider of capital (investor) and user of funds (entrepreneurs)</a:t>
                      </a:r>
                    </a:p>
                    <a:p>
                      <a:pPr marL="0" marR="0" lvl="0" indent="0" algn="l" defTabSz="914400" rtl="0" eaLnBrk="1" fontAlgn="base" latinLnBrk="0" hangingPunct="1">
                        <a:lnSpc>
                          <a:spcPct val="100000"/>
                        </a:lnSpc>
                        <a:spcBef>
                          <a:spcPct val="50000"/>
                        </a:spcBef>
                        <a:spcAft>
                          <a:spcPct val="0"/>
                        </a:spcAft>
                        <a:buClrTx/>
                        <a:buSzTx/>
                        <a:buFont typeface="Arial" pitchFamily="34" charset="0"/>
                        <a:buNone/>
                        <a:tabLst/>
                      </a:pPr>
                      <a:endParaRPr kumimoji="0" lang="en-US" sz="2000" b="0" i="0" u="none" strike="noStrike" cap="none" normalizeH="0" baseline="0" dirty="0" smtClean="0">
                        <a:ln>
                          <a:noFill/>
                        </a:ln>
                        <a:solidFill>
                          <a:schemeClr val="bg1"/>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7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Arial" pitchFamily="34" charset="0"/>
                        <a:buNone/>
                        <a:tabLst/>
                      </a:pPr>
                      <a:r>
                        <a:rPr kumimoji="0" lang="en-GB" sz="2000" b="0" i="0" u="none" strike="noStrike" cap="none" normalizeH="0" baseline="0" dirty="0" smtClean="0">
                          <a:ln>
                            <a:noFill/>
                          </a:ln>
                          <a:solidFill>
                            <a:schemeClr val="bg1"/>
                          </a:solidFill>
                          <a:effectLst/>
                          <a:latin typeface="Arial" pitchFamily="34" charset="0"/>
                        </a:rPr>
                        <a:t>Aim at maximising profit without any restrictions</a:t>
                      </a:r>
                      <a:endParaRPr kumimoji="0" lang="en-US" sz="2000" b="0" i="0" u="none" strike="noStrike" cap="none" normalizeH="0" baseline="0" dirty="0" smtClean="0">
                        <a:ln>
                          <a:noFill/>
                        </a:ln>
                        <a:solidFill>
                          <a:schemeClr val="bg1"/>
                        </a:solidFill>
                        <a:effectLst/>
                        <a:latin typeface="Arial"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Arial" pitchFamily="34" charset="0"/>
                        <a:buNone/>
                        <a:tabLst/>
                      </a:pPr>
                      <a:r>
                        <a:rPr kumimoji="0" lang="en-GB" sz="2000" b="0" i="0" u="none" strike="noStrike" cap="none" normalizeH="0" baseline="0" smtClean="0">
                          <a:ln>
                            <a:noFill/>
                          </a:ln>
                          <a:solidFill>
                            <a:schemeClr val="bg1"/>
                          </a:solidFill>
                          <a:effectLst/>
                          <a:latin typeface="Arial" pitchFamily="34" charset="0"/>
                        </a:rPr>
                        <a:t>Aim at maximising profit but subject to Sharia'h restrictions</a:t>
                      </a:r>
                      <a:endParaRPr kumimoji="0" lang="en-US" sz="2000" b="0" i="0" u="none" strike="noStrike" cap="none" normalizeH="0" baseline="0" smtClean="0">
                        <a:ln>
                          <a:noFill/>
                        </a:ln>
                        <a:solidFill>
                          <a:schemeClr val="bg1"/>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Arial" pitchFamily="34" charset="0"/>
                        <a:buNone/>
                        <a:tabLst/>
                      </a:pPr>
                      <a:r>
                        <a:rPr kumimoji="0" lang="en-GB" sz="2000" b="0" i="0" u="none" strike="noStrike" cap="none" normalizeH="0" baseline="0" dirty="0" smtClean="0">
                          <a:ln>
                            <a:noFill/>
                          </a:ln>
                          <a:solidFill>
                            <a:schemeClr val="bg1"/>
                          </a:solidFill>
                          <a:effectLst/>
                          <a:latin typeface="Arial" pitchFamily="34" charset="0"/>
                        </a:rPr>
                        <a:t>Creditor-Debtor relationship</a:t>
                      </a:r>
                      <a:endParaRPr kumimoji="0" lang="en-US" sz="2000" b="0" i="0" u="none" strike="noStrike" cap="none" normalizeH="0" baseline="0" dirty="0" smtClean="0">
                        <a:ln>
                          <a:noFill/>
                        </a:ln>
                        <a:solidFill>
                          <a:schemeClr val="bg1"/>
                        </a:solidFill>
                        <a:effectLst/>
                        <a:latin typeface="Arial"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Arial" pitchFamily="34" charset="0"/>
                        <a:buNone/>
                        <a:tabLst/>
                      </a:pPr>
                      <a:r>
                        <a:rPr kumimoji="0" lang="en-GB" sz="2000" b="0" i="0" u="none" strike="noStrike" cap="none" normalizeH="0" baseline="0" dirty="0" smtClean="0">
                          <a:ln>
                            <a:noFill/>
                          </a:ln>
                          <a:solidFill>
                            <a:schemeClr val="bg1"/>
                          </a:solidFill>
                          <a:effectLst/>
                          <a:latin typeface="Arial" pitchFamily="34" charset="0"/>
                        </a:rPr>
                        <a:t>Partners, investor and traders, buyer or seller relationship</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Arial" pitchFamily="34" charset="0"/>
                        <a:buNone/>
                        <a:tabLst/>
                      </a:pPr>
                      <a:endParaRPr kumimoji="0" lang="en-US" sz="2000" b="0" i="0" u="none" strike="noStrike" cap="none" normalizeH="0" baseline="0" dirty="0" smtClean="0">
                        <a:ln>
                          <a:noFill/>
                        </a:ln>
                        <a:solidFill>
                          <a:schemeClr val="bg1"/>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74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Arial" pitchFamily="34" charset="0"/>
                        <a:buNone/>
                        <a:tabLst/>
                      </a:pPr>
                      <a:r>
                        <a:rPr kumimoji="0" lang="en-GB" sz="2000" b="0" i="0" u="none" strike="noStrike" cap="none" normalizeH="0" baseline="0" dirty="0" smtClean="0">
                          <a:ln>
                            <a:noFill/>
                          </a:ln>
                          <a:solidFill>
                            <a:schemeClr val="bg1"/>
                          </a:solidFill>
                          <a:effectLst/>
                          <a:latin typeface="Arial" pitchFamily="34" charset="0"/>
                        </a:rPr>
                        <a:t>Based on money trading. Money is a medium of exchange and not a commodity</a:t>
                      </a:r>
                      <a:endParaRPr kumimoji="0" lang="en-US" sz="2000" b="0" i="0" u="none" strike="noStrike" cap="none" normalizeH="0" baseline="0" dirty="0" smtClean="0">
                        <a:ln>
                          <a:noFill/>
                        </a:ln>
                        <a:solidFill>
                          <a:schemeClr val="bg1"/>
                        </a:solidFill>
                        <a:effectLst/>
                        <a:latin typeface="Arial"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Arial" pitchFamily="34" charset="0"/>
                        <a:buNone/>
                        <a:tabLst/>
                      </a:pPr>
                      <a:r>
                        <a:rPr kumimoji="0" lang="en-GB" sz="2000" b="0" i="0" u="none" strike="noStrike" cap="none" normalizeH="0" baseline="0" dirty="0" smtClean="0">
                          <a:ln>
                            <a:noFill/>
                          </a:ln>
                          <a:solidFill>
                            <a:schemeClr val="bg1"/>
                          </a:solidFill>
                          <a:effectLst/>
                          <a:latin typeface="Arial" pitchFamily="34" charset="0"/>
                        </a:rPr>
                        <a:t>Encourage asset-based financing and based on commodity trading &amp; Services</a:t>
                      </a:r>
                      <a:endParaRPr kumimoji="0" lang="en-US" sz="2000" b="0" i="0" u="none" strike="noStrike" cap="none" normalizeH="0" baseline="0" dirty="0" smtClean="0">
                        <a:ln>
                          <a:noFill/>
                        </a:ln>
                        <a:solidFill>
                          <a:schemeClr val="bg1"/>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09270" name="Group 22"/>
          <p:cNvGraphicFramePr>
            <a:graphicFrameLocks noGrp="1"/>
          </p:cNvGraphicFramePr>
          <p:nvPr>
            <p:ph sz="half" idx="2"/>
          </p:nvPr>
        </p:nvGraphicFramePr>
        <p:xfrm>
          <a:off x="609600" y="381001"/>
          <a:ext cx="10513325" cy="563563"/>
        </p:xfrm>
        <a:graphic>
          <a:graphicData uri="http://schemas.openxmlformats.org/drawingml/2006/table">
            <a:tbl>
              <a:tblPr/>
              <a:tblGrid>
                <a:gridCol w="5304020"/>
                <a:gridCol w="5209305"/>
              </a:tblGrid>
              <a:tr h="5635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bg1"/>
                          </a:solidFill>
                          <a:effectLst/>
                          <a:latin typeface="Arial" pitchFamily="34" charset="0"/>
                        </a:rPr>
                        <a:t>Conventional banking</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bg1"/>
                          </a:solidFill>
                          <a:effectLst/>
                          <a:latin typeface="Arial" pitchFamily="34" charset="0"/>
                        </a:rPr>
                        <a:t>Islamic banking </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9278" name="Text Box 30"/>
          <p:cNvSpPr txBox="1">
            <a:spLocks noChangeArrowheads="1"/>
          </p:cNvSpPr>
          <p:nvPr/>
        </p:nvSpPr>
        <p:spPr bwMode="auto">
          <a:xfrm>
            <a:off x="10566400" y="5867401"/>
            <a:ext cx="1016000" cy="366713"/>
          </a:xfrm>
          <a:prstGeom prst="rect">
            <a:avLst/>
          </a:prstGeom>
          <a:noFill/>
          <a:ln w="9525">
            <a:noFill/>
            <a:miter lim="800000"/>
            <a:headEnd/>
            <a:tailEnd/>
          </a:ln>
          <a:effectLst/>
        </p:spPr>
        <p:txBody>
          <a:bodyPr>
            <a:spAutoFit/>
          </a:bodyPr>
          <a:lstStyle/>
          <a:p>
            <a:pPr>
              <a:spcBef>
                <a:spcPct val="50000"/>
              </a:spcBef>
            </a:pPr>
            <a:endParaRPr lang="en-US">
              <a:cs typeface="Arial"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88" name="Group 48"/>
          <p:cNvGraphicFramePr>
            <a:graphicFrameLocks noGrp="1"/>
          </p:cNvGraphicFramePr>
          <p:nvPr>
            <p:ph sz="half" idx="1"/>
          </p:nvPr>
        </p:nvGraphicFramePr>
        <p:xfrm>
          <a:off x="172872" y="1268105"/>
          <a:ext cx="10390496" cy="4648201"/>
        </p:xfrm>
        <a:graphic>
          <a:graphicData uri="http://schemas.openxmlformats.org/drawingml/2006/table">
            <a:tbl>
              <a:tblPr/>
              <a:tblGrid>
                <a:gridCol w="5195248"/>
                <a:gridCol w="5195248"/>
              </a:tblGrid>
              <a:tr h="140811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pitchFamily="34" charset="0"/>
                        </a:rPr>
                        <a:t>It is almost risk free banking and depositor has no risk of losing its money because interest is guaranteed.</a:t>
                      </a:r>
                      <a:endParaRPr kumimoji="0" lang="en-US" sz="2000" b="0" i="0" u="none" strike="noStrike" cap="none" normalizeH="0" baseline="0" dirty="0" smtClean="0">
                        <a:ln>
                          <a:noFill/>
                        </a:ln>
                        <a:solidFill>
                          <a:schemeClr val="bg1"/>
                        </a:solidFill>
                        <a:effectLst/>
                        <a:latin typeface="Arial"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bg1"/>
                          </a:solidFill>
                          <a:effectLst/>
                          <a:latin typeface="Arial" pitchFamily="34" charset="0"/>
                        </a:rPr>
                        <a:t>No right of profit if there is no risk involved. The profit and loss sharing depositor may lose money in case of loss.</a:t>
                      </a:r>
                      <a:endParaRPr kumimoji="0" lang="en-US" sz="2000" b="0" i="0" u="none" strike="noStrike" cap="none" normalizeH="0" baseline="0" smtClean="0">
                        <a:ln>
                          <a:noFill/>
                        </a:ln>
                        <a:solidFill>
                          <a:schemeClr val="bg1"/>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95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bg1"/>
                          </a:solidFill>
                          <a:effectLst/>
                          <a:latin typeface="Arial" pitchFamily="34" charset="0"/>
                        </a:rPr>
                        <a:t>It can charge additional money in case of defaulters </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bg1"/>
                          </a:solidFill>
                          <a:effectLst/>
                          <a:latin typeface="Arial" pitchFamily="34" charset="0"/>
                        </a:rPr>
                        <a:t>Islamic banks have no provision to charge any extra money from the defaulters </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81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bg1"/>
                          </a:solidFill>
                          <a:effectLst/>
                          <a:latin typeface="Arial" pitchFamily="34" charset="0"/>
                        </a:rPr>
                        <a:t>Very often it results in the banks own interest becoming prominent. it makes no effort to ensure growth with equity</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bg1"/>
                          </a:solidFill>
                          <a:effectLst/>
                          <a:latin typeface="Arial" pitchFamily="34" charset="0"/>
                        </a:rPr>
                        <a:t>It gives due importance to the public interest, its ultimate aim is to ensure growth with equity</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bg1"/>
                          </a:solidFill>
                          <a:effectLst/>
                          <a:latin typeface="Arial" pitchFamily="34" charset="0"/>
                        </a:rPr>
                        <a:t>Do Deal in Zakat</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bg1"/>
                          </a:solidFill>
                          <a:effectLst/>
                          <a:latin typeface="Arial" pitchFamily="34" charset="0"/>
                        </a:rPr>
                        <a:t>Deal in </a:t>
                      </a:r>
                      <a:r>
                        <a:rPr kumimoji="0" lang="en-US" sz="2000" b="0" i="0" u="none" strike="noStrike" cap="none" normalizeH="0" baseline="0" dirty="0" err="1" smtClean="0">
                          <a:ln>
                            <a:noFill/>
                          </a:ln>
                          <a:solidFill>
                            <a:schemeClr val="bg1"/>
                          </a:solidFill>
                          <a:effectLst/>
                          <a:latin typeface="Arial" pitchFamily="34" charset="0"/>
                        </a:rPr>
                        <a:t>Zakat</a:t>
                      </a:r>
                      <a:r>
                        <a:rPr kumimoji="0" lang="en-US" sz="2000" b="0" i="0" u="none" strike="noStrike" cap="none" normalizeH="0" baseline="0" dirty="0" smtClean="0">
                          <a:ln>
                            <a:noFill/>
                          </a:ln>
                          <a:solidFill>
                            <a:schemeClr val="bg1"/>
                          </a:solidFill>
                          <a:effectLst/>
                          <a:latin typeface="Arial" pitchFamily="34" charset="0"/>
                        </a:rPr>
                        <a:t> ( Non Muslim Countries )</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275" name="Group 35"/>
          <p:cNvGraphicFramePr>
            <a:graphicFrameLocks noGrp="1"/>
          </p:cNvGraphicFramePr>
          <p:nvPr>
            <p:ph sz="half" idx="2"/>
          </p:nvPr>
        </p:nvGraphicFramePr>
        <p:xfrm>
          <a:off x="241111" y="277505"/>
          <a:ext cx="11277600" cy="533400"/>
        </p:xfrm>
        <a:graphic>
          <a:graphicData uri="http://schemas.openxmlformats.org/drawingml/2006/table">
            <a:tbl>
              <a:tblPr/>
              <a:tblGrid>
                <a:gridCol w="5689600"/>
                <a:gridCol w="5588000"/>
              </a:tblGrid>
              <a:tr h="5334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bg1"/>
                          </a:solidFill>
                          <a:effectLst/>
                          <a:latin typeface="Arial" pitchFamily="34" charset="0"/>
                        </a:rPr>
                        <a:t>Conventional banking</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bg1"/>
                          </a:solidFill>
                          <a:effectLst/>
                          <a:latin typeface="Arial" pitchFamily="34" charset="0"/>
                        </a:rPr>
                        <a:t>Islamic banking </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270" name="Text Box 30"/>
          <p:cNvSpPr txBox="1">
            <a:spLocks noChangeArrowheads="1"/>
          </p:cNvSpPr>
          <p:nvPr/>
        </p:nvSpPr>
        <p:spPr bwMode="auto">
          <a:xfrm>
            <a:off x="10566400" y="5867401"/>
            <a:ext cx="1016000" cy="366713"/>
          </a:xfrm>
          <a:prstGeom prst="rect">
            <a:avLst/>
          </a:prstGeom>
          <a:noFill/>
          <a:ln w="9525">
            <a:noFill/>
            <a:miter lim="800000"/>
            <a:headEnd/>
            <a:tailEnd/>
          </a:ln>
          <a:effectLst/>
        </p:spPr>
        <p:txBody>
          <a:bodyPr>
            <a:spAutoFit/>
          </a:bodyPr>
          <a:lstStyle/>
          <a:p>
            <a:pPr>
              <a:spcBef>
                <a:spcPct val="50000"/>
              </a:spcBef>
            </a:pPr>
            <a:endParaRPr lang="en-US">
              <a:cs typeface="Arial"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1"/>
            <a:ext cx="10972800" cy="4724399"/>
          </a:xfrm>
        </p:spPr>
        <p:txBody>
          <a:bodyPr>
            <a:noAutofit/>
          </a:bodyPr>
          <a:lstStyle/>
          <a:p>
            <a:pPr>
              <a:lnSpc>
                <a:spcPct val="200000"/>
              </a:lnSpc>
            </a:pPr>
            <a:r>
              <a:rPr lang="en-US" sz="3600" dirty="0" smtClean="0">
                <a:solidFill>
                  <a:schemeClr val="bg2"/>
                </a:solidFill>
              </a:rPr>
              <a:t>Pakistan</a:t>
            </a:r>
          </a:p>
          <a:p>
            <a:pPr>
              <a:lnSpc>
                <a:spcPct val="200000"/>
              </a:lnSpc>
            </a:pPr>
            <a:r>
              <a:rPr lang="en-US" sz="3600" dirty="0" smtClean="0">
                <a:solidFill>
                  <a:schemeClr val="bg2"/>
                </a:solidFill>
              </a:rPr>
              <a:t>Afghanistan</a:t>
            </a:r>
          </a:p>
          <a:p>
            <a:pPr>
              <a:lnSpc>
                <a:spcPct val="200000"/>
              </a:lnSpc>
            </a:pPr>
            <a:r>
              <a:rPr lang="en-US" sz="3600" dirty="0" smtClean="0">
                <a:solidFill>
                  <a:schemeClr val="bg2"/>
                </a:solidFill>
              </a:rPr>
              <a:t>Indonesia</a:t>
            </a:r>
          </a:p>
          <a:p>
            <a:pPr>
              <a:lnSpc>
                <a:spcPct val="200000"/>
              </a:lnSpc>
            </a:pPr>
            <a:r>
              <a:rPr lang="en-US" sz="3600" dirty="0" smtClean="0">
                <a:solidFill>
                  <a:schemeClr val="bg2"/>
                </a:solidFill>
              </a:rPr>
              <a:t>Yemen </a:t>
            </a:r>
            <a:endParaRPr lang="en-US" sz="3600" dirty="0">
              <a:solidFill>
                <a:schemeClr val="bg2"/>
              </a:solidFill>
            </a:endParaRPr>
          </a:p>
        </p:txBody>
      </p:sp>
      <p:sp>
        <p:nvSpPr>
          <p:cNvPr id="4" name="Text Box 23"/>
          <p:cNvSpPr txBox="1">
            <a:spLocks noChangeArrowheads="1"/>
          </p:cNvSpPr>
          <p:nvPr/>
        </p:nvSpPr>
        <p:spPr bwMode="auto">
          <a:xfrm>
            <a:off x="0" y="0"/>
            <a:ext cx="12192000" cy="838200"/>
          </a:xfrm>
          <a:prstGeom prst="rect">
            <a:avLst/>
          </a:prstGeom>
          <a:solidFill>
            <a:srgbClr val="35742A"/>
          </a:solidFill>
          <a:ln w="9525" algn="ctr">
            <a:noFill/>
            <a:miter lim="800000"/>
            <a:headEnd/>
            <a:tailEnd/>
          </a:ln>
          <a:effectLst/>
        </p:spPr>
        <p:txBody>
          <a:bodyPr anchor="ctr"/>
          <a:lstStyle/>
          <a:p>
            <a:pPr marL="320040" indent="-320040" algn="ctr" fontAlgn="auto">
              <a:lnSpc>
                <a:spcPct val="80000"/>
              </a:lnSpc>
              <a:spcBef>
                <a:spcPts val="700"/>
              </a:spcBef>
              <a:spcAft>
                <a:spcPts val="0"/>
              </a:spcAft>
              <a:buClr>
                <a:schemeClr val="accent2"/>
              </a:buClr>
              <a:buSzPct val="60000"/>
              <a:defRPr/>
            </a:pPr>
            <a:r>
              <a:rPr lang="en-US" sz="3200" b="1" dirty="0" smtClean="0">
                <a:solidFill>
                  <a:schemeClr val="bg2"/>
                </a:solidFill>
                <a:cs typeface="Arial" charset="0"/>
              </a:rPr>
              <a:t>Selected Asian Countries </a:t>
            </a:r>
          </a:p>
        </p:txBody>
      </p:sp>
      <p:pic>
        <p:nvPicPr>
          <p:cNvPr id="81922" name="Picture 2" descr="C:\Users\Administrator\Desktop\Pakistan.jpg"/>
          <p:cNvPicPr>
            <a:picLocks noChangeAspect="1" noChangeArrowheads="1"/>
          </p:cNvPicPr>
          <p:nvPr/>
        </p:nvPicPr>
        <p:blipFill>
          <a:blip r:embed="rId3"/>
          <a:srcRect/>
          <a:stretch>
            <a:fillRect/>
          </a:stretch>
        </p:blipFill>
        <p:spPr bwMode="auto">
          <a:xfrm>
            <a:off x="9652000" y="1143000"/>
            <a:ext cx="2438400" cy="914400"/>
          </a:xfrm>
          <a:prstGeom prst="rect">
            <a:avLst/>
          </a:prstGeom>
          <a:noFill/>
        </p:spPr>
      </p:pic>
      <p:pic>
        <p:nvPicPr>
          <p:cNvPr id="81923" name="Picture 3" descr="C:\Users\Administrator\Desktop\Afghanistan.jpg"/>
          <p:cNvPicPr>
            <a:picLocks noChangeAspect="1" noChangeArrowheads="1"/>
          </p:cNvPicPr>
          <p:nvPr/>
        </p:nvPicPr>
        <p:blipFill>
          <a:blip r:embed="rId4"/>
          <a:srcRect/>
          <a:stretch>
            <a:fillRect/>
          </a:stretch>
        </p:blipFill>
        <p:spPr bwMode="auto">
          <a:xfrm>
            <a:off x="9652000" y="2362200"/>
            <a:ext cx="2438400" cy="914400"/>
          </a:xfrm>
          <a:prstGeom prst="rect">
            <a:avLst/>
          </a:prstGeom>
          <a:noFill/>
        </p:spPr>
      </p:pic>
      <p:pic>
        <p:nvPicPr>
          <p:cNvPr id="81924" name="Picture 4"/>
          <p:cNvPicPr>
            <a:picLocks noChangeAspect="1" noChangeArrowheads="1"/>
          </p:cNvPicPr>
          <p:nvPr/>
        </p:nvPicPr>
        <p:blipFill>
          <a:blip r:embed="rId5"/>
          <a:srcRect/>
          <a:stretch>
            <a:fillRect/>
          </a:stretch>
        </p:blipFill>
        <p:spPr bwMode="auto">
          <a:xfrm>
            <a:off x="9652000" y="3581400"/>
            <a:ext cx="2438400" cy="914400"/>
          </a:xfrm>
          <a:prstGeom prst="rect">
            <a:avLst/>
          </a:prstGeom>
          <a:noFill/>
          <a:ln w="9525">
            <a:noFill/>
            <a:miter lim="800000"/>
            <a:headEnd/>
            <a:tailEnd/>
          </a:ln>
          <a:effectLst/>
        </p:spPr>
      </p:pic>
      <p:pic>
        <p:nvPicPr>
          <p:cNvPr id="81925" name="Picture 5" descr="C:\Users\Administrator\Desktop\Yemen.jpg"/>
          <p:cNvPicPr>
            <a:picLocks noChangeAspect="1" noChangeArrowheads="1"/>
          </p:cNvPicPr>
          <p:nvPr/>
        </p:nvPicPr>
        <p:blipFill>
          <a:blip r:embed="rId6"/>
          <a:srcRect/>
          <a:stretch>
            <a:fillRect/>
          </a:stretch>
        </p:blipFill>
        <p:spPr bwMode="auto">
          <a:xfrm>
            <a:off x="9652000" y="4800601"/>
            <a:ext cx="2438400" cy="9048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Grp="1" noChangeArrowheads="1"/>
          </p:cNvSpPr>
          <p:nvPr>
            <p:ph type="title"/>
          </p:nvPr>
        </p:nvSpPr>
        <p:spPr bwMode="auto">
          <a:xfrm>
            <a:off x="484717" y="0"/>
            <a:ext cx="8789285" cy="1155700"/>
          </a:xfrm>
          <a:prstGeom prst="rect">
            <a:avLst/>
          </a:prstGeom>
          <a:solidFill>
            <a:schemeClr val="accent2">
              <a:lumMod val="75000"/>
            </a:schemeClr>
          </a:solidFill>
          <a:ln w="9525" algn="ctr">
            <a:noFill/>
            <a:miter lim="800000"/>
            <a:headEnd/>
            <a:tailEnd/>
          </a:ln>
        </p:spPr>
        <p:txBody>
          <a:bodyPr anchor="ctr"/>
          <a:lstStyle/>
          <a:p>
            <a:pPr marL="381000" indent="-381000" algn="ctr">
              <a:lnSpc>
                <a:spcPct val="80000"/>
              </a:lnSpc>
              <a:spcBef>
                <a:spcPct val="20000"/>
              </a:spcBef>
              <a:buFont typeface="Wingdings" pitchFamily="2" charset="2"/>
              <a:buNone/>
            </a:pPr>
            <a:r>
              <a:rPr lang="en-GB" sz="3200" b="1" dirty="0" smtClean="0">
                <a:solidFill>
                  <a:srgbClr val="FFFFFF"/>
                </a:solidFill>
                <a:cs typeface="Arial" charset="0"/>
              </a:rPr>
              <a:t>Basic Principle</a:t>
            </a:r>
            <a:r>
              <a:rPr lang="en-GB" sz="3200" dirty="0" smtClean="0">
                <a:solidFill>
                  <a:schemeClr val="bg1"/>
                </a:solidFill>
              </a:rPr>
              <a:t> </a:t>
            </a:r>
            <a:r>
              <a:rPr lang="en-GB" sz="3200" b="1" dirty="0" smtClean="0">
                <a:solidFill>
                  <a:srgbClr val="FFFFFF"/>
                </a:solidFill>
                <a:cs typeface="Arial" charset="0"/>
              </a:rPr>
              <a:t>of Shariah Based Banking &amp; Microfinance</a:t>
            </a:r>
            <a:endParaRPr lang="en-GB" sz="3200" b="1" dirty="0">
              <a:solidFill>
                <a:srgbClr val="FFFFFF"/>
              </a:solidFill>
              <a:cs typeface="Arial" charset="0"/>
            </a:endParaRPr>
          </a:p>
        </p:txBody>
      </p:sp>
      <p:sp>
        <p:nvSpPr>
          <p:cNvPr id="5" name="Rectangle 3"/>
          <p:cNvSpPr txBox="1">
            <a:spLocks noGrp="1" noChangeArrowheads="1"/>
          </p:cNvSpPr>
          <p:nvPr>
            <p:ph idx="1"/>
          </p:nvPr>
        </p:nvSpPr>
        <p:spPr bwMode="auto">
          <a:xfrm>
            <a:off x="484717" y="1155700"/>
            <a:ext cx="8596668" cy="474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20040" indent="-320040" fontAlgn="auto">
              <a:lnSpc>
                <a:spcPct val="80000"/>
              </a:lnSpc>
              <a:spcBef>
                <a:spcPts val="700"/>
              </a:spcBef>
              <a:spcAft>
                <a:spcPts val="0"/>
              </a:spcAft>
              <a:buClr>
                <a:schemeClr val="accent2"/>
              </a:buClr>
              <a:buSzPct val="60000"/>
              <a:buFont typeface="Wingdings"/>
              <a:buChar char=""/>
              <a:defRPr/>
            </a:pPr>
            <a:endParaRPr lang="en-GB" sz="2800" dirty="0" smtClean="0">
              <a:solidFill>
                <a:schemeClr val="bg2">
                  <a:lumMod val="50000"/>
                </a:schemeClr>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Prohibition of Interest. </a:t>
            </a:r>
            <a:endParaRPr lang="en-US" sz="2800" dirty="0" smtClean="0">
              <a:solidFill>
                <a:schemeClr val="bg2">
                  <a:lumMod val="50000"/>
                </a:schemeClr>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Care for the poor is a religious obligation in Islam.</a:t>
            </a: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Asset Based Financing </a:t>
            </a: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Risk Sharing</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2">
                    <a:lumMod val="50000"/>
                  </a:schemeClr>
                </a:solidFill>
                <a:latin typeface="Tw Cen MT" pitchFamily="34" charset="0"/>
              </a:rPr>
              <a:t>Sanctity of contracts</a:t>
            </a: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Financing in </a:t>
            </a:r>
            <a:r>
              <a:rPr lang="en-GB" sz="2800" dirty="0" err="1" smtClean="0">
                <a:solidFill>
                  <a:schemeClr val="bg2">
                    <a:lumMod val="50000"/>
                  </a:schemeClr>
                </a:solidFill>
                <a:latin typeface="Tw Cen MT" pitchFamily="34" charset="0"/>
              </a:rPr>
              <a:t>Halal</a:t>
            </a:r>
            <a:r>
              <a:rPr lang="en-GB" sz="2800" dirty="0" smtClean="0">
                <a:solidFill>
                  <a:schemeClr val="bg2">
                    <a:lumMod val="50000"/>
                  </a:schemeClr>
                </a:solidFill>
                <a:latin typeface="Tw Cen MT" pitchFamily="34" charset="0"/>
              </a:rPr>
              <a:t>/</a:t>
            </a:r>
            <a:r>
              <a:rPr lang="en-GB" sz="2800" dirty="0" err="1" smtClean="0">
                <a:solidFill>
                  <a:schemeClr val="bg2">
                    <a:lumMod val="50000"/>
                  </a:schemeClr>
                </a:solidFill>
                <a:latin typeface="Tw Cen MT" pitchFamily="34" charset="0"/>
              </a:rPr>
              <a:t>Shariah</a:t>
            </a:r>
            <a:r>
              <a:rPr lang="en-GB" sz="2800" dirty="0" smtClean="0">
                <a:solidFill>
                  <a:schemeClr val="bg2">
                    <a:lumMod val="50000"/>
                  </a:schemeClr>
                </a:solidFill>
                <a:latin typeface="Tw Cen MT" pitchFamily="34" charset="0"/>
              </a:rPr>
              <a:t> Complaint Activities. </a:t>
            </a: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Prohibition of speculative behaviour ( </a:t>
            </a:r>
            <a:r>
              <a:rPr lang="en-GB" sz="2800" dirty="0" err="1" smtClean="0">
                <a:solidFill>
                  <a:schemeClr val="bg2">
                    <a:lumMod val="50000"/>
                  </a:schemeClr>
                </a:solidFill>
                <a:latin typeface="Tw Cen MT" pitchFamily="34" charset="0"/>
              </a:rPr>
              <a:t>Gharar</a:t>
            </a:r>
            <a:r>
              <a:rPr lang="en-GB" sz="2800" dirty="0" smtClean="0">
                <a:solidFill>
                  <a:schemeClr val="bg2">
                    <a:lumMod val="50000"/>
                  </a:schemeClr>
                </a:solidFill>
                <a:latin typeface="Tw Cen MT" pitchFamily="34" charset="0"/>
              </a:rPr>
              <a:t>).</a:t>
            </a: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Micro Takaful ( Micro Islamic Insurance)</a:t>
            </a:r>
          </a:p>
        </p:txBody>
      </p:sp>
      <p:sp>
        <p:nvSpPr>
          <p:cNvPr id="6" name="Text Box 2"/>
          <p:cNvSpPr txBox="1">
            <a:spLocks noChangeArrowheads="1"/>
          </p:cNvSpPr>
          <p:nvPr/>
        </p:nvSpPr>
        <p:spPr bwMode="auto">
          <a:xfrm>
            <a:off x="1270000" y="6134100"/>
            <a:ext cx="5994399" cy="40011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spcBef>
                <a:spcPct val="50000"/>
              </a:spcBef>
            </a:pPr>
            <a:r>
              <a:rPr lang="en-GB" sz="2000" b="1" i="1" dirty="0" smtClean="0"/>
              <a:t>“Assisting </a:t>
            </a:r>
            <a:r>
              <a:rPr lang="en-GB" sz="2000" b="1" i="1" dirty="0"/>
              <a:t>the poor is a pillar of </a:t>
            </a:r>
            <a:r>
              <a:rPr lang="en-GB" sz="2000" b="1" i="1" dirty="0" smtClean="0"/>
              <a:t>Islam”</a:t>
            </a:r>
            <a:endParaRPr lang="en-US" sz="2000" b="1" i="1" dirty="0"/>
          </a:p>
        </p:txBody>
      </p:sp>
    </p:spTree>
    <p:extLst>
      <p:ext uri="{BB962C8B-B14F-4D97-AF65-F5344CB8AC3E}">
        <p14:creationId xmlns="" xmlns:p14="http://schemas.microsoft.com/office/powerpoint/2010/main" val="4061166256"/>
      </p:ext>
    </p:extLst>
  </p:cSld>
  <p:clrMapOvr>
    <a:masterClrMapping/>
  </p:clrMapOvr>
  <mc:AlternateContent xmlns:mc="http://schemas.openxmlformats.org/markup-compatibility/2006">
    <mc:Choice xmlns="" xmlns:p14="http://schemas.microsoft.com/office/powerpoint/2010/main" Requires="p14">
      <p:transition spd="slow" p14:dur="2000" advTm="22130"/>
    </mc:Choice>
    <mc:Fallback>
      <p:transition spd="slow" advTm="2213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71499" y="0"/>
            <a:ext cx="11620500" cy="642938"/>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effectLst>
                  <a:outerShdw blurRad="31750" dist="25400" dir="5400000" algn="tl" rotWithShape="0">
                    <a:srgbClr val="000000">
                      <a:alpha val="25000"/>
                    </a:srgbClr>
                  </a:outerShdw>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effectLst>
                  <a:outerShdw blurRad="31750" dist="25400" dir="5400000" algn="tl" rotWithShape="0">
                    <a:srgbClr val="000000">
                      <a:alpha val="25000"/>
                    </a:srgbClr>
                  </a:outerShdw>
                </a:effectLst>
                <a:uLnTx/>
                <a:uFillTx/>
                <a:latin typeface="+mj-lt"/>
                <a:ea typeface="+mj-ea"/>
                <a:cs typeface="+mj-cs"/>
              </a:rPr>
              <a:t>      </a:t>
            </a:r>
          </a:p>
        </p:txBody>
      </p:sp>
      <p:sp>
        <p:nvSpPr>
          <p:cNvPr id="5" name="Text Box 23"/>
          <p:cNvSpPr txBox="1">
            <a:spLocks noChangeArrowheads="1"/>
          </p:cNvSpPr>
          <p:nvPr/>
        </p:nvSpPr>
        <p:spPr bwMode="auto">
          <a:xfrm>
            <a:off x="0" y="0"/>
            <a:ext cx="12192000" cy="533400"/>
          </a:xfrm>
          <a:prstGeom prst="rect">
            <a:avLst/>
          </a:prstGeom>
          <a:solidFill>
            <a:srgbClr val="35742A"/>
          </a:solidFill>
          <a:ln w="9525" algn="ctr">
            <a:noFill/>
            <a:miter lim="800000"/>
            <a:headEnd/>
            <a:tailEnd/>
          </a:ln>
          <a:effectLst/>
        </p:spPr>
        <p:txBody>
          <a:bodyPr anchor="ctr"/>
          <a:lstStyle/>
          <a:p>
            <a:pPr algn="ctr"/>
            <a:r>
              <a:rPr lang="en-GB" sz="2800" b="1" dirty="0" smtClean="0">
                <a:solidFill>
                  <a:srgbClr val="FFFFFF"/>
                </a:solidFill>
                <a:cs typeface="Arial" charset="0"/>
              </a:rPr>
              <a:t>Some Islamic Microfinance Institutions - Asia</a:t>
            </a:r>
            <a:endParaRPr lang="en-GB" sz="2800" b="1" dirty="0">
              <a:solidFill>
                <a:srgbClr val="FFFFFF"/>
              </a:solidFill>
              <a:cs typeface="Arial" charset="0"/>
            </a:endParaRPr>
          </a:p>
        </p:txBody>
      </p:sp>
      <p:graphicFrame>
        <p:nvGraphicFramePr>
          <p:cNvPr id="7" name="Group 3"/>
          <p:cNvGraphicFramePr>
            <a:graphicFrameLocks/>
          </p:cNvGraphicFramePr>
          <p:nvPr/>
        </p:nvGraphicFramePr>
        <p:xfrm>
          <a:off x="101600" y="1371600"/>
          <a:ext cx="11988800" cy="4524628"/>
        </p:xfrm>
        <a:graphic>
          <a:graphicData uri="http://schemas.openxmlformats.org/drawingml/2006/table">
            <a:tbl>
              <a:tblPr>
                <a:tableStyleId>{69C7853C-536D-4A76-A0AE-DD22124D55A5}</a:tableStyleId>
              </a:tblPr>
              <a:tblGrid>
                <a:gridCol w="3330223"/>
                <a:gridCol w="8658577"/>
              </a:tblGrid>
              <a:tr h="771181">
                <a:tc>
                  <a:txBody>
                    <a:bodyPr/>
                    <a:lstStyle/>
                    <a:p>
                      <a:pPr algn="l"/>
                      <a:r>
                        <a:rPr lang="en-US" sz="2400" b="1" dirty="0" smtClean="0"/>
                        <a:t>Countries</a:t>
                      </a:r>
                      <a:endParaRPr lang="en-US" sz="2400" b="1" dirty="0">
                        <a:solidFill>
                          <a:schemeClr val="bg2"/>
                        </a:solidFill>
                      </a:endParaRPr>
                    </a:p>
                  </a:txBody>
                  <a:tcPr marL="121920" marR="121920"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u="none" strike="noStrike" cap="none" normalizeH="0" baseline="0" dirty="0" smtClean="0">
                          <a:ln>
                            <a:noFill/>
                          </a:ln>
                          <a:effectLst/>
                        </a:rPr>
                        <a:t>Islamic Microfinance Institutions</a:t>
                      </a:r>
                    </a:p>
                  </a:txBody>
                  <a:tcPr marL="121920" marR="121920" horzOverflow="overflow"/>
                </a:tc>
              </a:tr>
              <a:tr h="976829">
                <a:tc>
                  <a:txBody>
                    <a:bodyPr/>
                    <a:lstStyle/>
                    <a:p>
                      <a:pPr marL="0" indent="0">
                        <a:lnSpc>
                          <a:spcPct val="100000"/>
                        </a:lnSpc>
                      </a:pPr>
                      <a:r>
                        <a:rPr lang="en-US" sz="2400" b="1" dirty="0" smtClean="0"/>
                        <a:t>Pakistan</a:t>
                      </a:r>
                    </a:p>
                  </a:txBody>
                  <a:tcPr marL="121920" marR="121920"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b="0" baseline="0" dirty="0" err="1" smtClean="0"/>
                        <a:t>Akhuwat</a:t>
                      </a:r>
                      <a:r>
                        <a:rPr lang="en-US" sz="2400" b="0" baseline="0" dirty="0" smtClean="0"/>
                        <a:t> ,  </a:t>
                      </a:r>
                      <a:r>
                        <a:rPr lang="en-US" sz="2400" b="0" baseline="0" dirty="0" err="1" smtClean="0"/>
                        <a:t>Farz</a:t>
                      </a:r>
                      <a:r>
                        <a:rPr lang="en-US" sz="2400" b="0" baseline="0" dirty="0" smtClean="0"/>
                        <a:t> Foundation, ASASAH, Muslim Aid,  Islamic Relief, CWCD, ,HHRD , NRSP, NRDP, </a:t>
                      </a:r>
                      <a:r>
                        <a:rPr lang="en-US" sz="2400" b="0" baseline="0" dirty="0" err="1" smtClean="0"/>
                        <a:t>Naymet</a:t>
                      </a:r>
                      <a:r>
                        <a:rPr lang="en-US" sz="2400" b="0" baseline="0" dirty="0" smtClean="0"/>
                        <a:t> etc.</a:t>
                      </a:r>
                    </a:p>
                  </a:txBody>
                  <a:tcPr marL="121920" marR="121920" horzOverflow="overflow"/>
                </a:tc>
              </a:tr>
              <a:tr h="565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Afghanistan</a:t>
                      </a:r>
                    </a:p>
                  </a:txBody>
                  <a:tcPr marL="121920" marR="121920"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b="0" baseline="0" dirty="0" smtClean="0"/>
                        <a:t>FINCA , WOCCU, </a:t>
                      </a:r>
                      <a:r>
                        <a:rPr lang="en-US" sz="2400" b="0" baseline="0" dirty="0" err="1" smtClean="0"/>
                        <a:t>Ariana</a:t>
                      </a:r>
                      <a:r>
                        <a:rPr lang="en-US" sz="2400" b="0" baseline="0" dirty="0" smtClean="0"/>
                        <a:t> Financial </a:t>
                      </a:r>
                      <a:r>
                        <a:rPr lang="en-US" sz="2400" b="0" kern="1200" baseline="0" dirty="0" smtClean="0">
                          <a:solidFill>
                            <a:schemeClr val="dk1"/>
                          </a:solidFill>
                          <a:latin typeface="+mn-lt"/>
                          <a:ea typeface="+mn-ea"/>
                          <a:cs typeface="+mn-cs"/>
                        </a:rPr>
                        <a:t>Services , IFIC,  Islamic Relief etc.</a:t>
                      </a:r>
                    </a:p>
                  </a:txBody>
                  <a:tcPr marL="121920" marR="121920" horzOverflow="overflow"/>
                </a:tc>
              </a:tr>
              <a:tr h="9768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Indonesia</a:t>
                      </a:r>
                    </a:p>
                  </a:txBody>
                  <a:tcPr marL="121920" marR="121920"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u="none" strike="noStrike" kern="1200" cap="none" normalizeH="0" baseline="0" dirty="0" smtClean="0">
                          <a:ln>
                            <a:noFill/>
                          </a:ln>
                          <a:solidFill>
                            <a:schemeClr val="dk1"/>
                          </a:solidFill>
                          <a:effectLst/>
                          <a:latin typeface="+mn-lt"/>
                          <a:ea typeface="+mn-ea"/>
                          <a:cs typeface="+mn-cs"/>
                        </a:rPr>
                        <a:t>BPRS, Muslim Aid, Islamic Financial Cooperatives referred as bait </a:t>
                      </a:r>
                      <a:r>
                        <a:rPr kumimoji="0" lang="en-US" sz="2400" b="0" u="none" strike="noStrike" kern="1200" cap="none" normalizeH="0" baseline="0" dirty="0" err="1" smtClean="0">
                          <a:ln>
                            <a:noFill/>
                          </a:ln>
                          <a:solidFill>
                            <a:schemeClr val="dk1"/>
                          </a:solidFill>
                          <a:effectLst/>
                          <a:latin typeface="+mn-lt"/>
                          <a:ea typeface="+mn-ea"/>
                          <a:cs typeface="+mn-cs"/>
                        </a:rPr>
                        <a:t>Maal</a:t>
                      </a:r>
                      <a:r>
                        <a:rPr kumimoji="0" lang="en-US" sz="2400" b="0" u="none" strike="noStrike" kern="1200" cap="none" normalizeH="0" baseline="0" dirty="0" smtClean="0">
                          <a:ln>
                            <a:noFill/>
                          </a:ln>
                          <a:solidFill>
                            <a:schemeClr val="dk1"/>
                          </a:solidFill>
                          <a:effectLst/>
                          <a:latin typeface="+mn-lt"/>
                          <a:ea typeface="+mn-ea"/>
                          <a:cs typeface="+mn-cs"/>
                        </a:rPr>
                        <a:t> </a:t>
                      </a:r>
                      <a:r>
                        <a:rPr kumimoji="0" lang="en-US" sz="2400" b="0" u="none" strike="noStrike" kern="1200" cap="none" normalizeH="0" baseline="0" dirty="0" err="1" smtClean="0">
                          <a:ln>
                            <a:noFill/>
                          </a:ln>
                          <a:solidFill>
                            <a:schemeClr val="dk1"/>
                          </a:solidFill>
                          <a:effectLst/>
                          <a:latin typeface="+mn-lt"/>
                          <a:ea typeface="+mn-ea"/>
                          <a:cs typeface="+mn-cs"/>
                        </a:rPr>
                        <a:t>wat</a:t>
                      </a:r>
                      <a:r>
                        <a:rPr kumimoji="0" lang="en-US" sz="2400" b="0" u="none" strike="noStrike" kern="1200" cap="none" normalizeH="0" baseline="0" dirty="0" smtClean="0">
                          <a:ln>
                            <a:noFill/>
                          </a:ln>
                          <a:solidFill>
                            <a:schemeClr val="dk1"/>
                          </a:solidFill>
                          <a:effectLst/>
                          <a:latin typeface="+mn-lt"/>
                          <a:ea typeface="+mn-ea"/>
                          <a:cs typeface="+mn-cs"/>
                        </a:rPr>
                        <a:t> </a:t>
                      </a:r>
                      <a:r>
                        <a:rPr kumimoji="0" lang="en-US" sz="2400" b="0" u="none" strike="noStrike" kern="1200" cap="none" normalizeH="0" baseline="0" dirty="0" err="1" smtClean="0">
                          <a:ln>
                            <a:noFill/>
                          </a:ln>
                          <a:solidFill>
                            <a:schemeClr val="dk1"/>
                          </a:solidFill>
                          <a:effectLst/>
                          <a:latin typeface="+mn-lt"/>
                          <a:ea typeface="+mn-ea"/>
                          <a:cs typeface="+mn-cs"/>
                        </a:rPr>
                        <a:t>Tamwil</a:t>
                      </a:r>
                      <a:r>
                        <a:rPr kumimoji="0" lang="en-US" sz="2400" b="0" u="none" strike="noStrike" kern="1200" cap="none" normalizeH="0" baseline="0" dirty="0" smtClean="0">
                          <a:ln>
                            <a:noFill/>
                          </a:ln>
                          <a:solidFill>
                            <a:schemeClr val="dk1"/>
                          </a:solidFill>
                          <a:effectLst/>
                          <a:latin typeface="+mn-lt"/>
                          <a:ea typeface="+mn-ea"/>
                          <a:cs typeface="+mn-cs"/>
                        </a:rPr>
                        <a:t> (BMT) etc.</a:t>
                      </a:r>
                    </a:p>
                  </a:txBody>
                  <a:tcPr marL="121920" marR="121920" horzOverflow="overflow"/>
                </a:tc>
              </a:tr>
              <a:tr h="976829">
                <a:tc>
                  <a:txBody>
                    <a:bodyPr/>
                    <a:lstStyle/>
                    <a:p>
                      <a:pPr marL="0" indent="0">
                        <a:lnSpc>
                          <a:spcPct val="100000"/>
                        </a:lnSpc>
                      </a:pPr>
                      <a:r>
                        <a:rPr lang="en-US" sz="2400" b="1" dirty="0" smtClean="0"/>
                        <a:t>Yemen</a:t>
                      </a:r>
                    </a:p>
                  </a:txBody>
                  <a:tcPr marL="121920" marR="121920" horzOverflow="overflow"/>
                </a:tc>
                <a:tc>
                  <a:txBody>
                    <a:bodyPr/>
                    <a:lstStyle/>
                    <a:p>
                      <a:r>
                        <a:rPr lang="en-US" sz="2400" b="0" kern="1200" baseline="0" dirty="0" smtClean="0">
                          <a:solidFill>
                            <a:schemeClr val="tx1"/>
                          </a:solidFill>
                          <a:latin typeface="+mn-lt"/>
                          <a:ea typeface="+mn-ea"/>
                          <a:cs typeface="+mn-cs"/>
                        </a:rPr>
                        <a:t>Hodeida Microfinance Program, Al-Amal Microfinance Bank etc, Al Kurumi Microfinance etc.</a:t>
                      </a:r>
                    </a:p>
                  </a:txBody>
                  <a:tcPr marL="121920" marR="121920" horzOverflow="overflow"/>
                </a:tc>
              </a:tr>
            </a:tbl>
          </a:graphicData>
        </a:graphic>
      </p:graphicFrame>
    </p:spTree>
  </p:cSld>
  <p:clrMapOvr>
    <a:masterClrMapping/>
  </p:clrMapOvr>
  <p:transition advClick="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5440363"/>
          </a:xfrm>
        </p:spPr>
        <p:txBody>
          <a:bodyPr/>
          <a:lstStyle/>
          <a:p>
            <a:pPr>
              <a:buNone/>
            </a:pPr>
            <a:endParaRPr lang="en-US" dirty="0" smtClean="0"/>
          </a:p>
          <a:p>
            <a:pPr>
              <a:buNone/>
            </a:pPr>
            <a:endParaRPr lang="en-US" dirty="0"/>
          </a:p>
        </p:txBody>
      </p:sp>
      <p:sp>
        <p:nvSpPr>
          <p:cNvPr id="4" name="Text Box 23"/>
          <p:cNvSpPr txBox="1">
            <a:spLocks noChangeArrowheads="1"/>
          </p:cNvSpPr>
          <p:nvPr/>
        </p:nvSpPr>
        <p:spPr bwMode="auto">
          <a:xfrm>
            <a:off x="0" y="0"/>
            <a:ext cx="12192000" cy="9144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r>
              <a:rPr lang="en-GB" sz="2800" b="1" dirty="0" smtClean="0">
                <a:solidFill>
                  <a:srgbClr val="FFFFFF"/>
                </a:solidFill>
                <a:cs typeface="Arial" charset="0"/>
              </a:rPr>
              <a:t>            </a:t>
            </a:r>
            <a:r>
              <a:rPr lang="en-GB" sz="4000" b="1" dirty="0" smtClean="0">
                <a:solidFill>
                  <a:srgbClr val="FFFFFF"/>
                </a:solidFill>
                <a:cs typeface="Arial" charset="0"/>
              </a:rPr>
              <a:t>Pakistan – South Asia</a:t>
            </a:r>
            <a:endParaRPr lang="en-GB" sz="2800" b="1" dirty="0">
              <a:solidFill>
                <a:srgbClr val="FFFFFF"/>
              </a:solidFill>
              <a:cs typeface="Arial" charset="0"/>
            </a:endParaRPr>
          </a:p>
        </p:txBody>
      </p:sp>
      <p:pic>
        <p:nvPicPr>
          <p:cNvPr id="6" name="Picture 2" descr="C:\Users\Administrator\Desktop\Pakistan.jpg"/>
          <p:cNvPicPr>
            <a:picLocks noChangeAspect="1" noChangeArrowheads="1"/>
          </p:cNvPicPr>
          <p:nvPr/>
        </p:nvPicPr>
        <p:blipFill>
          <a:blip r:embed="rId2"/>
          <a:srcRect/>
          <a:stretch>
            <a:fillRect/>
          </a:stretch>
        </p:blipFill>
        <p:spPr bwMode="auto">
          <a:xfrm>
            <a:off x="0" y="0"/>
            <a:ext cx="2438400" cy="914400"/>
          </a:xfrm>
          <a:prstGeom prst="rect">
            <a:avLst/>
          </a:prstGeom>
          <a:noFill/>
        </p:spPr>
      </p:pic>
      <p:sp>
        <p:nvSpPr>
          <p:cNvPr id="7" name="Rectangle 8"/>
          <p:cNvSpPr>
            <a:spLocks noChangeArrowheads="1"/>
          </p:cNvSpPr>
          <p:nvPr/>
        </p:nvSpPr>
        <p:spPr bwMode="auto">
          <a:xfrm>
            <a:off x="406400" y="1295402"/>
            <a:ext cx="9855200" cy="5306068"/>
          </a:xfrm>
          <a:prstGeom prst="rect">
            <a:avLst/>
          </a:prstGeom>
          <a:noFill/>
          <a:ln w="9525">
            <a:noFill/>
            <a:miter lim="800000"/>
            <a:headEnd/>
            <a:tailEnd/>
          </a:ln>
        </p:spPr>
        <p:txBody>
          <a:bodyPr wrap="square">
            <a:spAutoFit/>
          </a:bodyPr>
          <a:lstStyle/>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Population - 180 million</a:t>
            </a:r>
            <a:endParaRPr lang="en-US" sz="3200"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endParaRPr lang="en-US" sz="2400"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Muslim population - 97% </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endParaRPr lang="en-US" sz="2400"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GDP – USD 225.1 billion</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endParaRPr lang="en-US" sz="2400"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Per Capita Income –  USD 1260</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endParaRPr lang="en-US" sz="2400"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Category – Lower Middle Income</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Poverty Rate – 22.3% </a:t>
            </a:r>
            <a:r>
              <a:rPr lang="en-US" dirty="0" smtClean="0">
                <a:solidFill>
                  <a:schemeClr val="bg2"/>
                </a:solidFill>
                <a:latin typeface="+mn-lt"/>
              </a:rPr>
              <a:t>(less than USD 1.25/ per day) </a:t>
            </a:r>
            <a:endParaRPr lang="en-US" sz="2400"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endParaRPr lang="en-US" sz="2400"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Microfinance Industry –  Developing</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Lack of Funding (Least interest of Donors) in Islamic microfinance while demand of Islamic Microfinance is rising</a:t>
            </a:r>
            <a:endParaRPr lang="en-US" sz="2400" b="1" dirty="0" smtClean="0">
              <a:solidFill>
                <a:schemeClr val="bg2"/>
              </a:solidFill>
              <a:latin typeface="+mn-lt"/>
            </a:endParaRPr>
          </a:p>
        </p:txBody>
      </p:sp>
      <p:pic>
        <p:nvPicPr>
          <p:cNvPr id="74754" name="Picture 2" descr="D:\umair\Alhuda CIBE\Tunisia\Islamic Microfinance Symposium\images (1)1221.jpg"/>
          <p:cNvPicPr>
            <a:picLocks noChangeAspect="1" noChangeArrowheads="1"/>
          </p:cNvPicPr>
          <p:nvPr/>
        </p:nvPicPr>
        <p:blipFill>
          <a:blip r:embed="rId3"/>
          <a:srcRect/>
          <a:stretch>
            <a:fillRect/>
          </a:stretch>
        </p:blipFill>
        <p:spPr bwMode="auto">
          <a:xfrm>
            <a:off x="7010401" y="990600"/>
            <a:ext cx="5155575"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8"/>
          <p:cNvSpPr>
            <a:spLocks noChangeArrowheads="1"/>
          </p:cNvSpPr>
          <p:nvPr/>
        </p:nvSpPr>
        <p:spPr bwMode="auto">
          <a:xfrm>
            <a:off x="8331200" y="6553200"/>
            <a:ext cx="4470400" cy="313932"/>
          </a:xfrm>
          <a:prstGeom prst="rect">
            <a:avLst/>
          </a:prstGeom>
          <a:noFill/>
          <a:ln w="9525">
            <a:noFill/>
            <a:miter lim="800000"/>
            <a:headEnd/>
            <a:tailEnd/>
          </a:ln>
        </p:spPr>
        <p:txBody>
          <a:bodyPr wrap="square">
            <a:spAutoFit/>
          </a:bodyPr>
          <a:lstStyle/>
          <a:p>
            <a:pPr marL="320040" indent="-320040" algn="just" fontAlgn="auto">
              <a:lnSpc>
                <a:spcPct val="80000"/>
              </a:lnSpc>
              <a:spcBef>
                <a:spcPts val="700"/>
              </a:spcBef>
              <a:spcAft>
                <a:spcPts val="0"/>
              </a:spcAft>
              <a:buClr>
                <a:schemeClr val="accent2"/>
              </a:buClr>
              <a:buSzPct val="60000"/>
              <a:defRPr/>
            </a:pPr>
            <a:r>
              <a:rPr lang="en-US" b="1" dirty="0" smtClean="0">
                <a:latin typeface="+mn-lt"/>
              </a:rPr>
              <a:t>Source:</a:t>
            </a:r>
            <a:r>
              <a:rPr lang="en-US" dirty="0" smtClean="0">
                <a:latin typeface="+mn-lt"/>
              </a:rPr>
              <a:t> World Bank (website)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867401"/>
            <a:ext cx="10972800" cy="639763"/>
          </a:xfrm>
        </p:spPr>
        <p:txBody>
          <a:bodyPr/>
          <a:lstStyle/>
          <a:p>
            <a:pPr>
              <a:buNone/>
            </a:pPr>
            <a:endParaRPr lang="en-US" dirty="0" smtClean="0"/>
          </a:p>
          <a:p>
            <a:pPr>
              <a:buNone/>
            </a:pPr>
            <a:endParaRPr lang="en-US" dirty="0"/>
          </a:p>
        </p:txBody>
      </p:sp>
      <p:sp>
        <p:nvSpPr>
          <p:cNvPr id="4" name="Text Box 23"/>
          <p:cNvSpPr txBox="1">
            <a:spLocks noChangeArrowheads="1"/>
          </p:cNvSpPr>
          <p:nvPr/>
        </p:nvSpPr>
        <p:spPr bwMode="auto">
          <a:xfrm>
            <a:off x="0" y="0"/>
            <a:ext cx="12192000" cy="9144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r>
              <a:rPr lang="en-GB" sz="2800" b="1" dirty="0" smtClean="0">
                <a:solidFill>
                  <a:srgbClr val="FFFFFF"/>
                </a:solidFill>
                <a:cs typeface="Arial" charset="0"/>
              </a:rPr>
              <a:t>                     </a:t>
            </a:r>
            <a:r>
              <a:rPr lang="en-GB" sz="3200" b="1" dirty="0" smtClean="0">
                <a:solidFill>
                  <a:srgbClr val="FFFFFF"/>
                </a:solidFill>
                <a:cs typeface="Arial" charset="0"/>
              </a:rPr>
              <a:t>Pakistan &amp; Islamic Microfinance Industry</a:t>
            </a:r>
            <a:r>
              <a:rPr lang="en-GB" sz="2800" b="1" dirty="0" smtClean="0">
                <a:solidFill>
                  <a:srgbClr val="FFFFFF"/>
                </a:solidFill>
                <a:cs typeface="Arial" charset="0"/>
              </a:rPr>
              <a:t> </a:t>
            </a:r>
            <a:endParaRPr lang="en-GB" sz="2800" b="1" dirty="0">
              <a:solidFill>
                <a:srgbClr val="FFFFFF"/>
              </a:solidFill>
              <a:cs typeface="Arial" charset="0"/>
            </a:endParaRPr>
          </a:p>
        </p:txBody>
      </p:sp>
      <p:graphicFrame>
        <p:nvGraphicFramePr>
          <p:cNvPr id="5" name="Group 3"/>
          <p:cNvGraphicFramePr>
            <a:graphicFrameLocks/>
          </p:cNvGraphicFramePr>
          <p:nvPr/>
        </p:nvGraphicFramePr>
        <p:xfrm>
          <a:off x="304800" y="1066800"/>
          <a:ext cx="11582400" cy="4663441"/>
        </p:xfrm>
        <a:graphic>
          <a:graphicData uri="http://schemas.openxmlformats.org/drawingml/2006/table">
            <a:tbl>
              <a:tblPr>
                <a:tableStyleId>{69C7853C-536D-4A76-A0AE-DD22124D55A5}</a:tableStyleId>
              </a:tblPr>
              <a:tblGrid>
                <a:gridCol w="2946400"/>
                <a:gridCol w="8636000"/>
              </a:tblGrid>
              <a:tr h="596923">
                <a:tc>
                  <a:txBody>
                    <a:bodyPr/>
                    <a:lstStyle/>
                    <a:p>
                      <a:pPr algn="l"/>
                      <a:r>
                        <a:rPr lang="en-US" sz="3600" b="1" dirty="0" smtClean="0">
                          <a:latin typeface="+mj-lt"/>
                        </a:rPr>
                        <a:t>Institution</a:t>
                      </a:r>
                      <a:endParaRPr lang="en-US" sz="2400" b="1" dirty="0">
                        <a:solidFill>
                          <a:schemeClr val="bg2"/>
                        </a:solidFill>
                        <a:latin typeface="+mj-lt"/>
                      </a:endParaRPr>
                    </a:p>
                  </a:txBody>
                  <a:tcPr marL="121920" marR="121920"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600" b="1" u="none" strike="noStrike" cap="none" normalizeH="0" baseline="0" dirty="0" smtClean="0">
                          <a:ln>
                            <a:noFill/>
                          </a:ln>
                          <a:effectLst/>
                          <a:latin typeface="+mj-lt"/>
                        </a:rPr>
                        <a:t>Islamic Microfinance Products</a:t>
                      </a:r>
                    </a:p>
                  </a:txBody>
                  <a:tcPr marL="121920" marR="121920" horzOverflow="overflow"/>
                </a:tc>
              </a:tr>
              <a:tr h="413358">
                <a:tc>
                  <a:txBody>
                    <a:bodyPr/>
                    <a:lstStyle/>
                    <a:p>
                      <a:pPr marL="0" indent="0">
                        <a:lnSpc>
                          <a:spcPct val="100000"/>
                        </a:lnSpc>
                      </a:pPr>
                      <a:r>
                        <a:rPr lang="en-US" sz="2000" b="1" baseline="0" dirty="0" err="1" smtClean="0">
                          <a:latin typeface="+mj-lt"/>
                        </a:rPr>
                        <a:t>Akhuwat</a:t>
                      </a:r>
                      <a:r>
                        <a:rPr lang="en-US" sz="2000" b="1" baseline="0" dirty="0" smtClean="0">
                          <a:latin typeface="+mj-lt"/>
                        </a:rPr>
                        <a:t> </a:t>
                      </a:r>
                      <a:endParaRPr lang="en-US" sz="2000" b="1" dirty="0" smtClean="0">
                        <a:latin typeface="+mj-lt"/>
                      </a:endParaRPr>
                    </a:p>
                  </a:txBody>
                  <a:tcPr marL="121920" marR="121920"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s-ES" sz="2000" kern="1200" dirty="0" err="1" smtClean="0">
                          <a:solidFill>
                            <a:srgbClr val="000000"/>
                          </a:solidFill>
                          <a:latin typeface="+mj-lt"/>
                          <a:ea typeface="Times New Roman"/>
                          <a:cs typeface="Times New Roman"/>
                        </a:rPr>
                        <a:t>Qaraz</a:t>
                      </a:r>
                      <a:r>
                        <a:rPr lang="es-ES" sz="2000" kern="1200" dirty="0" smtClean="0">
                          <a:solidFill>
                            <a:srgbClr val="000000"/>
                          </a:solidFill>
                          <a:latin typeface="+mj-lt"/>
                          <a:ea typeface="Times New Roman"/>
                          <a:cs typeface="Times New Roman"/>
                        </a:rPr>
                        <a:t>-e-</a:t>
                      </a:r>
                      <a:r>
                        <a:rPr lang="es-ES" sz="2000" kern="1200" dirty="0" err="1" smtClean="0">
                          <a:solidFill>
                            <a:srgbClr val="000000"/>
                          </a:solidFill>
                          <a:latin typeface="+mj-lt"/>
                          <a:ea typeface="Times New Roman"/>
                          <a:cs typeface="Times New Roman"/>
                        </a:rPr>
                        <a:t>Hasna</a:t>
                      </a:r>
                      <a:r>
                        <a:rPr lang="es-ES" sz="2000" kern="1200" dirty="0" smtClean="0">
                          <a:solidFill>
                            <a:srgbClr val="000000"/>
                          </a:solidFill>
                          <a:latin typeface="+mj-lt"/>
                          <a:ea typeface="Times New Roman"/>
                          <a:cs typeface="Times New Roman"/>
                        </a:rPr>
                        <a:t>, </a:t>
                      </a:r>
                      <a:r>
                        <a:rPr lang="es-ES" sz="2000" kern="1200" dirty="0" err="1" smtClean="0">
                          <a:solidFill>
                            <a:srgbClr val="000000"/>
                          </a:solidFill>
                          <a:latin typeface="+mj-lt"/>
                          <a:ea typeface="Times New Roman"/>
                          <a:cs typeface="Times New Roman"/>
                        </a:rPr>
                        <a:t>MicroTakaful</a:t>
                      </a:r>
                      <a:r>
                        <a:rPr lang="es-ES" sz="2000" kern="1200" dirty="0" smtClean="0">
                          <a:solidFill>
                            <a:srgbClr val="000000"/>
                          </a:solidFill>
                          <a:latin typeface="+mj-lt"/>
                          <a:ea typeface="Times New Roman"/>
                          <a:cs typeface="Times New Roman"/>
                        </a:rPr>
                        <a:t>, </a:t>
                      </a:r>
                      <a:r>
                        <a:rPr lang="es-ES" sz="2000" kern="1200" dirty="0" err="1" smtClean="0">
                          <a:solidFill>
                            <a:srgbClr val="000000"/>
                          </a:solidFill>
                          <a:latin typeface="+mj-lt"/>
                          <a:ea typeface="Times New Roman"/>
                          <a:cs typeface="Times New Roman"/>
                        </a:rPr>
                        <a:t>Grants</a:t>
                      </a:r>
                      <a:endParaRPr lang="en-US" sz="1800" dirty="0" smtClean="0">
                        <a:latin typeface="+mj-lt"/>
                        <a:ea typeface="Times New Roman"/>
                        <a:cs typeface="Times New Roman"/>
                      </a:endParaRPr>
                    </a:p>
                  </a:txBody>
                  <a:tcPr marL="121920" marR="121920" horzOverflow="overflow"/>
                </a:tc>
              </a:tr>
              <a:tr h="394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err="1" smtClean="0">
                          <a:latin typeface="+mj-lt"/>
                        </a:rPr>
                        <a:t>Farz</a:t>
                      </a:r>
                      <a:r>
                        <a:rPr lang="en-US" sz="2000" b="1" dirty="0" smtClean="0">
                          <a:latin typeface="+mj-lt"/>
                        </a:rPr>
                        <a:t> Foundation</a:t>
                      </a:r>
                    </a:p>
                  </a:txBody>
                  <a:tcPr marL="121920" marR="121920"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s-ES" sz="2000" kern="1200" dirty="0" err="1" smtClean="0">
                          <a:solidFill>
                            <a:srgbClr val="000000"/>
                          </a:solidFill>
                          <a:latin typeface="+mj-lt"/>
                          <a:ea typeface="Times New Roman"/>
                          <a:cs typeface="Times New Roman"/>
                        </a:rPr>
                        <a:t>Murabaha</a:t>
                      </a:r>
                      <a:r>
                        <a:rPr lang="es-ES" sz="2000" kern="1200" dirty="0" smtClean="0">
                          <a:solidFill>
                            <a:srgbClr val="000000"/>
                          </a:solidFill>
                          <a:latin typeface="+mj-lt"/>
                          <a:ea typeface="Times New Roman"/>
                          <a:cs typeface="Times New Roman"/>
                        </a:rPr>
                        <a:t>, </a:t>
                      </a:r>
                      <a:r>
                        <a:rPr lang="es-ES" sz="2000" kern="1200" dirty="0" err="1" smtClean="0">
                          <a:solidFill>
                            <a:srgbClr val="000000"/>
                          </a:solidFill>
                          <a:latin typeface="+mj-lt"/>
                          <a:ea typeface="Times New Roman"/>
                          <a:cs typeface="Times New Roman"/>
                        </a:rPr>
                        <a:t>Musharakah</a:t>
                      </a:r>
                      <a:r>
                        <a:rPr lang="es-ES" sz="2000" kern="1200" dirty="0" smtClean="0">
                          <a:solidFill>
                            <a:srgbClr val="000000"/>
                          </a:solidFill>
                          <a:latin typeface="+mj-lt"/>
                          <a:ea typeface="Times New Roman"/>
                          <a:cs typeface="Times New Roman"/>
                        </a:rPr>
                        <a:t>, </a:t>
                      </a:r>
                      <a:r>
                        <a:rPr lang="es-ES" sz="2000" kern="1200" dirty="0" err="1" smtClean="0">
                          <a:solidFill>
                            <a:srgbClr val="000000"/>
                          </a:solidFill>
                          <a:latin typeface="+mj-lt"/>
                          <a:ea typeface="Times New Roman"/>
                          <a:cs typeface="Times New Roman"/>
                        </a:rPr>
                        <a:t>Livestock</a:t>
                      </a:r>
                      <a:endParaRPr lang="en-US" sz="1800" dirty="0" smtClean="0">
                        <a:latin typeface="+mj-lt"/>
                        <a:ea typeface="Times New Roman"/>
                        <a:cs typeface="Times New Roman"/>
                      </a:endParaRPr>
                    </a:p>
                  </a:txBody>
                  <a:tcPr marL="121920" marR="121920" horzOverflow="overflow"/>
                </a:tc>
              </a:tr>
              <a:tr h="394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err="1" smtClean="0">
                          <a:latin typeface="+mj-lt"/>
                        </a:rPr>
                        <a:t>Asasah</a:t>
                      </a:r>
                      <a:endParaRPr lang="en-US" sz="2000" b="1" dirty="0" smtClean="0">
                        <a:latin typeface="+mj-lt"/>
                      </a:endParaRPr>
                    </a:p>
                  </a:txBody>
                  <a:tcPr marL="121920" marR="121920"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u="none" strike="noStrike" kern="1200" cap="none" normalizeH="0" baseline="0" dirty="0" err="1" smtClean="0">
                          <a:ln>
                            <a:noFill/>
                          </a:ln>
                          <a:solidFill>
                            <a:schemeClr val="dk1"/>
                          </a:solidFill>
                          <a:effectLst/>
                          <a:latin typeface="+mj-lt"/>
                          <a:ea typeface="+mn-ea"/>
                          <a:cs typeface="+mn-cs"/>
                        </a:rPr>
                        <a:t>Mudaraba</a:t>
                      </a:r>
                      <a:r>
                        <a:rPr kumimoji="0" lang="en-US" sz="2000" b="0" u="none" strike="noStrike" kern="1200" cap="none" normalizeH="0" baseline="0" dirty="0" smtClean="0">
                          <a:ln>
                            <a:noFill/>
                          </a:ln>
                          <a:solidFill>
                            <a:schemeClr val="dk1"/>
                          </a:solidFill>
                          <a:effectLst/>
                          <a:latin typeface="+mj-lt"/>
                          <a:ea typeface="+mn-ea"/>
                          <a:cs typeface="+mn-cs"/>
                        </a:rPr>
                        <a:t>, </a:t>
                      </a:r>
                      <a:r>
                        <a:rPr kumimoji="0" lang="en-US" sz="2000" b="0" u="none" strike="noStrike" kern="1200" cap="none" normalizeH="0" baseline="0" dirty="0" err="1" smtClean="0">
                          <a:ln>
                            <a:noFill/>
                          </a:ln>
                          <a:solidFill>
                            <a:schemeClr val="dk1"/>
                          </a:solidFill>
                          <a:effectLst/>
                          <a:latin typeface="+mj-lt"/>
                          <a:ea typeface="+mn-ea"/>
                          <a:cs typeface="+mn-cs"/>
                        </a:rPr>
                        <a:t>Musharaka</a:t>
                      </a:r>
                      <a:endParaRPr kumimoji="0" lang="en-US" sz="2000" b="0" u="none" strike="noStrike" kern="1200" cap="none" normalizeH="0" baseline="0" dirty="0" smtClean="0">
                        <a:ln>
                          <a:noFill/>
                        </a:ln>
                        <a:solidFill>
                          <a:schemeClr val="dk1"/>
                        </a:solidFill>
                        <a:effectLst/>
                        <a:latin typeface="+mj-lt"/>
                        <a:ea typeface="+mn-ea"/>
                        <a:cs typeface="+mn-cs"/>
                      </a:endParaRPr>
                    </a:p>
                  </a:txBody>
                  <a:tcPr marL="121920" marR="121920" horzOverflow="overflow"/>
                </a:tc>
              </a:tr>
              <a:tr h="394543">
                <a:tc>
                  <a:txBody>
                    <a:bodyPr/>
                    <a:lstStyle/>
                    <a:p>
                      <a:pPr marL="0" indent="0">
                        <a:lnSpc>
                          <a:spcPct val="100000"/>
                        </a:lnSpc>
                      </a:pPr>
                      <a:r>
                        <a:rPr lang="en-US" sz="2000" b="1" dirty="0" smtClean="0">
                          <a:latin typeface="+mj-lt"/>
                        </a:rPr>
                        <a:t>Muslim AID</a:t>
                      </a:r>
                    </a:p>
                  </a:txBody>
                  <a:tcPr marL="121920" marR="121920"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kern="1200" dirty="0" err="1" smtClean="0">
                          <a:solidFill>
                            <a:srgbClr val="000000"/>
                          </a:solidFill>
                          <a:latin typeface="+mj-lt"/>
                          <a:ea typeface="Times New Roman"/>
                          <a:cs typeface="Times New Roman"/>
                        </a:rPr>
                        <a:t>Murabaha</a:t>
                      </a:r>
                      <a:endParaRPr lang="es-ES" sz="2000" kern="1200" dirty="0" smtClean="0">
                        <a:solidFill>
                          <a:srgbClr val="000000"/>
                        </a:solidFill>
                        <a:latin typeface="+mj-lt"/>
                        <a:ea typeface="Times New Roman"/>
                        <a:cs typeface="Times New Roman"/>
                      </a:endParaRPr>
                    </a:p>
                  </a:txBody>
                  <a:tcPr marL="121920" marR="121920" horzOverflow="overflow"/>
                </a:tc>
              </a:tr>
              <a:tr h="394543">
                <a:tc>
                  <a:txBody>
                    <a:bodyPr/>
                    <a:lstStyle/>
                    <a:p>
                      <a:pPr marL="0" indent="0">
                        <a:lnSpc>
                          <a:spcPct val="100000"/>
                        </a:lnSpc>
                      </a:pPr>
                      <a:r>
                        <a:rPr lang="en-US" sz="2000" b="1" dirty="0" smtClean="0">
                          <a:latin typeface="+mj-lt"/>
                        </a:rPr>
                        <a:t>Islamic Relief</a:t>
                      </a:r>
                    </a:p>
                  </a:txBody>
                  <a:tcPr marL="121920" marR="121920"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kern="1200" dirty="0" err="1" smtClean="0">
                          <a:solidFill>
                            <a:srgbClr val="000000"/>
                          </a:solidFill>
                          <a:latin typeface="+mj-lt"/>
                          <a:ea typeface="Times New Roman"/>
                          <a:cs typeface="Times New Roman"/>
                        </a:rPr>
                        <a:t>Murabaha</a:t>
                      </a:r>
                      <a:r>
                        <a:rPr lang="es-ES" sz="2000" kern="1200" dirty="0" smtClean="0">
                          <a:solidFill>
                            <a:srgbClr val="000000"/>
                          </a:solidFill>
                          <a:latin typeface="+mj-lt"/>
                          <a:ea typeface="Times New Roman"/>
                          <a:cs typeface="Times New Roman"/>
                        </a:rPr>
                        <a:t> and </a:t>
                      </a:r>
                      <a:r>
                        <a:rPr lang="es-ES" sz="2000" kern="1200" dirty="0" err="1" smtClean="0">
                          <a:solidFill>
                            <a:srgbClr val="000000"/>
                          </a:solidFill>
                          <a:latin typeface="+mj-lt"/>
                          <a:ea typeface="Times New Roman"/>
                          <a:cs typeface="Times New Roman"/>
                        </a:rPr>
                        <a:t>Qarz</a:t>
                      </a:r>
                      <a:r>
                        <a:rPr lang="es-ES" sz="2000" kern="1200" dirty="0" smtClean="0">
                          <a:solidFill>
                            <a:srgbClr val="000000"/>
                          </a:solidFill>
                          <a:latin typeface="+mj-lt"/>
                          <a:ea typeface="Times New Roman"/>
                          <a:cs typeface="Times New Roman"/>
                        </a:rPr>
                        <a:t>-e-Hassan</a:t>
                      </a:r>
                      <a:endParaRPr lang="en-US" sz="1800" dirty="0" smtClean="0">
                        <a:latin typeface="+mj-lt"/>
                        <a:ea typeface="Times New Roman"/>
                        <a:cs typeface="Times New Roman"/>
                      </a:endParaRPr>
                    </a:p>
                  </a:txBody>
                  <a:tcPr marL="121920" marR="121920" horzOverflow="overflow"/>
                </a:tc>
              </a:tr>
              <a:tr h="394543">
                <a:tc>
                  <a:txBody>
                    <a:bodyPr/>
                    <a:lstStyle/>
                    <a:p>
                      <a:pPr marL="0" indent="0">
                        <a:lnSpc>
                          <a:spcPct val="100000"/>
                        </a:lnSpc>
                      </a:pPr>
                      <a:r>
                        <a:rPr lang="en-US" sz="2000" b="1" dirty="0" smtClean="0">
                          <a:latin typeface="+mj-lt"/>
                        </a:rPr>
                        <a:t>CWCD</a:t>
                      </a:r>
                    </a:p>
                  </a:txBody>
                  <a:tcPr marL="121920" marR="121920" horzOverflow="overflow"/>
                </a:tc>
                <a:tc>
                  <a:txBody>
                    <a:bodyPr/>
                    <a:lstStyle/>
                    <a:p>
                      <a:pPr marL="0" marR="0" algn="l" eaLnBrk="0" fontAlgn="base" hangingPunct="0">
                        <a:spcBef>
                          <a:spcPts val="200"/>
                        </a:spcBef>
                        <a:spcAft>
                          <a:spcPts val="0"/>
                        </a:spcAft>
                      </a:pPr>
                      <a:r>
                        <a:rPr lang="es-ES" sz="2000" kern="1200" dirty="0" err="1" smtClean="0">
                          <a:solidFill>
                            <a:srgbClr val="000000"/>
                          </a:solidFill>
                          <a:latin typeface="+mj-lt"/>
                          <a:ea typeface="Times New Roman"/>
                          <a:cs typeface="Times New Roman"/>
                        </a:rPr>
                        <a:t>Murabaha</a:t>
                      </a:r>
                      <a:r>
                        <a:rPr lang="es-ES" sz="2000" kern="1200" dirty="0" smtClean="0">
                          <a:solidFill>
                            <a:srgbClr val="000000"/>
                          </a:solidFill>
                          <a:latin typeface="+mj-lt"/>
                          <a:ea typeface="Times New Roman"/>
                          <a:cs typeface="Times New Roman"/>
                        </a:rPr>
                        <a:t>, </a:t>
                      </a:r>
                      <a:r>
                        <a:rPr lang="es-ES" sz="2000" kern="1200" dirty="0" err="1" smtClean="0">
                          <a:solidFill>
                            <a:srgbClr val="000000"/>
                          </a:solidFill>
                          <a:latin typeface="+mj-lt"/>
                          <a:ea typeface="Times New Roman"/>
                          <a:cs typeface="Times New Roman"/>
                        </a:rPr>
                        <a:t>Ijarah</a:t>
                      </a:r>
                      <a:r>
                        <a:rPr lang="es-ES" sz="2000" kern="1200" dirty="0" smtClean="0">
                          <a:solidFill>
                            <a:srgbClr val="000000"/>
                          </a:solidFill>
                          <a:latin typeface="+mj-lt"/>
                          <a:ea typeface="Times New Roman"/>
                          <a:cs typeface="Times New Roman"/>
                        </a:rPr>
                        <a:t>, </a:t>
                      </a:r>
                      <a:r>
                        <a:rPr lang="es-ES" sz="2000" kern="1200" dirty="0" err="1" smtClean="0">
                          <a:solidFill>
                            <a:srgbClr val="000000"/>
                          </a:solidFill>
                          <a:latin typeface="+mj-lt"/>
                          <a:ea typeface="Times New Roman"/>
                          <a:cs typeface="Times New Roman"/>
                        </a:rPr>
                        <a:t>Salam</a:t>
                      </a:r>
                      <a:r>
                        <a:rPr lang="es-ES" sz="2000" kern="1200" dirty="0" smtClean="0">
                          <a:solidFill>
                            <a:srgbClr val="000000"/>
                          </a:solidFill>
                          <a:latin typeface="+mj-lt"/>
                          <a:ea typeface="Times New Roman"/>
                          <a:cs typeface="Times New Roman"/>
                        </a:rPr>
                        <a:t> &amp; </a:t>
                      </a:r>
                      <a:r>
                        <a:rPr lang="es-ES" sz="2000" kern="1200" dirty="0" err="1" smtClean="0">
                          <a:solidFill>
                            <a:srgbClr val="000000"/>
                          </a:solidFill>
                          <a:latin typeface="+mj-lt"/>
                          <a:ea typeface="Times New Roman"/>
                          <a:cs typeface="Times New Roman"/>
                        </a:rPr>
                        <a:t>Istisna</a:t>
                      </a:r>
                      <a:r>
                        <a:rPr lang="en-US" sz="1800" kern="1200" baseline="0" dirty="0" smtClean="0">
                          <a:solidFill>
                            <a:srgbClr val="000000"/>
                          </a:solidFill>
                          <a:latin typeface="+mj-lt"/>
                          <a:ea typeface="Times New Roman"/>
                          <a:cs typeface="Times New Roman"/>
                        </a:rPr>
                        <a:t> </a:t>
                      </a:r>
                      <a:r>
                        <a:rPr lang="es-ES" sz="2000" kern="1200" dirty="0" err="1" smtClean="0">
                          <a:solidFill>
                            <a:srgbClr val="000000"/>
                          </a:solidFill>
                          <a:latin typeface="+mj-lt"/>
                          <a:ea typeface="Times New Roman"/>
                          <a:cs typeface="Times New Roman"/>
                        </a:rPr>
                        <a:t>MicroTakaful</a:t>
                      </a:r>
                      <a:endParaRPr lang="en-US" sz="1800" dirty="0" smtClean="0">
                        <a:latin typeface="+mj-lt"/>
                        <a:ea typeface="Times New Roman"/>
                        <a:cs typeface="Times New Roman"/>
                      </a:endParaRPr>
                    </a:p>
                  </a:txBody>
                  <a:tcPr marL="121920" marR="121920" horzOverflow="overflow"/>
                </a:tc>
              </a:tr>
              <a:tr h="394543">
                <a:tc>
                  <a:txBody>
                    <a:bodyPr/>
                    <a:lstStyle/>
                    <a:p>
                      <a:pPr marL="0" indent="0">
                        <a:lnSpc>
                          <a:spcPct val="100000"/>
                        </a:lnSpc>
                      </a:pPr>
                      <a:r>
                        <a:rPr lang="en-US" sz="2000" b="1" dirty="0" smtClean="0">
                          <a:latin typeface="+mj-lt"/>
                        </a:rPr>
                        <a:t>HHRD</a:t>
                      </a:r>
                    </a:p>
                  </a:txBody>
                  <a:tcPr marL="121920" marR="121920"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kern="1200" dirty="0" err="1" smtClean="0">
                          <a:solidFill>
                            <a:srgbClr val="000000"/>
                          </a:solidFill>
                          <a:latin typeface="+mj-lt"/>
                          <a:ea typeface="Times New Roman"/>
                          <a:cs typeface="Times New Roman"/>
                        </a:rPr>
                        <a:t>Murabaha</a:t>
                      </a:r>
                      <a:r>
                        <a:rPr lang="es-ES" sz="2000" kern="1200" dirty="0" smtClean="0">
                          <a:solidFill>
                            <a:srgbClr val="000000"/>
                          </a:solidFill>
                          <a:latin typeface="+mj-lt"/>
                          <a:ea typeface="Times New Roman"/>
                          <a:cs typeface="Times New Roman"/>
                        </a:rPr>
                        <a:t>, </a:t>
                      </a:r>
                      <a:r>
                        <a:rPr lang="es-ES" sz="2000" kern="1200" dirty="0" err="1" smtClean="0">
                          <a:solidFill>
                            <a:srgbClr val="000000"/>
                          </a:solidFill>
                          <a:latin typeface="+mj-lt"/>
                          <a:ea typeface="Times New Roman"/>
                          <a:cs typeface="Times New Roman"/>
                        </a:rPr>
                        <a:t>Mudarabah</a:t>
                      </a:r>
                      <a:endParaRPr lang="en-US" sz="1800" dirty="0" smtClean="0">
                        <a:latin typeface="+mj-lt"/>
                        <a:ea typeface="Times New Roman"/>
                        <a:cs typeface="Times New Roman"/>
                      </a:endParaRPr>
                    </a:p>
                  </a:txBody>
                  <a:tcPr marL="121920" marR="121920" horzOverflow="overflow"/>
                </a:tc>
              </a:tr>
              <a:tr h="394543">
                <a:tc>
                  <a:txBody>
                    <a:bodyPr/>
                    <a:lstStyle/>
                    <a:p>
                      <a:pPr marL="0" indent="0">
                        <a:lnSpc>
                          <a:spcPct val="100000"/>
                        </a:lnSpc>
                      </a:pPr>
                      <a:r>
                        <a:rPr lang="en-US" sz="2000" b="1" dirty="0" smtClean="0">
                          <a:latin typeface="+mj-lt"/>
                        </a:rPr>
                        <a:t>NRDP</a:t>
                      </a:r>
                    </a:p>
                  </a:txBody>
                  <a:tcPr marL="121920" marR="121920" horzOverflow="overflow"/>
                </a:tc>
                <a:tc>
                  <a:txBody>
                    <a:bodyPr/>
                    <a:lstStyle/>
                    <a:p>
                      <a:r>
                        <a:rPr lang="en-US" sz="2000" b="0" kern="1200" baseline="0" dirty="0" err="1" smtClean="0">
                          <a:solidFill>
                            <a:schemeClr val="tx1"/>
                          </a:solidFill>
                          <a:latin typeface="+mj-lt"/>
                          <a:ea typeface="+mn-ea"/>
                          <a:cs typeface="+mn-cs"/>
                        </a:rPr>
                        <a:t>Qard</a:t>
                      </a:r>
                      <a:r>
                        <a:rPr lang="en-US" sz="2000" b="0" kern="1200" baseline="0" dirty="0" smtClean="0">
                          <a:solidFill>
                            <a:schemeClr val="tx1"/>
                          </a:solidFill>
                          <a:latin typeface="+mj-lt"/>
                          <a:ea typeface="+mn-ea"/>
                          <a:cs typeface="+mn-cs"/>
                        </a:rPr>
                        <a:t>-e-</a:t>
                      </a:r>
                      <a:r>
                        <a:rPr lang="en-US" sz="2000" b="0" kern="1200" baseline="0" dirty="0" err="1" smtClean="0">
                          <a:solidFill>
                            <a:schemeClr val="tx1"/>
                          </a:solidFill>
                          <a:latin typeface="+mj-lt"/>
                          <a:ea typeface="+mn-ea"/>
                          <a:cs typeface="+mn-cs"/>
                        </a:rPr>
                        <a:t>Hasana</a:t>
                      </a:r>
                      <a:r>
                        <a:rPr lang="en-US" sz="2000" b="0" kern="1200" baseline="0" dirty="0" smtClean="0">
                          <a:solidFill>
                            <a:schemeClr val="tx1"/>
                          </a:solidFill>
                          <a:latin typeface="+mj-lt"/>
                          <a:ea typeface="+mn-ea"/>
                          <a:cs typeface="+mn-cs"/>
                        </a:rPr>
                        <a:t>, </a:t>
                      </a:r>
                      <a:r>
                        <a:rPr lang="en-US" sz="2000" b="0" kern="1200" baseline="0" dirty="0" err="1" smtClean="0">
                          <a:solidFill>
                            <a:schemeClr val="tx1"/>
                          </a:solidFill>
                          <a:latin typeface="+mj-lt"/>
                          <a:ea typeface="+mn-ea"/>
                          <a:cs typeface="+mn-cs"/>
                        </a:rPr>
                        <a:t>Murabaha</a:t>
                      </a:r>
                      <a:endParaRPr lang="en-US" sz="2000" b="0" kern="1200" baseline="0" dirty="0" smtClean="0">
                        <a:solidFill>
                          <a:schemeClr val="tx1"/>
                        </a:solidFill>
                        <a:latin typeface="+mj-lt"/>
                        <a:ea typeface="+mn-ea"/>
                        <a:cs typeface="+mn-cs"/>
                      </a:endParaRPr>
                    </a:p>
                  </a:txBody>
                  <a:tcPr marL="121920" marR="121920" horzOverflow="overflow"/>
                </a:tc>
              </a:tr>
              <a:tr h="440083">
                <a:tc>
                  <a:txBody>
                    <a:bodyPr/>
                    <a:lstStyle/>
                    <a:p>
                      <a:pPr marL="0" indent="0">
                        <a:lnSpc>
                          <a:spcPct val="100000"/>
                        </a:lnSpc>
                      </a:pPr>
                      <a:r>
                        <a:rPr lang="en-US" sz="2000" b="1" dirty="0" smtClean="0">
                          <a:latin typeface="+mj-lt"/>
                        </a:rPr>
                        <a:t>NRSP</a:t>
                      </a:r>
                    </a:p>
                  </a:txBody>
                  <a:tcPr marL="121920" marR="121920" horzOverflow="overflow"/>
                </a:tc>
                <a:tc>
                  <a:txBody>
                    <a:bodyPr/>
                    <a:lstStyle/>
                    <a:p>
                      <a:pPr marL="0" marR="0" algn="l" eaLnBrk="0" fontAlgn="base" hangingPunct="0">
                        <a:spcBef>
                          <a:spcPts val="200"/>
                        </a:spcBef>
                        <a:spcAft>
                          <a:spcPts val="0"/>
                        </a:spcAft>
                      </a:pPr>
                      <a:r>
                        <a:rPr lang="es-ES" sz="2000" kern="1200" dirty="0" err="1" smtClean="0">
                          <a:solidFill>
                            <a:srgbClr val="000000"/>
                          </a:solidFill>
                          <a:latin typeface="+mj-lt"/>
                          <a:ea typeface="Times New Roman"/>
                          <a:cs typeface="Times New Roman"/>
                        </a:rPr>
                        <a:t>Murabaha</a:t>
                      </a:r>
                      <a:r>
                        <a:rPr lang="en-US" sz="1800" kern="1200" baseline="0" dirty="0" smtClean="0">
                          <a:solidFill>
                            <a:srgbClr val="000000"/>
                          </a:solidFill>
                          <a:latin typeface="+mj-lt"/>
                          <a:ea typeface="Times New Roman"/>
                          <a:cs typeface="Times New Roman"/>
                        </a:rPr>
                        <a:t> - </a:t>
                      </a:r>
                      <a:r>
                        <a:rPr lang="es-ES" sz="2000" kern="1200" dirty="0" err="1" smtClean="0">
                          <a:solidFill>
                            <a:srgbClr val="000000"/>
                          </a:solidFill>
                          <a:latin typeface="+mj-lt"/>
                          <a:ea typeface="Times New Roman"/>
                          <a:cs typeface="Times New Roman"/>
                        </a:rPr>
                        <a:t>Mudarabah</a:t>
                      </a:r>
                      <a:r>
                        <a:rPr lang="es-ES" sz="2000" kern="1200" dirty="0" smtClean="0">
                          <a:solidFill>
                            <a:srgbClr val="000000"/>
                          </a:solidFill>
                          <a:latin typeface="+mj-lt"/>
                          <a:ea typeface="Times New Roman"/>
                          <a:cs typeface="Times New Roman"/>
                        </a:rPr>
                        <a:t> </a:t>
                      </a:r>
                      <a:r>
                        <a:rPr lang="es-ES" sz="2000" kern="1200" dirty="0" err="1" smtClean="0">
                          <a:solidFill>
                            <a:srgbClr val="000000"/>
                          </a:solidFill>
                          <a:latin typeface="+mj-lt"/>
                          <a:ea typeface="Times New Roman"/>
                          <a:cs typeface="Times New Roman"/>
                        </a:rPr>
                        <a:t>with</a:t>
                      </a:r>
                      <a:r>
                        <a:rPr lang="es-ES" sz="2000" kern="1200" dirty="0" smtClean="0">
                          <a:solidFill>
                            <a:srgbClr val="000000"/>
                          </a:solidFill>
                          <a:latin typeface="+mj-lt"/>
                          <a:ea typeface="Times New Roman"/>
                          <a:cs typeface="Times New Roman"/>
                        </a:rPr>
                        <a:t> BOK </a:t>
                      </a:r>
                      <a:r>
                        <a:rPr lang="es-ES" sz="2000" kern="1200" dirty="0" err="1" smtClean="0">
                          <a:solidFill>
                            <a:srgbClr val="000000"/>
                          </a:solidFill>
                          <a:latin typeface="+mj-lt"/>
                          <a:ea typeface="Times New Roman"/>
                          <a:cs typeface="Times New Roman"/>
                        </a:rPr>
                        <a:t>for</a:t>
                      </a:r>
                      <a:r>
                        <a:rPr lang="es-ES" sz="2000" kern="1200" dirty="0" smtClean="0">
                          <a:solidFill>
                            <a:srgbClr val="000000"/>
                          </a:solidFill>
                          <a:latin typeface="+mj-lt"/>
                          <a:ea typeface="Times New Roman"/>
                          <a:cs typeface="Times New Roman"/>
                        </a:rPr>
                        <a:t> </a:t>
                      </a:r>
                      <a:r>
                        <a:rPr lang="es-ES" sz="2000" kern="1200" dirty="0" err="1" smtClean="0">
                          <a:solidFill>
                            <a:srgbClr val="000000"/>
                          </a:solidFill>
                          <a:latin typeface="+mj-lt"/>
                          <a:ea typeface="Times New Roman"/>
                          <a:cs typeface="Times New Roman"/>
                        </a:rPr>
                        <a:t>funding</a:t>
                      </a:r>
                      <a:r>
                        <a:rPr lang="es-ES" sz="2000" kern="1200" dirty="0" smtClean="0">
                          <a:solidFill>
                            <a:srgbClr val="000000"/>
                          </a:solidFill>
                          <a:latin typeface="+mj-lt"/>
                          <a:ea typeface="Times New Roman"/>
                          <a:cs typeface="Times New Roman"/>
                        </a:rPr>
                        <a:t> </a:t>
                      </a:r>
                      <a:r>
                        <a:rPr lang="es-ES" sz="2000" kern="1200" dirty="0" err="1" smtClean="0">
                          <a:solidFill>
                            <a:srgbClr val="000000"/>
                          </a:solidFill>
                          <a:latin typeface="+mj-lt"/>
                          <a:ea typeface="Times New Roman"/>
                          <a:cs typeface="Times New Roman"/>
                        </a:rPr>
                        <a:t>Source</a:t>
                      </a:r>
                      <a:endParaRPr lang="es-ES" sz="2000" kern="1200" dirty="0" smtClean="0">
                        <a:solidFill>
                          <a:srgbClr val="000000"/>
                        </a:solidFill>
                        <a:latin typeface="+mj-lt"/>
                        <a:ea typeface="Times New Roman"/>
                        <a:cs typeface="Times New Roman"/>
                      </a:endParaRPr>
                    </a:p>
                  </a:txBody>
                  <a:tcPr marL="121920" marR="121920" horzOverflow="overflow"/>
                </a:tc>
              </a:tr>
              <a:tr h="394543">
                <a:tc>
                  <a:txBody>
                    <a:bodyPr/>
                    <a:lstStyle/>
                    <a:p>
                      <a:pPr marL="0" indent="0">
                        <a:lnSpc>
                          <a:spcPct val="100000"/>
                        </a:lnSpc>
                      </a:pPr>
                      <a:r>
                        <a:rPr lang="en-US" sz="2000" b="1" dirty="0" err="1" smtClean="0">
                          <a:latin typeface="+mj-lt"/>
                        </a:rPr>
                        <a:t>Naymet</a:t>
                      </a:r>
                      <a:endParaRPr lang="en-US" sz="2000" b="1" dirty="0" smtClean="0">
                        <a:latin typeface="+mj-lt"/>
                      </a:endParaRPr>
                    </a:p>
                  </a:txBody>
                  <a:tcPr marL="121920" marR="121920" horzOverflow="overflow"/>
                </a:tc>
                <a:tc>
                  <a:txBody>
                    <a:bodyPr/>
                    <a:lstStyle/>
                    <a:p>
                      <a:r>
                        <a:rPr lang="en-US" sz="2000" b="0" kern="1200" baseline="0" dirty="0" err="1" smtClean="0">
                          <a:solidFill>
                            <a:schemeClr val="tx1"/>
                          </a:solidFill>
                          <a:latin typeface="+mj-lt"/>
                          <a:ea typeface="+mn-ea"/>
                          <a:cs typeface="+mn-cs"/>
                        </a:rPr>
                        <a:t>Qard</a:t>
                      </a:r>
                      <a:r>
                        <a:rPr lang="en-US" sz="2000" b="0" kern="1200" baseline="0" dirty="0" smtClean="0">
                          <a:solidFill>
                            <a:schemeClr val="tx1"/>
                          </a:solidFill>
                          <a:latin typeface="+mj-lt"/>
                          <a:ea typeface="+mn-ea"/>
                          <a:cs typeface="+mn-cs"/>
                        </a:rPr>
                        <a:t>-e-</a:t>
                      </a:r>
                      <a:r>
                        <a:rPr lang="en-US" sz="2000" b="0" kern="1200" baseline="0" dirty="0" err="1" smtClean="0">
                          <a:solidFill>
                            <a:schemeClr val="tx1"/>
                          </a:solidFill>
                          <a:latin typeface="+mj-lt"/>
                          <a:ea typeface="+mn-ea"/>
                          <a:cs typeface="+mn-cs"/>
                        </a:rPr>
                        <a:t>Hasana</a:t>
                      </a:r>
                      <a:endParaRPr lang="en-US" sz="2000" b="0" kern="1200" baseline="0" dirty="0" smtClean="0">
                        <a:solidFill>
                          <a:schemeClr val="tx1"/>
                        </a:solidFill>
                        <a:latin typeface="+mj-lt"/>
                        <a:ea typeface="+mn-ea"/>
                        <a:cs typeface="+mn-cs"/>
                      </a:endParaRPr>
                    </a:p>
                  </a:txBody>
                  <a:tcPr marL="121920" marR="121920" horzOverflow="overflow"/>
                </a:tc>
              </a:tr>
            </a:tbl>
          </a:graphicData>
        </a:graphic>
      </p:graphicFrame>
      <p:pic>
        <p:nvPicPr>
          <p:cNvPr id="6" name="Picture 2" descr="C:\Users\Administrator\Desktop\Pakistan.jpg"/>
          <p:cNvPicPr>
            <a:picLocks noChangeAspect="1" noChangeArrowheads="1"/>
          </p:cNvPicPr>
          <p:nvPr/>
        </p:nvPicPr>
        <p:blipFill>
          <a:blip r:embed="rId2"/>
          <a:srcRect/>
          <a:stretch>
            <a:fillRect/>
          </a:stretch>
        </p:blipFill>
        <p:spPr bwMode="auto">
          <a:xfrm>
            <a:off x="0" y="0"/>
            <a:ext cx="2438400" cy="914400"/>
          </a:xfrm>
          <a:prstGeom prst="rect">
            <a:avLst/>
          </a:prstGeom>
          <a:noFill/>
        </p:spPr>
      </p:pic>
      <p:sp>
        <p:nvSpPr>
          <p:cNvPr id="7" name="Rectangle 8"/>
          <p:cNvSpPr>
            <a:spLocks noChangeArrowheads="1"/>
          </p:cNvSpPr>
          <p:nvPr/>
        </p:nvSpPr>
        <p:spPr bwMode="auto">
          <a:xfrm>
            <a:off x="304800" y="6019801"/>
            <a:ext cx="11480800" cy="395173"/>
          </a:xfrm>
          <a:prstGeom prst="rect">
            <a:avLst/>
          </a:prstGeom>
          <a:noFill/>
          <a:ln w="9525">
            <a:noFill/>
            <a:miter lim="800000"/>
            <a:headEnd/>
            <a:tailEnd/>
          </a:ln>
        </p:spPr>
        <p:txBody>
          <a:bodyPr wrap="square">
            <a:spAutoFit/>
          </a:bodyPr>
          <a:lstStyle/>
          <a:p>
            <a:pPr marL="320040" indent="-320040" algn="just" fontAlgn="auto">
              <a:lnSpc>
                <a:spcPct val="80000"/>
              </a:lnSpc>
              <a:spcBef>
                <a:spcPts val="700"/>
              </a:spcBef>
              <a:spcAft>
                <a:spcPts val="0"/>
              </a:spcAft>
              <a:buClr>
                <a:schemeClr val="accent2"/>
              </a:buClr>
              <a:buSzPct val="60000"/>
              <a:defRPr/>
            </a:pPr>
            <a:r>
              <a:rPr lang="en-US" sz="2400" b="1" u="sng" dirty="0" smtClean="0">
                <a:latin typeface="+mn-lt"/>
              </a:rPr>
              <a:t>Operation Cost: 10 - 25%</a:t>
            </a:r>
            <a:endParaRPr lang="en-US" sz="3200" b="1" dirty="0" smtClean="0">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5440363"/>
          </a:xfrm>
        </p:spPr>
        <p:txBody>
          <a:bodyPr/>
          <a:lstStyle/>
          <a:p>
            <a:pPr>
              <a:buNone/>
            </a:pPr>
            <a:endParaRPr lang="en-US" dirty="0" smtClean="0"/>
          </a:p>
          <a:p>
            <a:pPr>
              <a:buNone/>
            </a:pPr>
            <a:endParaRPr lang="en-US" dirty="0"/>
          </a:p>
        </p:txBody>
      </p:sp>
      <p:sp>
        <p:nvSpPr>
          <p:cNvPr id="4" name="Text Box 23"/>
          <p:cNvSpPr txBox="1">
            <a:spLocks noChangeArrowheads="1"/>
          </p:cNvSpPr>
          <p:nvPr/>
        </p:nvSpPr>
        <p:spPr bwMode="auto">
          <a:xfrm>
            <a:off x="0" y="0"/>
            <a:ext cx="12192000" cy="9144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r>
              <a:rPr lang="en-GB" sz="2800" b="1" dirty="0" smtClean="0">
                <a:solidFill>
                  <a:srgbClr val="FFFFFF"/>
                </a:solidFill>
                <a:cs typeface="Arial" charset="0"/>
              </a:rPr>
              <a:t>                     </a:t>
            </a:r>
            <a:r>
              <a:rPr lang="en-GB" sz="3200" b="1" dirty="0" smtClean="0">
                <a:solidFill>
                  <a:srgbClr val="FFFFFF"/>
                </a:solidFill>
                <a:cs typeface="Arial" charset="0"/>
              </a:rPr>
              <a:t>Pakistan &amp; Islamic Microfinance Industry</a:t>
            </a:r>
            <a:r>
              <a:rPr lang="en-GB" sz="2800" b="1" dirty="0" smtClean="0">
                <a:solidFill>
                  <a:srgbClr val="FFFFFF"/>
                </a:solidFill>
                <a:cs typeface="Arial" charset="0"/>
              </a:rPr>
              <a:t> </a:t>
            </a:r>
            <a:endParaRPr lang="en-GB" sz="2800" b="1" dirty="0">
              <a:solidFill>
                <a:srgbClr val="FFFFFF"/>
              </a:solidFill>
              <a:cs typeface="Arial" charset="0"/>
            </a:endParaRPr>
          </a:p>
        </p:txBody>
      </p:sp>
      <p:pic>
        <p:nvPicPr>
          <p:cNvPr id="6" name="Picture 2" descr="C:\Users\Administrator\Desktop\Pakistan.jpg"/>
          <p:cNvPicPr>
            <a:picLocks noChangeAspect="1" noChangeArrowheads="1"/>
          </p:cNvPicPr>
          <p:nvPr/>
        </p:nvPicPr>
        <p:blipFill>
          <a:blip r:embed="rId2"/>
          <a:srcRect/>
          <a:stretch>
            <a:fillRect/>
          </a:stretch>
        </p:blipFill>
        <p:spPr bwMode="auto">
          <a:xfrm>
            <a:off x="0" y="0"/>
            <a:ext cx="2438400" cy="914400"/>
          </a:xfrm>
          <a:prstGeom prst="rect">
            <a:avLst/>
          </a:prstGeom>
          <a:noFill/>
        </p:spPr>
      </p:pic>
      <p:sp>
        <p:nvSpPr>
          <p:cNvPr id="7" name="Rectangle 8"/>
          <p:cNvSpPr>
            <a:spLocks noChangeArrowheads="1"/>
          </p:cNvSpPr>
          <p:nvPr/>
        </p:nvSpPr>
        <p:spPr bwMode="auto">
          <a:xfrm>
            <a:off x="406400" y="1066801"/>
            <a:ext cx="11480800" cy="5879558"/>
          </a:xfrm>
          <a:prstGeom prst="rect">
            <a:avLst/>
          </a:prstGeom>
          <a:noFill/>
          <a:ln w="9525">
            <a:noFill/>
            <a:miter lim="800000"/>
            <a:headEnd/>
            <a:tailEnd/>
          </a:ln>
        </p:spPr>
        <p:txBody>
          <a:bodyPr wrap="square">
            <a:spAutoFit/>
          </a:bodyPr>
          <a:lstStyle/>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Innovation: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Micro Takaful</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IT Integration (Mobile Banking) in Islamic Microfinance</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Livestock Product with Islamic Microfinance operation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Micro energy &amp; Micro Saving products	</a:t>
            </a:r>
            <a:endParaRPr lang="en-US" sz="2400" b="1" u="sng"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Challenges:</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Unavailability of Shariah Compliant fund</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Reluctance of Donor Agencies for Islamic Microfinance</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Tw Cen MT" pitchFamily="34" charset="0"/>
              </a:rPr>
              <a:t>Accounting &amp; I.T systems., Rating Agencies. </a:t>
            </a:r>
            <a:endParaRPr lang="en-US" sz="2400" dirty="0" smtClean="0">
              <a:solidFill>
                <a:schemeClr val="bg2"/>
              </a:solidFill>
              <a:latin typeface="+mn-lt"/>
            </a:endParaRP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Law and order in Northern part of Pakistan</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Future Prospects:</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Rapid growth of IMFIs with high acceptability from the Muslim community.</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Govt. Interest and IDB Support</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AlHuda Centre of Excellence in Islamic Microfinance</a:t>
            </a:r>
          </a:p>
          <a:p>
            <a:pPr marL="320040" indent="-320040" algn="just" fontAlgn="auto">
              <a:lnSpc>
                <a:spcPct val="80000"/>
              </a:lnSpc>
              <a:spcBef>
                <a:spcPts val="700"/>
              </a:spcBef>
              <a:spcAft>
                <a:spcPts val="0"/>
              </a:spcAft>
              <a:buClr>
                <a:schemeClr val="accent2"/>
              </a:buClr>
              <a:buSzPct val="60000"/>
              <a:defRPr/>
            </a:pPr>
            <a:endParaRPr lang="en-US" sz="3200" dirty="0" smtClean="0">
              <a:solidFill>
                <a:schemeClr val="bg2"/>
              </a:solidFill>
              <a:latin typeface="+mn-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Administrator\Desktop\Afghanistan.jpg"/>
          <p:cNvPicPr>
            <a:picLocks noChangeAspect="1" noChangeArrowheads="1"/>
          </p:cNvPicPr>
          <p:nvPr/>
        </p:nvPicPr>
        <p:blipFill>
          <a:blip r:embed="rId2"/>
          <a:srcRect/>
          <a:stretch>
            <a:fillRect/>
          </a:stretch>
        </p:blipFill>
        <p:spPr bwMode="auto">
          <a:xfrm>
            <a:off x="0" y="0"/>
            <a:ext cx="2438400" cy="914400"/>
          </a:xfrm>
          <a:prstGeom prst="rect">
            <a:avLst/>
          </a:prstGeom>
          <a:noFill/>
        </p:spPr>
      </p:pic>
      <p:sp>
        <p:nvSpPr>
          <p:cNvPr id="9" name="Text Box 23"/>
          <p:cNvSpPr txBox="1">
            <a:spLocks noChangeArrowheads="1"/>
          </p:cNvSpPr>
          <p:nvPr/>
        </p:nvSpPr>
        <p:spPr bwMode="auto">
          <a:xfrm>
            <a:off x="0" y="0"/>
            <a:ext cx="12192000" cy="9144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r>
              <a:rPr lang="en-GB" sz="2800" b="1" dirty="0" smtClean="0">
                <a:solidFill>
                  <a:srgbClr val="FFFFFF"/>
                </a:solidFill>
                <a:cs typeface="Arial" charset="0"/>
              </a:rPr>
              <a:t>  Afghanistan  - South Asia  </a:t>
            </a:r>
            <a:endParaRPr lang="en-GB" sz="2800" b="1" dirty="0">
              <a:solidFill>
                <a:srgbClr val="FFFFFF"/>
              </a:solidFill>
              <a:cs typeface="Arial" charset="0"/>
            </a:endParaRPr>
          </a:p>
        </p:txBody>
      </p:sp>
      <p:pic>
        <p:nvPicPr>
          <p:cNvPr id="10" name="Picture 3" descr="C:\Users\Administrator\Desktop\Afghanistan.jpg"/>
          <p:cNvPicPr>
            <a:picLocks noChangeAspect="1" noChangeArrowheads="1"/>
          </p:cNvPicPr>
          <p:nvPr/>
        </p:nvPicPr>
        <p:blipFill>
          <a:blip r:embed="rId2"/>
          <a:srcRect/>
          <a:stretch>
            <a:fillRect/>
          </a:stretch>
        </p:blipFill>
        <p:spPr bwMode="auto">
          <a:xfrm>
            <a:off x="0" y="0"/>
            <a:ext cx="2438400" cy="914400"/>
          </a:xfrm>
          <a:prstGeom prst="rect">
            <a:avLst/>
          </a:prstGeom>
          <a:noFill/>
        </p:spPr>
      </p:pic>
      <p:sp>
        <p:nvSpPr>
          <p:cNvPr id="12" name="Rectangle 8"/>
          <p:cNvSpPr>
            <a:spLocks noChangeArrowheads="1"/>
          </p:cNvSpPr>
          <p:nvPr/>
        </p:nvSpPr>
        <p:spPr bwMode="auto">
          <a:xfrm>
            <a:off x="406400" y="1066801"/>
            <a:ext cx="9042400" cy="5781070"/>
          </a:xfrm>
          <a:prstGeom prst="rect">
            <a:avLst/>
          </a:prstGeom>
          <a:noFill/>
          <a:ln w="9525">
            <a:noFill/>
            <a:miter lim="800000"/>
            <a:headEnd/>
            <a:tailEnd/>
          </a:ln>
        </p:spPr>
        <p:txBody>
          <a:bodyPr wrap="square">
            <a:spAutoFit/>
          </a:bodyPr>
          <a:lstStyle/>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Population - 29.82 million </a:t>
            </a:r>
            <a:endParaRPr lang="en-US" sz="3200"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endParaRPr lang="en-US" sz="2400"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Muslim population - 100% </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endParaRPr lang="en-US" sz="2400"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GDP – USD 20.50 billion</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endParaRPr lang="en-US" sz="2400"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Category - Low Income </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endParaRPr lang="en-US" sz="2400"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Per Capita GNI – USD 680</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Poverty Rate – 36% </a:t>
            </a:r>
            <a:r>
              <a:rPr lang="en-US" dirty="0" smtClean="0">
                <a:solidFill>
                  <a:schemeClr val="bg2"/>
                </a:solidFill>
              </a:rPr>
              <a:t>(less than USD 1.25/ per day) </a:t>
            </a:r>
            <a:endParaRPr lang="en-US" sz="2400"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endParaRPr lang="en-US" sz="2400"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Microfinance Industry –  Developing</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Donors – MISFA, USAID, IFC etc</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endParaRPr lang="en-US" sz="2400"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High Demand of Islamic Microfinance</a:t>
            </a:r>
          </a:p>
        </p:txBody>
      </p:sp>
      <p:pic>
        <p:nvPicPr>
          <p:cNvPr id="69634" name="Picture 2" descr="D:\umair\Alhuda CIBE\Tunisia\Islamic Microfinance Symposium\121212.jpg"/>
          <p:cNvPicPr>
            <a:picLocks noChangeAspect="1" noChangeArrowheads="1"/>
          </p:cNvPicPr>
          <p:nvPr/>
        </p:nvPicPr>
        <p:blipFill>
          <a:blip r:embed="rId3"/>
          <a:srcRect/>
          <a:stretch>
            <a:fillRect/>
          </a:stretch>
        </p:blipFill>
        <p:spPr bwMode="auto">
          <a:xfrm>
            <a:off x="7416800" y="1295400"/>
            <a:ext cx="4673600" cy="3505200"/>
          </a:xfrm>
          <a:prstGeom prst="rect">
            <a:avLst/>
          </a:prstGeom>
          <a:noFill/>
        </p:spPr>
      </p:pic>
      <p:sp>
        <p:nvSpPr>
          <p:cNvPr id="11" name="Rectangle 8"/>
          <p:cNvSpPr>
            <a:spLocks noChangeArrowheads="1"/>
          </p:cNvSpPr>
          <p:nvPr/>
        </p:nvSpPr>
        <p:spPr bwMode="auto">
          <a:xfrm>
            <a:off x="7721600" y="6477000"/>
            <a:ext cx="4470400" cy="313932"/>
          </a:xfrm>
          <a:prstGeom prst="rect">
            <a:avLst/>
          </a:prstGeom>
          <a:noFill/>
          <a:ln w="9525">
            <a:noFill/>
            <a:miter lim="800000"/>
            <a:headEnd/>
            <a:tailEnd/>
          </a:ln>
        </p:spPr>
        <p:txBody>
          <a:bodyPr wrap="square">
            <a:spAutoFit/>
          </a:bodyPr>
          <a:lstStyle/>
          <a:p>
            <a:pPr marL="320040" indent="-320040" algn="just" fontAlgn="auto">
              <a:lnSpc>
                <a:spcPct val="80000"/>
              </a:lnSpc>
              <a:spcBef>
                <a:spcPts val="700"/>
              </a:spcBef>
              <a:spcAft>
                <a:spcPts val="0"/>
              </a:spcAft>
              <a:buClr>
                <a:schemeClr val="accent2"/>
              </a:buClr>
              <a:buSzPct val="60000"/>
              <a:defRPr/>
            </a:pPr>
            <a:r>
              <a:rPr lang="en-US" b="1" dirty="0" smtClean="0">
                <a:latin typeface="+mn-lt"/>
              </a:rPr>
              <a:t>Source:</a:t>
            </a:r>
            <a:r>
              <a:rPr lang="en-US" dirty="0" smtClean="0">
                <a:latin typeface="+mn-lt"/>
              </a:rPr>
              <a:t> World Bank (website)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ChangeArrowheads="1"/>
          </p:cNvSpPr>
          <p:nvPr/>
        </p:nvSpPr>
        <p:spPr bwMode="auto">
          <a:xfrm>
            <a:off x="0" y="0"/>
            <a:ext cx="12192000" cy="9144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r>
              <a:rPr lang="en-GB" sz="2800" b="1" dirty="0" smtClean="0">
                <a:solidFill>
                  <a:srgbClr val="FFFFFF"/>
                </a:solidFill>
                <a:cs typeface="Arial" charset="0"/>
              </a:rPr>
              <a:t>                   Afghanistan &amp; Islamic Microfinance Industry </a:t>
            </a:r>
            <a:endParaRPr lang="en-GB" sz="2800" b="1" dirty="0">
              <a:solidFill>
                <a:srgbClr val="FFFFFF"/>
              </a:solidFill>
              <a:cs typeface="Arial" charset="0"/>
            </a:endParaRPr>
          </a:p>
        </p:txBody>
      </p:sp>
      <p:graphicFrame>
        <p:nvGraphicFramePr>
          <p:cNvPr id="5" name="Group 3"/>
          <p:cNvGraphicFramePr>
            <a:graphicFrameLocks/>
          </p:cNvGraphicFramePr>
          <p:nvPr/>
        </p:nvGraphicFramePr>
        <p:xfrm>
          <a:off x="304800" y="1127760"/>
          <a:ext cx="11582400" cy="4480560"/>
        </p:xfrm>
        <a:graphic>
          <a:graphicData uri="http://schemas.openxmlformats.org/drawingml/2006/table">
            <a:tbl>
              <a:tblPr>
                <a:tableStyleId>{69C7853C-536D-4A76-A0AE-DD22124D55A5}</a:tableStyleId>
              </a:tblPr>
              <a:tblGrid>
                <a:gridCol w="3217333"/>
                <a:gridCol w="8365067"/>
              </a:tblGrid>
              <a:tr h="580813">
                <a:tc>
                  <a:txBody>
                    <a:bodyPr/>
                    <a:lstStyle/>
                    <a:p>
                      <a:pPr algn="l"/>
                      <a:r>
                        <a:rPr lang="en-US" sz="3600" b="1" dirty="0" smtClean="0"/>
                        <a:t>Institution</a:t>
                      </a:r>
                      <a:endParaRPr lang="en-US" sz="2400" b="1" dirty="0">
                        <a:solidFill>
                          <a:schemeClr val="bg2"/>
                        </a:solidFill>
                      </a:endParaRPr>
                    </a:p>
                  </a:txBody>
                  <a:tcPr marL="121920" marR="121920"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600" b="1" u="none" strike="noStrike" cap="none" normalizeH="0" baseline="0" dirty="0" smtClean="0">
                          <a:ln>
                            <a:noFill/>
                          </a:ln>
                          <a:effectLst/>
                        </a:rPr>
                        <a:t>Islamic Microfinance Products</a:t>
                      </a:r>
                    </a:p>
                  </a:txBody>
                  <a:tcPr marL="121920" marR="121920" horzOverflow="overflow"/>
                </a:tc>
              </a:tr>
              <a:tr h="426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baseline="0" dirty="0" smtClean="0"/>
                        <a:t>FINCA</a:t>
                      </a:r>
                      <a:endParaRPr lang="en-US" sz="2400" b="1" kern="1200" baseline="0" dirty="0" smtClean="0">
                        <a:solidFill>
                          <a:schemeClr val="dk1"/>
                        </a:solidFill>
                        <a:latin typeface="+mn-lt"/>
                        <a:ea typeface="+mn-ea"/>
                        <a:cs typeface="+mn-cs"/>
                      </a:endParaRPr>
                    </a:p>
                  </a:txBody>
                  <a:tcPr marL="121920" marR="121920"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b="0" baseline="0" dirty="0" err="1" smtClean="0"/>
                        <a:t>Murabaha</a:t>
                      </a:r>
                      <a:r>
                        <a:rPr lang="en-US" sz="2400" b="0" baseline="0" dirty="0" smtClean="0"/>
                        <a:t> </a:t>
                      </a:r>
                    </a:p>
                  </a:txBody>
                  <a:tcPr marL="121920" marR="121920" horzOverflow="overflow"/>
                </a:tc>
              </a:tr>
              <a:tr h="4148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smtClean="0"/>
                        <a:t>WOCCU</a:t>
                      </a:r>
                      <a:endParaRPr lang="en-US" sz="2400" b="1" dirty="0" smtClean="0"/>
                    </a:p>
                  </a:txBody>
                  <a:tcPr marL="121920" marR="121920"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b="0" kern="1200" baseline="0" dirty="0" err="1" smtClean="0">
                          <a:solidFill>
                            <a:schemeClr val="dk1"/>
                          </a:solidFill>
                          <a:latin typeface="+mn-lt"/>
                          <a:ea typeface="+mn-ea"/>
                          <a:cs typeface="+mn-cs"/>
                        </a:rPr>
                        <a:t>Murabaha</a:t>
                      </a:r>
                      <a:r>
                        <a:rPr lang="en-US" sz="2400" b="0" kern="1200" baseline="0" dirty="0" smtClean="0">
                          <a:solidFill>
                            <a:schemeClr val="dk1"/>
                          </a:solidFill>
                          <a:latin typeface="+mn-lt"/>
                          <a:ea typeface="+mn-ea"/>
                          <a:cs typeface="+mn-cs"/>
                        </a:rPr>
                        <a:t>, </a:t>
                      </a:r>
                      <a:r>
                        <a:rPr lang="en-US" sz="2400" b="0" kern="1200" baseline="0" dirty="0" err="1" smtClean="0">
                          <a:solidFill>
                            <a:schemeClr val="dk1"/>
                          </a:solidFill>
                          <a:latin typeface="+mn-lt"/>
                          <a:ea typeface="+mn-ea"/>
                          <a:cs typeface="+mn-cs"/>
                        </a:rPr>
                        <a:t>Mudaraba</a:t>
                      </a:r>
                      <a:r>
                        <a:rPr lang="en-US" sz="2400" b="0" kern="1200" baseline="0" dirty="0" smtClean="0">
                          <a:solidFill>
                            <a:schemeClr val="dk1"/>
                          </a:solidFill>
                          <a:latin typeface="+mn-lt"/>
                          <a:ea typeface="+mn-ea"/>
                          <a:cs typeface="+mn-cs"/>
                        </a:rPr>
                        <a:t> and </a:t>
                      </a:r>
                      <a:r>
                        <a:rPr lang="en-US" sz="2400" b="0" kern="1200" baseline="0" dirty="0" err="1" smtClean="0">
                          <a:solidFill>
                            <a:schemeClr val="dk1"/>
                          </a:solidFill>
                          <a:latin typeface="+mn-lt"/>
                          <a:ea typeface="+mn-ea"/>
                          <a:cs typeface="+mn-cs"/>
                        </a:rPr>
                        <a:t>Ijara</a:t>
                      </a:r>
                      <a:endParaRPr lang="en-US" sz="2400" b="0" kern="1200" baseline="0" dirty="0" smtClean="0">
                        <a:solidFill>
                          <a:schemeClr val="dk1"/>
                        </a:solidFill>
                        <a:latin typeface="+mn-lt"/>
                        <a:ea typeface="+mn-ea"/>
                        <a:cs typeface="+mn-cs"/>
                      </a:endParaRPr>
                    </a:p>
                  </a:txBody>
                  <a:tcPr marL="121920" marR="121920" horzOverflow="overflow"/>
                </a:tc>
              </a:tr>
              <a:tr h="746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err="1" smtClean="0"/>
                        <a:t>Ariana</a:t>
                      </a:r>
                      <a:r>
                        <a:rPr lang="en-US" sz="2400" b="1" baseline="0" dirty="0" smtClean="0"/>
                        <a:t> Financial </a:t>
                      </a:r>
                      <a:r>
                        <a:rPr lang="en-US" sz="2400" b="1" kern="1200" baseline="0" dirty="0" smtClean="0">
                          <a:solidFill>
                            <a:schemeClr val="dk1"/>
                          </a:solidFill>
                          <a:latin typeface="+mn-lt"/>
                          <a:ea typeface="+mn-ea"/>
                          <a:cs typeface="+mn-cs"/>
                        </a:rPr>
                        <a:t>Services </a:t>
                      </a:r>
                      <a:endParaRPr lang="en-US" sz="2400" b="1" dirty="0" smtClean="0"/>
                    </a:p>
                  </a:txBody>
                  <a:tcPr marL="121920" marR="121920"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b="0" baseline="0" dirty="0" err="1" smtClean="0"/>
                        <a:t>Murabaha</a:t>
                      </a:r>
                      <a:r>
                        <a:rPr lang="en-US" sz="2400" b="0" baseline="0" dirty="0" smtClean="0"/>
                        <a:t>, </a:t>
                      </a:r>
                      <a:r>
                        <a:rPr lang="en-US" sz="2400" b="0" baseline="0" dirty="0" err="1" smtClean="0"/>
                        <a:t>Qarz</a:t>
                      </a:r>
                      <a:r>
                        <a:rPr lang="en-US" sz="2400" b="0" baseline="0" dirty="0" smtClean="0"/>
                        <a:t>-e-Hassan</a:t>
                      </a:r>
                    </a:p>
                  </a:txBody>
                  <a:tcPr marL="121920" marR="121920" horzOverflow="overflow"/>
                </a:tc>
              </a:tr>
              <a:tr h="414867">
                <a:tc>
                  <a:txBody>
                    <a:bodyPr/>
                    <a:lstStyle/>
                    <a:p>
                      <a:pPr marL="0" indent="0">
                        <a:lnSpc>
                          <a:spcPct val="100000"/>
                        </a:lnSpc>
                      </a:pPr>
                      <a:r>
                        <a:rPr lang="en-US" sz="2400" b="1" kern="1200" baseline="0" dirty="0" smtClean="0">
                          <a:solidFill>
                            <a:schemeClr val="dk1"/>
                          </a:solidFill>
                          <a:latin typeface="+mn-lt"/>
                          <a:ea typeface="+mn-ea"/>
                          <a:cs typeface="+mn-cs"/>
                        </a:rPr>
                        <a:t>Islamic Relief </a:t>
                      </a:r>
                      <a:endParaRPr lang="en-US" sz="2400" b="1" dirty="0" smtClean="0"/>
                    </a:p>
                  </a:txBody>
                  <a:tcPr marL="121920" marR="121920"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baseline="0" dirty="0" err="1" smtClean="0"/>
                        <a:t>Murabaha</a:t>
                      </a:r>
                      <a:r>
                        <a:rPr lang="en-US" sz="2400" b="0" baseline="0" dirty="0" smtClean="0"/>
                        <a:t>, </a:t>
                      </a:r>
                      <a:r>
                        <a:rPr lang="en-US" sz="2400" b="0" baseline="0" dirty="0" err="1" smtClean="0"/>
                        <a:t>Qarz</a:t>
                      </a:r>
                      <a:r>
                        <a:rPr lang="en-US" sz="2400" b="0" baseline="0" dirty="0" smtClean="0"/>
                        <a:t>-e-Hassan</a:t>
                      </a:r>
                    </a:p>
                  </a:txBody>
                  <a:tcPr marL="121920" marR="121920" horzOverflow="overflow"/>
                </a:tc>
              </a:tr>
              <a:tr h="414867">
                <a:tc>
                  <a:txBody>
                    <a:bodyPr/>
                    <a:lstStyle/>
                    <a:p>
                      <a:pPr marL="0" indent="0">
                        <a:lnSpc>
                          <a:spcPct val="100000"/>
                        </a:lnSpc>
                      </a:pPr>
                      <a:r>
                        <a:rPr lang="en-US" sz="2400" b="1" kern="1200" baseline="0" dirty="0" smtClean="0">
                          <a:solidFill>
                            <a:schemeClr val="dk1"/>
                          </a:solidFill>
                          <a:latin typeface="+mn-lt"/>
                          <a:ea typeface="+mn-ea"/>
                          <a:cs typeface="+mn-cs"/>
                        </a:rPr>
                        <a:t> IIFC, HIH</a:t>
                      </a:r>
                      <a:endParaRPr lang="en-US" sz="2400" b="1" dirty="0" smtClean="0"/>
                    </a:p>
                  </a:txBody>
                  <a:tcPr marL="121920" marR="121920"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baseline="0" dirty="0" err="1" smtClean="0"/>
                        <a:t>Murabaha</a:t>
                      </a:r>
                      <a:r>
                        <a:rPr lang="en-US" sz="2400" b="0" baseline="0" dirty="0" smtClean="0"/>
                        <a:t>, </a:t>
                      </a:r>
                      <a:r>
                        <a:rPr lang="en-US" sz="2400" b="0" baseline="0" dirty="0" err="1" smtClean="0"/>
                        <a:t>Qarz</a:t>
                      </a:r>
                      <a:r>
                        <a:rPr lang="en-US" sz="2400" b="0" baseline="0" dirty="0" smtClean="0"/>
                        <a:t>-e-Hassan</a:t>
                      </a:r>
                    </a:p>
                  </a:txBody>
                  <a:tcPr marL="121920" marR="121920" horzOverflow="overflow"/>
                </a:tc>
              </a:tr>
              <a:tr h="414867">
                <a:tc>
                  <a:txBody>
                    <a:bodyPr/>
                    <a:lstStyle/>
                    <a:p>
                      <a:pPr marL="0" indent="0">
                        <a:lnSpc>
                          <a:spcPct val="100000"/>
                        </a:lnSpc>
                      </a:pPr>
                      <a:r>
                        <a:rPr lang="en-US" sz="2400" b="1" dirty="0" smtClean="0"/>
                        <a:t>Islamic Bank with Microfinance Operation</a:t>
                      </a:r>
                    </a:p>
                  </a:txBody>
                  <a:tcPr marL="121920" marR="121920"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baseline="0" dirty="0" err="1" smtClean="0">
                          <a:solidFill>
                            <a:schemeClr val="dk1"/>
                          </a:solidFill>
                          <a:latin typeface="+mn-lt"/>
                          <a:ea typeface="+mn-ea"/>
                          <a:cs typeface="+mn-cs"/>
                        </a:rPr>
                        <a:t>Murabaha</a:t>
                      </a:r>
                      <a:r>
                        <a:rPr lang="en-US" sz="2400" b="0" kern="1200" baseline="0" dirty="0" smtClean="0">
                          <a:solidFill>
                            <a:schemeClr val="dk1"/>
                          </a:solidFill>
                          <a:latin typeface="+mn-lt"/>
                          <a:ea typeface="+mn-ea"/>
                          <a:cs typeface="+mn-cs"/>
                        </a:rPr>
                        <a:t>, </a:t>
                      </a:r>
                      <a:r>
                        <a:rPr lang="en-US" sz="2400" b="0" kern="1200" baseline="0" dirty="0" err="1" smtClean="0">
                          <a:solidFill>
                            <a:schemeClr val="dk1"/>
                          </a:solidFill>
                          <a:latin typeface="+mn-lt"/>
                          <a:ea typeface="+mn-ea"/>
                          <a:cs typeface="+mn-cs"/>
                        </a:rPr>
                        <a:t>Mudaraba</a:t>
                      </a:r>
                      <a:r>
                        <a:rPr lang="en-US" sz="2400" b="0" kern="1200" baseline="0" dirty="0" smtClean="0">
                          <a:solidFill>
                            <a:schemeClr val="dk1"/>
                          </a:solidFill>
                          <a:latin typeface="+mn-lt"/>
                          <a:ea typeface="+mn-ea"/>
                          <a:cs typeface="+mn-cs"/>
                        </a:rPr>
                        <a:t> and </a:t>
                      </a:r>
                      <a:r>
                        <a:rPr lang="en-US" sz="2400" b="0" kern="1200" baseline="0" dirty="0" err="1" smtClean="0">
                          <a:solidFill>
                            <a:schemeClr val="dk1"/>
                          </a:solidFill>
                          <a:latin typeface="+mn-lt"/>
                          <a:ea typeface="+mn-ea"/>
                          <a:cs typeface="+mn-cs"/>
                        </a:rPr>
                        <a:t>Ijara</a:t>
                      </a:r>
                      <a:endParaRPr lang="en-US" sz="2400" b="0" kern="1200" baseline="0" dirty="0" smtClean="0">
                        <a:solidFill>
                          <a:schemeClr val="dk1"/>
                        </a:solidFill>
                        <a:latin typeface="+mn-lt"/>
                        <a:ea typeface="+mn-ea"/>
                        <a:cs typeface="+mn-cs"/>
                      </a:endParaRPr>
                    </a:p>
                    <a:p>
                      <a:endParaRPr lang="en-US" sz="2400" b="0" kern="1200" baseline="0" dirty="0" smtClean="0">
                        <a:solidFill>
                          <a:schemeClr val="tx1"/>
                        </a:solidFill>
                        <a:latin typeface="+mn-lt"/>
                        <a:ea typeface="+mn-ea"/>
                        <a:cs typeface="+mn-cs"/>
                      </a:endParaRPr>
                    </a:p>
                  </a:txBody>
                  <a:tcPr marL="121920" marR="121920" horzOverflow="overflow"/>
                </a:tc>
              </a:tr>
            </a:tbl>
          </a:graphicData>
        </a:graphic>
      </p:graphicFrame>
      <p:pic>
        <p:nvPicPr>
          <p:cNvPr id="7" name="Picture 3" descr="C:\Users\Administrator\Desktop\Afghanistan.jpg"/>
          <p:cNvPicPr>
            <a:picLocks noChangeAspect="1" noChangeArrowheads="1"/>
          </p:cNvPicPr>
          <p:nvPr/>
        </p:nvPicPr>
        <p:blipFill>
          <a:blip r:embed="rId2"/>
          <a:srcRect/>
          <a:stretch>
            <a:fillRect/>
          </a:stretch>
        </p:blipFill>
        <p:spPr bwMode="auto">
          <a:xfrm>
            <a:off x="0" y="0"/>
            <a:ext cx="2438400" cy="914400"/>
          </a:xfrm>
          <a:prstGeom prst="rect">
            <a:avLst/>
          </a:prstGeom>
          <a:noFill/>
        </p:spPr>
      </p:pic>
      <p:sp>
        <p:nvSpPr>
          <p:cNvPr id="6" name="Rectangle 8"/>
          <p:cNvSpPr>
            <a:spLocks noChangeArrowheads="1"/>
          </p:cNvSpPr>
          <p:nvPr/>
        </p:nvSpPr>
        <p:spPr bwMode="auto">
          <a:xfrm>
            <a:off x="304800" y="6019801"/>
            <a:ext cx="11480800" cy="395173"/>
          </a:xfrm>
          <a:prstGeom prst="rect">
            <a:avLst/>
          </a:prstGeom>
          <a:noFill/>
          <a:ln w="9525">
            <a:noFill/>
            <a:miter lim="800000"/>
            <a:headEnd/>
            <a:tailEnd/>
          </a:ln>
        </p:spPr>
        <p:txBody>
          <a:bodyPr wrap="square">
            <a:spAutoFit/>
          </a:bodyPr>
          <a:lstStyle/>
          <a:p>
            <a:pPr marL="320040" indent="-320040" algn="just" fontAlgn="auto">
              <a:lnSpc>
                <a:spcPct val="80000"/>
              </a:lnSpc>
              <a:spcBef>
                <a:spcPts val="700"/>
              </a:spcBef>
              <a:spcAft>
                <a:spcPts val="0"/>
              </a:spcAft>
              <a:buClr>
                <a:schemeClr val="accent2"/>
              </a:buClr>
              <a:buSzPct val="60000"/>
              <a:defRPr/>
            </a:pPr>
            <a:r>
              <a:rPr lang="en-US" sz="2400" b="1" u="sng" dirty="0" smtClean="0">
                <a:latin typeface="+mn-lt"/>
              </a:rPr>
              <a:t>Operational Cost: 20% - 30%</a:t>
            </a:r>
            <a:endParaRPr lang="en-US" sz="3200" b="1" dirty="0" smtClean="0">
              <a:latin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5440363"/>
          </a:xfrm>
        </p:spPr>
        <p:txBody>
          <a:bodyPr/>
          <a:lstStyle/>
          <a:p>
            <a:pPr>
              <a:buNone/>
            </a:pPr>
            <a:endParaRPr lang="en-US" dirty="0" smtClean="0"/>
          </a:p>
          <a:p>
            <a:pPr>
              <a:buNone/>
            </a:pPr>
            <a:endParaRPr lang="en-US" dirty="0"/>
          </a:p>
        </p:txBody>
      </p:sp>
      <p:sp>
        <p:nvSpPr>
          <p:cNvPr id="4" name="Text Box 23"/>
          <p:cNvSpPr txBox="1">
            <a:spLocks noChangeArrowheads="1"/>
          </p:cNvSpPr>
          <p:nvPr/>
        </p:nvSpPr>
        <p:spPr bwMode="auto">
          <a:xfrm>
            <a:off x="0" y="0"/>
            <a:ext cx="12192000" cy="9144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r>
              <a:rPr lang="en-GB" sz="2800" b="1" dirty="0" smtClean="0">
                <a:solidFill>
                  <a:srgbClr val="FFFFFF"/>
                </a:solidFill>
                <a:cs typeface="Arial" charset="0"/>
              </a:rPr>
              <a:t>                   Afghanistan &amp; Islamic Microfinance Industry </a:t>
            </a:r>
            <a:endParaRPr lang="en-GB" sz="2800" b="1" dirty="0">
              <a:solidFill>
                <a:srgbClr val="FFFFFF"/>
              </a:solidFill>
              <a:cs typeface="Arial" charset="0"/>
            </a:endParaRPr>
          </a:p>
        </p:txBody>
      </p:sp>
      <p:pic>
        <p:nvPicPr>
          <p:cNvPr id="7" name="Picture 3" descr="C:\Users\Administrator\Desktop\Afghanistan.jpg"/>
          <p:cNvPicPr>
            <a:picLocks noChangeAspect="1" noChangeArrowheads="1"/>
          </p:cNvPicPr>
          <p:nvPr/>
        </p:nvPicPr>
        <p:blipFill>
          <a:blip r:embed="rId2"/>
          <a:srcRect/>
          <a:stretch>
            <a:fillRect/>
          </a:stretch>
        </p:blipFill>
        <p:spPr bwMode="auto">
          <a:xfrm>
            <a:off x="0" y="0"/>
            <a:ext cx="2438400" cy="914400"/>
          </a:xfrm>
          <a:prstGeom prst="rect">
            <a:avLst/>
          </a:prstGeom>
          <a:noFill/>
        </p:spPr>
      </p:pic>
      <p:sp>
        <p:nvSpPr>
          <p:cNvPr id="8" name="Rectangle 8"/>
          <p:cNvSpPr>
            <a:spLocks noChangeArrowheads="1"/>
          </p:cNvSpPr>
          <p:nvPr/>
        </p:nvSpPr>
        <p:spPr bwMode="auto">
          <a:xfrm>
            <a:off x="406400" y="1066802"/>
            <a:ext cx="11379200" cy="4831066"/>
          </a:xfrm>
          <a:prstGeom prst="rect">
            <a:avLst/>
          </a:prstGeom>
          <a:noFill/>
          <a:ln w="9525">
            <a:noFill/>
            <a:miter lim="800000"/>
            <a:headEnd/>
            <a:tailEnd/>
          </a:ln>
        </p:spPr>
        <p:txBody>
          <a:bodyPr wrap="square">
            <a:spAutoFit/>
          </a:bodyPr>
          <a:lstStyle/>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Innovation: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Enterprise Incubation i.e. business modeling and micro financing.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Integration of Rural Economy (Exact Target Market) with Islamic Microfinance 	</a:t>
            </a:r>
            <a:endParaRPr lang="en-US" sz="2400" b="1" u="sng"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Challenges:</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Lack of Quality HR in Islamic Microfinance Sector Poor IT integration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Weak microfinance regulatory regime.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Unavailability of Micro Insurance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Security, Law and order </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Future Prospects:</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Rising Donors’ interest for poverty alleviation (FINCA, HIH, MISFA &amp; USAID etc)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High demand of Islamic Microfinance</a:t>
            </a:r>
            <a:endParaRPr lang="en-US" sz="3200" dirty="0" smtClean="0">
              <a:solidFill>
                <a:schemeClr val="bg2"/>
              </a:solidFill>
              <a:latin typeface="+mn-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5440363"/>
          </a:xfrm>
        </p:spPr>
        <p:txBody>
          <a:bodyPr/>
          <a:lstStyle/>
          <a:p>
            <a:pPr>
              <a:buNone/>
            </a:pPr>
            <a:endParaRPr lang="en-US" dirty="0" smtClean="0"/>
          </a:p>
          <a:p>
            <a:pPr>
              <a:buNone/>
            </a:pPr>
            <a:endParaRPr lang="en-US" dirty="0"/>
          </a:p>
        </p:txBody>
      </p:sp>
      <p:sp>
        <p:nvSpPr>
          <p:cNvPr id="4" name="Text Box 23"/>
          <p:cNvSpPr txBox="1">
            <a:spLocks noChangeArrowheads="1"/>
          </p:cNvSpPr>
          <p:nvPr/>
        </p:nvSpPr>
        <p:spPr bwMode="auto">
          <a:xfrm>
            <a:off x="0" y="0"/>
            <a:ext cx="12192000" cy="914400"/>
          </a:xfrm>
          <a:prstGeom prst="rect">
            <a:avLst/>
          </a:prstGeom>
          <a:solidFill>
            <a:schemeClr val="bg2">
              <a:lumMod val="50000"/>
            </a:schemeClr>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r>
              <a:rPr lang="en-GB" sz="2800" b="1" dirty="0" smtClean="0">
                <a:solidFill>
                  <a:srgbClr val="FFFFFF"/>
                </a:solidFill>
                <a:cs typeface="Arial" charset="0"/>
              </a:rPr>
              <a:t>  Indonesia – East Asia and Pacific</a:t>
            </a:r>
            <a:endParaRPr lang="en-GB" sz="2800" b="1" dirty="0">
              <a:solidFill>
                <a:srgbClr val="FFFFFF"/>
              </a:solidFill>
              <a:cs typeface="Arial" charset="0"/>
            </a:endParaRPr>
          </a:p>
        </p:txBody>
      </p:sp>
      <p:pic>
        <p:nvPicPr>
          <p:cNvPr id="6" name="Picture 4"/>
          <p:cNvPicPr>
            <a:picLocks noChangeAspect="1" noChangeArrowheads="1"/>
          </p:cNvPicPr>
          <p:nvPr/>
        </p:nvPicPr>
        <p:blipFill>
          <a:blip r:embed="rId2"/>
          <a:srcRect/>
          <a:stretch>
            <a:fillRect/>
          </a:stretch>
        </p:blipFill>
        <p:spPr bwMode="auto">
          <a:xfrm>
            <a:off x="0" y="0"/>
            <a:ext cx="2438400" cy="914400"/>
          </a:xfrm>
          <a:prstGeom prst="rect">
            <a:avLst/>
          </a:prstGeom>
          <a:noFill/>
          <a:ln w="9525">
            <a:noFill/>
            <a:miter lim="800000"/>
            <a:headEnd/>
            <a:tailEnd/>
          </a:ln>
          <a:effectLst/>
        </p:spPr>
      </p:pic>
      <p:pic>
        <p:nvPicPr>
          <p:cNvPr id="70658" name="Picture 2" descr="D:\umair\Alhuda CIBE\Tunisia\Islamic Microfinance Symposium\images.jpg"/>
          <p:cNvPicPr>
            <a:picLocks noChangeAspect="1" noChangeArrowheads="1"/>
          </p:cNvPicPr>
          <p:nvPr/>
        </p:nvPicPr>
        <p:blipFill>
          <a:blip r:embed="rId3"/>
          <a:srcRect/>
          <a:stretch>
            <a:fillRect/>
          </a:stretch>
        </p:blipFill>
        <p:spPr bwMode="auto">
          <a:xfrm>
            <a:off x="6197600" y="1327826"/>
            <a:ext cx="5994400" cy="1339174"/>
          </a:xfrm>
          <a:prstGeom prst="rect">
            <a:avLst/>
          </a:prstGeom>
          <a:ln>
            <a:noFill/>
          </a:ln>
          <a:effectLst>
            <a:outerShdw blurRad="292100" dist="139700" dir="2700000" algn="tl" rotWithShape="0">
              <a:srgbClr val="333333">
                <a:alpha val="65000"/>
              </a:srgbClr>
            </a:outerShdw>
          </a:effectLst>
        </p:spPr>
      </p:pic>
      <p:sp>
        <p:nvSpPr>
          <p:cNvPr id="8" name="Rectangle 8"/>
          <p:cNvSpPr>
            <a:spLocks noChangeArrowheads="1"/>
          </p:cNvSpPr>
          <p:nvPr/>
        </p:nvSpPr>
        <p:spPr bwMode="auto">
          <a:xfrm>
            <a:off x="406400" y="1066801"/>
            <a:ext cx="8534400" cy="5781070"/>
          </a:xfrm>
          <a:prstGeom prst="rect">
            <a:avLst/>
          </a:prstGeom>
          <a:noFill/>
          <a:ln w="9525">
            <a:noFill/>
            <a:miter lim="800000"/>
            <a:headEnd/>
            <a:tailEnd/>
          </a:ln>
        </p:spPr>
        <p:txBody>
          <a:bodyPr wrap="square">
            <a:spAutoFit/>
          </a:bodyPr>
          <a:lstStyle/>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Population – 246.9 million </a:t>
            </a:r>
            <a:endParaRPr lang="en-US" sz="3200"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endParaRPr lang="en-US" sz="2400"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Muslim population - 88% </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endParaRPr lang="en-US" sz="2400"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GDP – USD 878.0 billion</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endParaRPr lang="en-US" sz="2400"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Category – Developing (Lower Middle Income)</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endParaRPr lang="en-US" sz="2400"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Per Capita GNI – USD 3420 </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endParaRPr lang="en-US" sz="2400"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Poverty Rate –  12% </a:t>
            </a:r>
            <a:r>
              <a:rPr lang="en-US" sz="2000" dirty="0" smtClean="0">
                <a:solidFill>
                  <a:schemeClr val="bg2"/>
                </a:solidFill>
                <a:latin typeface="+mn-lt"/>
              </a:rPr>
              <a:t>(less than USD 1.25/ per day) </a:t>
            </a:r>
            <a:endParaRPr lang="en-US" sz="2400"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endParaRPr lang="en-US" sz="2400"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Microfinance Industry –  Developing</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endParaRPr lang="en-US" sz="2400"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High Demand of Islamic Microfinance</a:t>
            </a:r>
          </a:p>
        </p:txBody>
      </p:sp>
      <p:sp>
        <p:nvSpPr>
          <p:cNvPr id="9" name="Rectangle 8"/>
          <p:cNvSpPr>
            <a:spLocks noChangeArrowheads="1"/>
          </p:cNvSpPr>
          <p:nvPr/>
        </p:nvSpPr>
        <p:spPr bwMode="auto">
          <a:xfrm>
            <a:off x="7721600" y="6477000"/>
            <a:ext cx="4470400" cy="313932"/>
          </a:xfrm>
          <a:prstGeom prst="rect">
            <a:avLst/>
          </a:prstGeom>
          <a:noFill/>
          <a:ln w="9525">
            <a:noFill/>
            <a:miter lim="800000"/>
            <a:headEnd/>
            <a:tailEnd/>
          </a:ln>
        </p:spPr>
        <p:txBody>
          <a:bodyPr wrap="square">
            <a:spAutoFit/>
          </a:bodyPr>
          <a:lstStyle/>
          <a:p>
            <a:pPr marL="320040" indent="-320040" algn="just" fontAlgn="auto">
              <a:lnSpc>
                <a:spcPct val="80000"/>
              </a:lnSpc>
              <a:spcBef>
                <a:spcPts val="700"/>
              </a:spcBef>
              <a:spcAft>
                <a:spcPts val="0"/>
              </a:spcAft>
              <a:buClr>
                <a:schemeClr val="accent2"/>
              </a:buClr>
              <a:buSzPct val="60000"/>
              <a:defRPr/>
            </a:pPr>
            <a:r>
              <a:rPr lang="en-US" b="1" dirty="0" smtClean="0">
                <a:latin typeface="+mn-lt"/>
              </a:rPr>
              <a:t>Source:</a:t>
            </a:r>
            <a:r>
              <a:rPr lang="en-US" dirty="0" smtClean="0">
                <a:latin typeface="+mn-lt"/>
              </a:rPr>
              <a:t> World Bank (website)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5440363"/>
          </a:xfrm>
        </p:spPr>
        <p:txBody>
          <a:bodyPr/>
          <a:lstStyle/>
          <a:p>
            <a:pPr>
              <a:buNone/>
            </a:pPr>
            <a:endParaRPr lang="en-US" dirty="0" smtClean="0"/>
          </a:p>
          <a:p>
            <a:pPr>
              <a:buNone/>
            </a:pPr>
            <a:endParaRPr lang="en-US" dirty="0"/>
          </a:p>
        </p:txBody>
      </p:sp>
      <p:sp>
        <p:nvSpPr>
          <p:cNvPr id="4" name="Text Box 23"/>
          <p:cNvSpPr txBox="1">
            <a:spLocks noChangeArrowheads="1"/>
          </p:cNvSpPr>
          <p:nvPr/>
        </p:nvSpPr>
        <p:spPr bwMode="auto">
          <a:xfrm>
            <a:off x="0" y="0"/>
            <a:ext cx="12192000" cy="914400"/>
          </a:xfrm>
          <a:prstGeom prst="rect">
            <a:avLst/>
          </a:prstGeom>
          <a:solidFill>
            <a:schemeClr val="bg2">
              <a:lumMod val="50000"/>
            </a:schemeClr>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r>
              <a:rPr lang="en-GB" sz="2800" b="1" dirty="0" smtClean="0">
                <a:solidFill>
                  <a:srgbClr val="FFFFFF"/>
                </a:solidFill>
                <a:cs typeface="Arial" charset="0"/>
              </a:rPr>
              <a:t>                     Indonesia &amp; Islamic Microfinance Industry </a:t>
            </a:r>
            <a:endParaRPr lang="en-GB" sz="2800" b="1" dirty="0">
              <a:solidFill>
                <a:srgbClr val="FFFFFF"/>
              </a:solidFill>
              <a:cs typeface="Arial" charset="0"/>
            </a:endParaRPr>
          </a:p>
        </p:txBody>
      </p:sp>
      <p:graphicFrame>
        <p:nvGraphicFramePr>
          <p:cNvPr id="5" name="Group 3"/>
          <p:cNvGraphicFramePr>
            <a:graphicFrameLocks/>
          </p:cNvGraphicFramePr>
          <p:nvPr/>
        </p:nvGraphicFramePr>
        <p:xfrm>
          <a:off x="304800" y="1066799"/>
          <a:ext cx="11582400" cy="2161378"/>
        </p:xfrm>
        <a:graphic>
          <a:graphicData uri="http://schemas.openxmlformats.org/drawingml/2006/table">
            <a:tbl>
              <a:tblPr>
                <a:tableStyleId>{69C7853C-536D-4A76-A0AE-DD22124D55A5}</a:tableStyleId>
              </a:tblPr>
              <a:tblGrid>
                <a:gridCol w="3217333"/>
                <a:gridCol w="8365067"/>
              </a:tblGrid>
              <a:tr h="680244">
                <a:tc>
                  <a:txBody>
                    <a:bodyPr/>
                    <a:lstStyle/>
                    <a:p>
                      <a:pPr algn="l"/>
                      <a:r>
                        <a:rPr lang="en-US" sz="2800" b="1" dirty="0" smtClean="0"/>
                        <a:t>Institution</a:t>
                      </a:r>
                      <a:endParaRPr lang="en-US" sz="1800" b="1" dirty="0">
                        <a:solidFill>
                          <a:schemeClr val="bg2"/>
                        </a:solidFill>
                      </a:endParaRPr>
                    </a:p>
                  </a:txBody>
                  <a:tcPr marL="121920" marR="121920"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u="none" strike="noStrike" cap="none" normalizeH="0" baseline="0" dirty="0" smtClean="0">
                          <a:ln>
                            <a:noFill/>
                          </a:ln>
                          <a:effectLst/>
                        </a:rPr>
                        <a:t>Islamic Microfinance Products</a:t>
                      </a:r>
                    </a:p>
                  </a:txBody>
                  <a:tcPr marL="121920" marR="121920" horzOverflow="overflow"/>
                </a:tc>
              </a:tr>
              <a:tr h="509356">
                <a:tc>
                  <a:txBody>
                    <a:bodyPr/>
                    <a:lstStyle/>
                    <a:p>
                      <a:pPr marL="0" indent="0">
                        <a:lnSpc>
                          <a:spcPct val="100000"/>
                        </a:lnSpc>
                      </a:pPr>
                      <a:r>
                        <a:rPr lang="en-US" sz="2400" b="1" dirty="0" smtClean="0"/>
                        <a:t>BPRS, BMT’s</a:t>
                      </a:r>
                    </a:p>
                  </a:txBody>
                  <a:tcPr marL="121920" marR="121920"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b="0" baseline="0" dirty="0" smtClean="0"/>
                        <a:t> </a:t>
                      </a:r>
                      <a:r>
                        <a:rPr lang="en-US" sz="2400" b="0" baseline="0" dirty="0" err="1" smtClean="0"/>
                        <a:t>Murabahah</a:t>
                      </a:r>
                      <a:r>
                        <a:rPr lang="en-US" sz="2400" b="0" baseline="0" dirty="0" smtClean="0"/>
                        <a:t>, </a:t>
                      </a:r>
                      <a:r>
                        <a:rPr lang="en-US" sz="2400" b="0" baseline="0" dirty="0" err="1" smtClean="0"/>
                        <a:t>Ijarah</a:t>
                      </a:r>
                      <a:r>
                        <a:rPr lang="en-US" sz="2400" b="0" baseline="0" dirty="0" smtClean="0"/>
                        <a:t>, </a:t>
                      </a:r>
                      <a:r>
                        <a:rPr lang="en-US" sz="2400" b="0" baseline="0" dirty="0" err="1" smtClean="0"/>
                        <a:t>Musharaka</a:t>
                      </a:r>
                      <a:r>
                        <a:rPr lang="en-US" sz="2400" b="0" baseline="0" dirty="0" smtClean="0"/>
                        <a:t> etc.</a:t>
                      </a:r>
                    </a:p>
                  </a:txBody>
                  <a:tcPr marL="121920" marR="121920" horzOverflow="overflow"/>
                </a:tc>
              </a:tr>
              <a:tr h="4858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Muslim Aid</a:t>
                      </a:r>
                    </a:p>
                  </a:txBody>
                  <a:tcPr marL="121920" marR="121920"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b="0" kern="1200" baseline="0" dirty="0" err="1" smtClean="0">
                          <a:solidFill>
                            <a:schemeClr val="dk1"/>
                          </a:solidFill>
                          <a:latin typeface="+mn-lt"/>
                          <a:ea typeface="+mn-ea"/>
                          <a:cs typeface="+mn-cs"/>
                        </a:rPr>
                        <a:t>Murabaha</a:t>
                      </a:r>
                      <a:endParaRPr lang="en-US" sz="2400" b="0" kern="1200" baseline="0" dirty="0" smtClean="0">
                        <a:solidFill>
                          <a:schemeClr val="dk1"/>
                        </a:solidFill>
                        <a:latin typeface="+mn-lt"/>
                        <a:ea typeface="+mn-ea"/>
                        <a:cs typeface="+mn-cs"/>
                      </a:endParaRPr>
                    </a:p>
                  </a:txBody>
                  <a:tcPr marL="121920" marR="121920" horzOverflow="overflow"/>
                </a:tc>
              </a:tr>
              <a:tr h="4858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WAFA</a:t>
                      </a:r>
                    </a:p>
                  </a:txBody>
                  <a:tcPr marL="121920" marR="121920"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u="none" strike="noStrike" kern="1200" cap="none" normalizeH="0" baseline="0" dirty="0" err="1" smtClean="0">
                          <a:ln>
                            <a:noFill/>
                          </a:ln>
                          <a:solidFill>
                            <a:schemeClr val="dk1"/>
                          </a:solidFill>
                          <a:effectLst/>
                          <a:latin typeface="+mn-lt"/>
                          <a:ea typeface="+mn-ea"/>
                          <a:cs typeface="+mn-cs"/>
                        </a:rPr>
                        <a:t>Murabahah</a:t>
                      </a:r>
                      <a:endParaRPr kumimoji="0" lang="en-US" sz="2400" b="0" u="none" strike="noStrike" kern="1200" cap="none" normalizeH="0" baseline="0" dirty="0" smtClean="0">
                        <a:ln>
                          <a:noFill/>
                        </a:ln>
                        <a:solidFill>
                          <a:schemeClr val="dk1"/>
                        </a:solidFill>
                        <a:effectLst/>
                        <a:latin typeface="+mn-lt"/>
                        <a:ea typeface="+mn-ea"/>
                        <a:cs typeface="+mn-cs"/>
                      </a:endParaRPr>
                    </a:p>
                  </a:txBody>
                  <a:tcPr marL="121920" marR="121920" horzOverflow="overflow"/>
                </a:tc>
              </a:tr>
            </a:tbl>
          </a:graphicData>
        </a:graphic>
      </p:graphicFrame>
      <p:pic>
        <p:nvPicPr>
          <p:cNvPr id="6" name="Picture 4"/>
          <p:cNvPicPr>
            <a:picLocks noChangeAspect="1" noChangeArrowheads="1"/>
          </p:cNvPicPr>
          <p:nvPr/>
        </p:nvPicPr>
        <p:blipFill>
          <a:blip r:embed="rId2"/>
          <a:srcRect/>
          <a:stretch>
            <a:fillRect/>
          </a:stretch>
        </p:blipFill>
        <p:spPr bwMode="auto">
          <a:xfrm>
            <a:off x="0" y="0"/>
            <a:ext cx="2438400" cy="914400"/>
          </a:xfrm>
          <a:prstGeom prst="rect">
            <a:avLst/>
          </a:prstGeom>
          <a:noFill/>
          <a:ln w="9525">
            <a:noFill/>
            <a:miter lim="800000"/>
            <a:headEnd/>
            <a:tailEnd/>
          </a:ln>
          <a:effectLst/>
        </p:spPr>
      </p:pic>
      <p:sp>
        <p:nvSpPr>
          <p:cNvPr id="7" name="Rectangle 8"/>
          <p:cNvSpPr>
            <a:spLocks noChangeArrowheads="1"/>
          </p:cNvSpPr>
          <p:nvPr/>
        </p:nvSpPr>
        <p:spPr bwMode="auto">
          <a:xfrm>
            <a:off x="304800" y="6019801"/>
            <a:ext cx="11480800" cy="395173"/>
          </a:xfrm>
          <a:prstGeom prst="rect">
            <a:avLst/>
          </a:prstGeom>
          <a:noFill/>
          <a:ln w="9525">
            <a:noFill/>
            <a:miter lim="800000"/>
            <a:headEnd/>
            <a:tailEnd/>
          </a:ln>
        </p:spPr>
        <p:txBody>
          <a:bodyPr wrap="square">
            <a:spAutoFit/>
          </a:bodyPr>
          <a:lstStyle/>
          <a:p>
            <a:pPr marL="320040" indent="-320040" algn="just" fontAlgn="auto">
              <a:lnSpc>
                <a:spcPct val="80000"/>
              </a:lnSpc>
              <a:spcBef>
                <a:spcPts val="700"/>
              </a:spcBef>
              <a:spcAft>
                <a:spcPts val="0"/>
              </a:spcAft>
              <a:buClr>
                <a:schemeClr val="accent2"/>
              </a:buClr>
              <a:buSzPct val="60000"/>
              <a:defRPr/>
            </a:pPr>
            <a:r>
              <a:rPr lang="en-US" sz="2400" b="1" u="sng" dirty="0" smtClean="0">
                <a:latin typeface="+mn-lt"/>
              </a:rPr>
              <a:t>Operational Cost: 15 - 25%</a:t>
            </a:r>
            <a:endParaRPr lang="en-US" sz="3200" b="1" dirty="0" smtClean="0">
              <a:latin typeface="+mn-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5440363"/>
          </a:xfrm>
        </p:spPr>
        <p:txBody>
          <a:bodyPr/>
          <a:lstStyle/>
          <a:p>
            <a:pPr>
              <a:buNone/>
            </a:pPr>
            <a:endParaRPr lang="en-US" dirty="0" smtClean="0"/>
          </a:p>
          <a:p>
            <a:pPr>
              <a:buNone/>
            </a:pPr>
            <a:endParaRPr lang="en-US" dirty="0"/>
          </a:p>
        </p:txBody>
      </p:sp>
      <p:sp>
        <p:nvSpPr>
          <p:cNvPr id="4" name="Text Box 23"/>
          <p:cNvSpPr txBox="1">
            <a:spLocks noChangeArrowheads="1"/>
          </p:cNvSpPr>
          <p:nvPr/>
        </p:nvSpPr>
        <p:spPr bwMode="auto">
          <a:xfrm>
            <a:off x="0" y="0"/>
            <a:ext cx="12192000" cy="914400"/>
          </a:xfrm>
          <a:prstGeom prst="rect">
            <a:avLst/>
          </a:prstGeom>
          <a:solidFill>
            <a:schemeClr val="bg2">
              <a:lumMod val="50000"/>
            </a:schemeClr>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r>
              <a:rPr lang="en-GB" sz="2800" b="1" dirty="0" smtClean="0">
                <a:solidFill>
                  <a:srgbClr val="FFFFFF"/>
                </a:solidFill>
                <a:cs typeface="Arial" charset="0"/>
              </a:rPr>
              <a:t>                     Indonesia &amp; Islamic Microfinance Industry </a:t>
            </a:r>
            <a:endParaRPr lang="en-GB" sz="2800" b="1" dirty="0">
              <a:solidFill>
                <a:srgbClr val="FFFFFF"/>
              </a:solidFill>
              <a:cs typeface="Arial" charset="0"/>
            </a:endParaRPr>
          </a:p>
        </p:txBody>
      </p:sp>
      <p:pic>
        <p:nvPicPr>
          <p:cNvPr id="6" name="Picture 4"/>
          <p:cNvPicPr>
            <a:picLocks noChangeAspect="1" noChangeArrowheads="1"/>
          </p:cNvPicPr>
          <p:nvPr/>
        </p:nvPicPr>
        <p:blipFill>
          <a:blip r:embed="rId2"/>
          <a:srcRect/>
          <a:stretch>
            <a:fillRect/>
          </a:stretch>
        </p:blipFill>
        <p:spPr bwMode="auto">
          <a:xfrm>
            <a:off x="0" y="0"/>
            <a:ext cx="2438400" cy="914400"/>
          </a:xfrm>
          <a:prstGeom prst="rect">
            <a:avLst/>
          </a:prstGeom>
          <a:noFill/>
          <a:ln w="9525">
            <a:noFill/>
            <a:miter lim="800000"/>
            <a:headEnd/>
            <a:tailEnd/>
          </a:ln>
          <a:effectLst/>
        </p:spPr>
      </p:pic>
      <p:sp>
        <p:nvSpPr>
          <p:cNvPr id="8" name="Rectangle 8"/>
          <p:cNvSpPr>
            <a:spLocks noChangeArrowheads="1"/>
          </p:cNvSpPr>
          <p:nvPr/>
        </p:nvSpPr>
        <p:spPr bwMode="auto">
          <a:xfrm>
            <a:off x="406400" y="1066800"/>
            <a:ext cx="11379200" cy="4150367"/>
          </a:xfrm>
          <a:prstGeom prst="rect">
            <a:avLst/>
          </a:prstGeom>
          <a:noFill/>
          <a:ln w="9525">
            <a:noFill/>
            <a:miter lim="800000"/>
            <a:headEnd/>
            <a:tailEnd/>
          </a:ln>
        </p:spPr>
        <p:txBody>
          <a:bodyPr wrap="square">
            <a:spAutoFit/>
          </a:bodyPr>
          <a:lstStyle/>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Innovation:</a:t>
            </a:r>
            <a:r>
              <a:rPr lang="en-US" sz="2400" dirty="0" smtClean="0">
                <a:solidFill>
                  <a:schemeClr val="bg2"/>
                </a:solidFill>
                <a:latin typeface="+mn-lt"/>
              </a:rPr>
              <a:t> </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Bait-</a:t>
            </a:r>
            <a:r>
              <a:rPr lang="en-US" sz="2400" dirty="0" err="1" smtClean="0">
                <a:solidFill>
                  <a:schemeClr val="bg2"/>
                </a:solidFill>
                <a:latin typeface="+mn-lt"/>
              </a:rPr>
              <a:t>ul</a:t>
            </a:r>
            <a:r>
              <a:rPr lang="en-US" sz="2400" dirty="0" smtClean="0">
                <a:solidFill>
                  <a:schemeClr val="bg2"/>
                </a:solidFill>
                <a:latin typeface="+mn-lt"/>
              </a:rPr>
              <a:t>-mal </a:t>
            </a:r>
            <a:r>
              <a:rPr lang="en-US" sz="2400" dirty="0" err="1" smtClean="0">
                <a:solidFill>
                  <a:schemeClr val="bg2"/>
                </a:solidFill>
                <a:latin typeface="+mn-lt"/>
              </a:rPr>
              <a:t>Tamveel</a:t>
            </a:r>
            <a:r>
              <a:rPr lang="en-US" sz="2400" dirty="0" smtClean="0">
                <a:solidFill>
                  <a:schemeClr val="bg2"/>
                </a:solidFill>
                <a:latin typeface="+mn-lt"/>
              </a:rPr>
              <a:t> (BMT), BPRS  </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Challenges:</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Poor IT integration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High Poverty Index</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Lesser financial sustainability in the community/ natives </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Future Prospects:</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Rising Donors’ interest poverty alleviation especially through IMF</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Role of Ministry of Cooperative &amp; Central Bank is positive.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Rapid growth of IMFIs with high acceptability from the majority Muslim community.</a:t>
            </a:r>
            <a:endParaRPr lang="en-US" sz="3200" dirty="0" smtClean="0">
              <a:solidFill>
                <a:schemeClr val="bg2"/>
              </a:solidFill>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7"/>
          <p:cNvSpPr/>
          <p:nvPr/>
        </p:nvSpPr>
        <p:spPr>
          <a:xfrm>
            <a:off x="520700" y="1968500"/>
            <a:ext cx="2488107" cy="8589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90000"/>
              </a:lnSpc>
              <a:spcAft>
                <a:spcPct val="35000"/>
              </a:spcAft>
            </a:pPr>
            <a:r>
              <a:rPr lang="en-US" sz="2000" b="1" dirty="0" smtClean="0">
                <a:ea typeface="Arial Unicode MS" pitchFamily="34" charset="-128"/>
                <a:cs typeface="Arial Unicode MS" pitchFamily="34" charset="-128"/>
              </a:rPr>
              <a:t>Sources of Islamic Finance</a:t>
            </a:r>
            <a:endParaRPr lang="en-US" sz="2000" kern="1200" dirty="0"/>
          </a:p>
        </p:txBody>
      </p:sp>
      <p:sp>
        <p:nvSpPr>
          <p:cNvPr id="10" name="Rounded Rectangle 7"/>
          <p:cNvSpPr/>
          <p:nvPr/>
        </p:nvSpPr>
        <p:spPr>
          <a:xfrm>
            <a:off x="4410008" y="1968500"/>
            <a:ext cx="4648200" cy="8589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90000"/>
              </a:lnSpc>
              <a:spcAft>
                <a:spcPct val="35000"/>
              </a:spcAft>
            </a:pPr>
            <a:r>
              <a:rPr lang="en-US" sz="2400" dirty="0" smtClean="0">
                <a:ea typeface="Arial Unicode MS" pitchFamily="34" charset="-128"/>
                <a:cs typeface="Arial Unicode MS" pitchFamily="34" charset="-128"/>
              </a:rPr>
              <a:t>Islamic Banking &amp; Microfinance</a:t>
            </a:r>
            <a:r>
              <a:rPr lang="en-US" sz="2400" dirty="0" smtClean="0"/>
              <a:t> Product Mechanism</a:t>
            </a:r>
            <a:endParaRPr lang="en-US" sz="2400" dirty="0" smtClean="0">
              <a:ea typeface="Arial Unicode MS" pitchFamily="34" charset="-128"/>
              <a:cs typeface="Arial Unicode MS" pitchFamily="34" charset="-128"/>
            </a:endParaRPr>
          </a:p>
        </p:txBody>
      </p:sp>
      <p:pic>
        <p:nvPicPr>
          <p:cNvPr id="11" name="Picture 1"/>
          <p:cNvPicPr>
            <a:picLocks noChangeAspect="1" noChangeArrowheads="1"/>
          </p:cNvPicPr>
          <p:nvPr/>
        </p:nvPicPr>
        <p:blipFill>
          <a:blip r:embed="rId2"/>
          <a:srcRect/>
          <a:stretch>
            <a:fillRect/>
          </a:stretch>
        </p:blipFill>
        <p:spPr bwMode="auto">
          <a:xfrm>
            <a:off x="4410008" y="2827449"/>
            <a:ext cx="4648200" cy="3657600"/>
          </a:xfrm>
          <a:prstGeom prst="rect">
            <a:avLst/>
          </a:prstGeom>
          <a:noFill/>
          <a:ln w="9525">
            <a:noFill/>
            <a:miter lim="800000"/>
            <a:headEnd/>
            <a:tailEnd/>
          </a:ln>
          <a:effectLst/>
        </p:spPr>
      </p:pic>
      <p:sp>
        <p:nvSpPr>
          <p:cNvPr id="12" name="Right Arrow 11"/>
          <p:cNvSpPr/>
          <p:nvPr/>
        </p:nvSpPr>
        <p:spPr>
          <a:xfrm>
            <a:off x="3119782" y="3398949"/>
            <a:ext cx="1214026" cy="2590800"/>
          </a:xfrm>
          <a:prstGeom prst="rightArrow">
            <a:avLst/>
          </a:prstGeom>
        </p:spPr>
        <p:style>
          <a:lnRef idx="1">
            <a:schemeClr val="accent2"/>
          </a:lnRef>
          <a:fillRef idx="2">
            <a:schemeClr val="accent2"/>
          </a:fillRef>
          <a:effectRef idx="1">
            <a:schemeClr val="accent2"/>
          </a:effectRef>
          <a:fontRef idx="minor">
            <a:schemeClr val="dk1"/>
          </a:fontRef>
        </p:style>
      </p:sp>
      <p:sp>
        <p:nvSpPr>
          <p:cNvPr id="13" name="Rounded Rectangle 4"/>
          <p:cNvSpPr/>
          <p:nvPr/>
        </p:nvSpPr>
        <p:spPr>
          <a:xfrm>
            <a:off x="520700" y="3322749"/>
            <a:ext cx="2400300" cy="2667000"/>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GB" sz="2400" b="1" kern="1200" dirty="0" smtClean="0"/>
              <a:t>Quran</a:t>
            </a:r>
            <a:endParaRPr lang="en-US" sz="2400" kern="1200" dirty="0"/>
          </a:p>
          <a:p>
            <a:pPr marL="171450" lvl="1" indent="-171450" algn="l" defTabSz="711200">
              <a:lnSpc>
                <a:spcPct val="90000"/>
              </a:lnSpc>
              <a:spcBef>
                <a:spcPct val="0"/>
              </a:spcBef>
              <a:spcAft>
                <a:spcPct val="15000"/>
              </a:spcAft>
              <a:buChar char="••"/>
            </a:pPr>
            <a:r>
              <a:rPr lang="en-GB" sz="2400" b="1" kern="1200" dirty="0" err="1" smtClean="0"/>
              <a:t>Sunnah</a:t>
            </a:r>
            <a:endParaRPr lang="en-GB" sz="2400" b="1" kern="1200" dirty="0"/>
          </a:p>
          <a:p>
            <a:pPr marL="171450" lvl="1" indent="-171450" algn="l" defTabSz="711200">
              <a:lnSpc>
                <a:spcPct val="90000"/>
              </a:lnSpc>
              <a:spcBef>
                <a:spcPct val="0"/>
              </a:spcBef>
              <a:spcAft>
                <a:spcPct val="15000"/>
              </a:spcAft>
              <a:buChar char="••"/>
            </a:pPr>
            <a:r>
              <a:rPr lang="en-GB" sz="2400" b="1" kern="1200" dirty="0" err="1" smtClean="0"/>
              <a:t>Ijma’a</a:t>
            </a:r>
            <a:r>
              <a:rPr lang="en-GB" sz="2400" b="1" kern="1200" dirty="0" smtClean="0"/>
              <a:t> (jurist consensus)</a:t>
            </a:r>
            <a:endParaRPr lang="en-GB" sz="2400" b="1" kern="1200" dirty="0"/>
          </a:p>
          <a:p>
            <a:pPr marL="171450" lvl="1" indent="-171450" algn="l" defTabSz="711200">
              <a:lnSpc>
                <a:spcPct val="90000"/>
              </a:lnSpc>
              <a:spcBef>
                <a:spcPct val="0"/>
              </a:spcBef>
              <a:spcAft>
                <a:spcPct val="15000"/>
              </a:spcAft>
              <a:buChar char="••"/>
            </a:pPr>
            <a:r>
              <a:rPr lang="en-GB" sz="2400" b="1" kern="1200" dirty="0" err="1" smtClean="0"/>
              <a:t>Ijtihad</a:t>
            </a:r>
            <a:r>
              <a:rPr lang="en-GB" sz="2400" b="1" kern="1200" dirty="0" smtClean="0"/>
              <a:t> &amp; </a:t>
            </a:r>
            <a:r>
              <a:rPr lang="en-GB" sz="2400" b="1" kern="1200" dirty="0" err="1" smtClean="0"/>
              <a:t>Qiyas</a:t>
            </a:r>
            <a:r>
              <a:rPr lang="en-GB" sz="2400" b="1" kern="1200" dirty="0" smtClean="0"/>
              <a:t> (analogy)</a:t>
            </a:r>
            <a:endParaRPr lang="en-GB" sz="2400" b="1" kern="1200" dirty="0"/>
          </a:p>
        </p:txBody>
      </p:sp>
      <p:sp>
        <p:nvSpPr>
          <p:cNvPr id="18" name="Text Box 9"/>
          <p:cNvSpPr txBox="1">
            <a:spLocks noChangeArrowheads="1"/>
          </p:cNvSpPr>
          <p:nvPr/>
        </p:nvSpPr>
        <p:spPr bwMode="auto">
          <a:xfrm>
            <a:off x="520700" y="0"/>
            <a:ext cx="8623300" cy="1049450"/>
          </a:xfrm>
          <a:prstGeom prst="rect">
            <a:avLst/>
          </a:prstGeom>
          <a:solidFill>
            <a:schemeClr val="accent2">
              <a:lumMod val="75000"/>
            </a:schemeClr>
          </a:solidFill>
          <a:ln w="9525" algn="ctr">
            <a:noFill/>
            <a:miter lim="800000"/>
            <a:headEnd/>
            <a:tailEnd/>
          </a:ln>
        </p:spPr>
        <p:txBody>
          <a:bodyPr anchor="ctr"/>
          <a:lstStyle/>
          <a:p>
            <a:pPr algn="ctr"/>
            <a:r>
              <a:rPr lang="en-GB" sz="3200" b="1" dirty="0" smtClean="0">
                <a:solidFill>
                  <a:srgbClr val="FFFFFF"/>
                </a:solidFill>
                <a:cs typeface="Arial" charset="0"/>
              </a:rPr>
              <a:t>Source </a:t>
            </a:r>
            <a:r>
              <a:rPr lang="en-GB" sz="3200" b="1" dirty="0">
                <a:solidFill>
                  <a:srgbClr val="FFFFFF"/>
                </a:solidFill>
                <a:cs typeface="Arial" charset="0"/>
              </a:rPr>
              <a:t>of </a:t>
            </a:r>
            <a:r>
              <a:rPr lang="en-GB" sz="3200" b="1" dirty="0" smtClean="0">
                <a:solidFill>
                  <a:srgbClr val="FFFFFF"/>
                </a:solidFill>
                <a:cs typeface="Arial" charset="0"/>
              </a:rPr>
              <a:t>Islamic Microfinance Product</a:t>
            </a:r>
            <a:endParaRPr lang="en-GB" sz="3200" b="1" dirty="0">
              <a:solidFill>
                <a:srgbClr val="FFFFFF"/>
              </a:solidFill>
              <a:cs typeface="Arial" charset="0"/>
            </a:endParaRPr>
          </a:p>
        </p:txBody>
      </p:sp>
    </p:spTree>
    <p:extLst>
      <p:ext uri="{BB962C8B-B14F-4D97-AF65-F5344CB8AC3E}">
        <p14:creationId xmlns="" xmlns:p14="http://schemas.microsoft.com/office/powerpoint/2010/main" val="430129912"/>
      </p:ext>
    </p:extLst>
  </p:cSld>
  <p:clrMapOvr>
    <a:masterClrMapping/>
  </p:clrMapOvr>
  <mc:AlternateContent xmlns:mc="http://schemas.openxmlformats.org/markup-compatibility/2006">
    <mc:Choice xmlns="" xmlns:p14="http://schemas.microsoft.com/office/powerpoint/2010/main" Requires="p14">
      <p:transition spd="slow" p14:dur="2000" advTm="28979"/>
    </mc:Choice>
    <mc:Fallback>
      <p:transition spd="slow" advTm="28979"/>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5440363"/>
          </a:xfrm>
        </p:spPr>
        <p:txBody>
          <a:bodyPr/>
          <a:lstStyle/>
          <a:p>
            <a:pPr>
              <a:buNone/>
            </a:pPr>
            <a:endParaRPr lang="en-US" dirty="0" smtClean="0"/>
          </a:p>
          <a:p>
            <a:pPr>
              <a:buNone/>
            </a:pPr>
            <a:endParaRPr lang="en-US" dirty="0"/>
          </a:p>
        </p:txBody>
      </p:sp>
      <p:sp>
        <p:nvSpPr>
          <p:cNvPr id="4" name="Text Box 23"/>
          <p:cNvSpPr txBox="1">
            <a:spLocks noChangeArrowheads="1"/>
          </p:cNvSpPr>
          <p:nvPr/>
        </p:nvSpPr>
        <p:spPr bwMode="auto">
          <a:xfrm>
            <a:off x="0" y="0"/>
            <a:ext cx="12192000" cy="9144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en-GB" sz="2800" b="1" dirty="0" smtClean="0">
                <a:solidFill>
                  <a:srgbClr val="FFFFFF"/>
                </a:solidFill>
                <a:cs typeface="Arial" charset="0"/>
              </a:rPr>
              <a:t>                      Yemen – Middle East and North Africa </a:t>
            </a:r>
            <a:endParaRPr lang="en-GB" sz="2800" b="1" dirty="0">
              <a:solidFill>
                <a:srgbClr val="FFFFFF"/>
              </a:solidFill>
              <a:cs typeface="Arial" charset="0"/>
            </a:endParaRPr>
          </a:p>
        </p:txBody>
      </p:sp>
      <p:pic>
        <p:nvPicPr>
          <p:cNvPr id="7" name="Picture 5" descr="C:\Users\Administrator\Desktop\Yemen.jpg"/>
          <p:cNvPicPr>
            <a:picLocks noChangeAspect="1" noChangeArrowheads="1"/>
          </p:cNvPicPr>
          <p:nvPr/>
        </p:nvPicPr>
        <p:blipFill>
          <a:blip r:embed="rId2"/>
          <a:srcRect/>
          <a:stretch>
            <a:fillRect/>
          </a:stretch>
        </p:blipFill>
        <p:spPr bwMode="auto">
          <a:xfrm>
            <a:off x="0" y="1"/>
            <a:ext cx="2438400" cy="904875"/>
          </a:xfrm>
          <a:prstGeom prst="rect">
            <a:avLst/>
          </a:prstGeom>
          <a:noFill/>
        </p:spPr>
      </p:pic>
      <p:pic>
        <p:nvPicPr>
          <p:cNvPr id="71682" name="Picture 2"/>
          <p:cNvPicPr>
            <a:picLocks noChangeAspect="1" noChangeArrowheads="1"/>
          </p:cNvPicPr>
          <p:nvPr/>
        </p:nvPicPr>
        <p:blipFill>
          <a:blip r:embed="rId3"/>
          <a:srcRect/>
          <a:stretch>
            <a:fillRect/>
          </a:stretch>
        </p:blipFill>
        <p:spPr bwMode="auto">
          <a:xfrm>
            <a:off x="8026400" y="1447800"/>
            <a:ext cx="3454400" cy="1640840"/>
          </a:xfrm>
          <a:prstGeom prst="rect">
            <a:avLst/>
          </a:prstGeom>
          <a:noFill/>
          <a:ln w="9525">
            <a:noFill/>
            <a:miter lim="800000"/>
            <a:headEnd/>
            <a:tailEnd/>
          </a:ln>
          <a:effectLst/>
        </p:spPr>
      </p:pic>
      <p:sp>
        <p:nvSpPr>
          <p:cNvPr id="8" name="Rectangle 8"/>
          <p:cNvSpPr>
            <a:spLocks noChangeArrowheads="1"/>
          </p:cNvSpPr>
          <p:nvPr/>
        </p:nvSpPr>
        <p:spPr bwMode="auto">
          <a:xfrm>
            <a:off x="406400" y="1066801"/>
            <a:ext cx="9347200" cy="5781070"/>
          </a:xfrm>
          <a:prstGeom prst="rect">
            <a:avLst/>
          </a:prstGeom>
          <a:noFill/>
          <a:ln w="9525">
            <a:noFill/>
            <a:miter lim="800000"/>
            <a:headEnd/>
            <a:tailEnd/>
          </a:ln>
        </p:spPr>
        <p:txBody>
          <a:bodyPr wrap="square">
            <a:spAutoFit/>
          </a:bodyPr>
          <a:lstStyle/>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Population – 23.85 million</a:t>
            </a:r>
            <a:endParaRPr lang="en-US" sz="3200"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endParaRPr lang="en-US" sz="2400"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Muslim population – 100%</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endParaRPr lang="en-US" sz="2400"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GDP – USD 35.65 billion</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endParaRPr lang="en-US" sz="2400"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Category – Developing (Lower Middle Income)</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endParaRPr lang="en-US" sz="2400"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Per Capita GNI – USD 1270</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endParaRPr lang="en-US" sz="2400"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Poverty Rate –  34.8% </a:t>
            </a:r>
            <a:r>
              <a:rPr lang="en-US" sz="2000" dirty="0" smtClean="0">
                <a:solidFill>
                  <a:schemeClr val="bg2"/>
                </a:solidFill>
                <a:latin typeface="+mn-lt"/>
              </a:rPr>
              <a:t>(less than USD 1.25/ per day) </a:t>
            </a:r>
            <a:endParaRPr lang="en-US" sz="2400"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endParaRPr lang="en-US" sz="2400"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Microfinance Industry –  Developing</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endParaRPr lang="en-US" sz="2400"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High Demand of Islamic Microfinance</a:t>
            </a:r>
          </a:p>
        </p:txBody>
      </p:sp>
      <p:sp>
        <p:nvSpPr>
          <p:cNvPr id="9" name="Rectangle 8"/>
          <p:cNvSpPr>
            <a:spLocks noChangeArrowheads="1"/>
          </p:cNvSpPr>
          <p:nvPr/>
        </p:nvSpPr>
        <p:spPr bwMode="auto">
          <a:xfrm>
            <a:off x="7721600" y="6467868"/>
            <a:ext cx="4470400" cy="313932"/>
          </a:xfrm>
          <a:prstGeom prst="rect">
            <a:avLst/>
          </a:prstGeom>
          <a:noFill/>
          <a:ln w="9525">
            <a:noFill/>
            <a:miter lim="800000"/>
            <a:headEnd/>
            <a:tailEnd/>
          </a:ln>
        </p:spPr>
        <p:txBody>
          <a:bodyPr wrap="square">
            <a:spAutoFit/>
          </a:bodyPr>
          <a:lstStyle/>
          <a:p>
            <a:pPr marL="320040" indent="-320040" algn="just" fontAlgn="auto">
              <a:lnSpc>
                <a:spcPct val="80000"/>
              </a:lnSpc>
              <a:spcBef>
                <a:spcPts val="700"/>
              </a:spcBef>
              <a:spcAft>
                <a:spcPts val="0"/>
              </a:spcAft>
              <a:buClr>
                <a:schemeClr val="accent2"/>
              </a:buClr>
              <a:buSzPct val="60000"/>
              <a:defRPr/>
            </a:pPr>
            <a:r>
              <a:rPr lang="en-US" b="1" dirty="0" smtClean="0">
                <a:latin typeface="+mn-lt"/>
              </a:rPr>
              <a:t>Source:</a:t>
            </a:r>
            <a:r>
              <a:rPr lang="en-US" dirty="0" smtClean="0">
                <a:latin typeface="+mn-lt"/>
              </a:rPr>
              <a:t> World Bank (website)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5440363"/>
          </a:xfrm>
        </p:spPr>
        <p:txBody>
          <a:bodyPr/>
          <a:lstStyle/>
          <a:p>
            <a:pPr>
              <a:buNone/>
            </a:pPr>
            <a:endParaRPr lang="en-US" dirty="0" smtClean="0"/>
          </a:p>
          <a:p>
            <a:pPr>
              <a:buNone/>
            </a:pPr>
            <a:endParaRPr lang="en-US" dirty="0"/>
          </a:p>
        </p:txBody>
      </p:sp>
      <p:sp>
        <p:nvSpPr>
          <p:cNvPr id="4" name="Text Box 23"/>
          <p:cNvSpPr txBox="1">
            <a:spLocks noChangeArrowheads="1"/>
          </p:cNvSpPr>
          <p:nvPr/>
        </p:nvSpPr>
        <p:spPr bwMode="auto">
          <a:xfrm>
            <a:off x="0" y="0"/>
            <a:ext cx="12192000" cy="9144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en-GB" sz="2800" b="1" dirty="0" smtClean="0">
                <a:solidFill>
                  <a:srgbClr val="FFFFFF"/>
                </a:solidFill>
                <a:cs typeface="Arial" charset="0"/>
              </a:rPr>
              <a:t>                Yemen &amp; Islamic Microfinance Industry </a:t>
            </a:r>
            <a:endParaRPr lang="en-GB" sz="2800" b="1" dirty="0">
              <a:solidFill>
                <a:srgbClr val="FFFFFF"/>
              </a:solidFill>
              <a:cs typeface="Arial" charset="0"/>
            </a:endParaRPr>
          </a:p>
        </p:txBody>
      </p:sp>
      <p:pic>
        <p:nvPicPr>
          <p:cNvPr id="7" name="Picture 5" descr="C:\Users\Administrator\Desktop\Yemen.jpg"/>
          <p:cNvPicPr>
            <a:picLocks noChangeAspect="1" noChangeArrowheads="1"/>
          </p:cNvPicPr>
          <p:nvPr/>
        </p:nvPicPr>
        <p:blipFill>
          <a:blip r:embed="rId2"/>
          <a:srcRect/>
          <a:stretch>
            <a:fillRect/>
          </a:stretch>
        </p:blipFill>
        <p:spPr bwMode="auto">
          <a:xfrm>
            <a:off x="0" y="1"/>
            <a:ext cx="2438400" cy="904875"/>
          </a:xfrm>
          <a:prstGeom prst="rect">
            <a:avLst/>
          </a:prstGeom>
          <a:noFill/>
        </p:spPr>
      </p:pic>
      <p:sp>
        <p:nvSpPr>
          <p:cNvPr id="8" name="Rectangle 8"/>
          <p:cNvSpPr>
            <a:spLocks noChangeArrowheads="1"/>
          </p:cNvSpPr>
          <p:nvPr/>
        </p:nvSpPr>
        <p:spPr bwMode="auto">
          <a:xfrm>
            <a:off x="406400" y="1066802"/>
            <a:ext cx="11379200" cy="4920834"/>
          </a:xfrm>
          <a:prstGeom prst="rect">
            <a:avLst/>
          </a:prstGeom>
          <a:noFill/>
          <a:ln w="9525">
            <a:noFill/>
            <a:miter lim="800000"/>
            <a:headEnd/>
            <a:tailEnd/>
          </a:ln>
        </p:spPr>
        <p:txBody>
          <a:bodyPr wrap="square">
            <a:spAutoFit/>
          </a:bodyPr>
          <a:lstStyle/>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Innovation:</a:t>
            </a:r>
            <a:r>
              <a:rPr lang="en-US" sz="2400" dirty="0" smtClean="0">
                <a:solidFill>
                  <a:schemeClr val="bg2"/>
                </a:solidFill>
                <a:latin typeface="+mn-lt"/>
              </a:rPr>
              <a:t>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I.T Integration &amp; Micro Takaful</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Role of Islamic Bank to Strengthened the Islamic Microfinance Institutions.</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Challenges:</a:t>
            </a:r>
            <a:endParaRPr lang="en-US" sz="2400" dirty="0" smtClean="0">
              <a:solidFill>
                <a:schemeClr val="bg2"/>
              </a:solidFill>
              <a:latin typeface="+mn-lt"/>
            </a:endParaRP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GB" sz="2400" dirty="0" smtClean="0">
                <a:solidFill>
                  <a:schemeClr val="bg2"/>
                </a:solidFill>
                <a:latin typeface="+mn-lt"/>
              </a:rPr>
              <a:t>Reluctance in Research &amp; Implementation of  new Products, as only (</a:t>
            </a:r>
            <a:r>
              <a:rPr lang="en-GB" sz="2400" dirty="0" err="1" smtClean="0">
                <a:solidFill>
                  <a:schemeClr val="bg2"/>
                </a:solidFill>
                <a:latin typeface="+mn-lt"/>
              </a:rPr>
              <a:t>Murabahah</a:t>
            </a:r>
            <a:r>
              <a:rPr lang="en-GB" sz="2400" dirty="0" smtClean="0">
                <a:solidFill>
                  <a:schemeClr val="bg2"/>
                </a:solidFill>
                <a:latin typeface="+mn-lt"/>
              </a:rPr>
              <a:t>) is serving almost 80% of Islamic Microfinance Industry.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Significant division of Urban and Rural population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Law and Order</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Future Prospects:</a:t>
            </a:r>
            <a:endParaRPr lang="en-US" sz="3200" b="1" u="sng" dirty="0" smtClean="0">
              <a:solidFill>
                <a:schemeClr val="bg2"/>
              </a:solidFill>
              <a:latin typeface="+mn-lt"/>
            </a:endParaRP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High Demand of IMF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Role of SFD &amp; YMN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New Range of Islamic Microfinance products </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endParaRPr lang="en-US" sz="2400" b="1" u="sng" dirty="0" smtClean="0">
              <a:solidFill>
                <a:schemeClr val="bg2"/>
              </a:solidFill>
              <a:latin typeface="+mn-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8"/>
          <p:cNvSpPr>
            <a:spLocks noChangeArrowheads="1"/>
          </p:cNvSpPr>
          <p:nvPr/>
        </p:nvSpPr>
        <p:spPr bwMode="auto">
          <a:xfrm>
            <a:off x="875922" y="0"/>
            <a:ext cx="8416890" cy="3429000"/>
          </a:xfrm>
          <a:prstGeom prst="rect">
            <a:avLst/>
          </a:prstGeom>
          <a:solidFill>
            <a:srgbClr val="35742A"/>
          </a:solidFill>
          <a:ln w="9525" algn="ctr">
            <a:noFill/>
            <a:miter lim="800000"/>
            <a:headEnd/>
            <a:tailEnd/>
          </a:ln>
          <a:effectLst/>
        </p:spPr>
        <p:txBody>
          <a:bodyPr anchor="ctr"/>
          <a:lstStyle/>
          <a:p>
            <a:pPr marL="381000" indent="-381000" algn="ctr">
              <a:lnSpc>
                <a:spcPct val="80000"/>
              </a:lnSpc>
            </a:pPr>
            <a:endParaRPr lang="en-US" sz="2200" b="1" dirty="0" smtClean="0">
              <a:solidFill>
                <a:srgbClr val="FFFFFF"/>
              </a:solidFill>
              <a:cs typeface="Arial" charset="0"/>
            </a:endParaRPr>
          </a:p>
        </p:txBody>
      </p:sp>
      <p:sp>
        <p:nvSpPr>
          <p:cNvPr id="9" name="Snip Diagonal Corner Rectangle 8"/>
          <p:cNvSpPr/>
          <p:nvPr/>
        </p:nvSpPr>
        <p:spPr bwMode="auto">
          <a:xfrm>
            <a:off x="1044507" y="190500"/>
            <a:ext cx="8042102" cy="3048000"/>
          </a:xfrm>
          <a:prstGeom prst="snip2DiagRect">
            <a:avLst/>
          </a:prstGeom>
          <a:noFill/>
          <a:ln w="38100" cap="flat" cmpd="sng" algn="ctr">
            <a:solidFill>
              <a:srgbClr val="FF0000"/>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defRPr/>
            </a:pPr>
            <a:endParaRPr lang="en-US"/>
          </a:p>
        </p:txBody>
      </p:sp>
      <p:sp>
        <p:nvSpPr>
          <p:cNvPr id="10" name="Title 9"/>
          <p:cNvSpPr>
            <a:spLocks noGrp="1"/>
          </p:cNvSpPr>
          <p:nvPr>
            <p:ph type="ctrTitle"/>
          </p:nvPr>
        </p:nvSpPr>
        <p:spPr>
          <a:xfrm>
            <a:off x="1182090" y="865949"/>
            <a:ext cx="7766936" cy="1646302"/>
          </a:xfrm>
        </p:spPr>
        <p:txBody>
          <a:bodyPr anchor="ctr"/>
          <a:lstStyle/>
          <a:p>
            <a:pPr algn="ctr"/>
            <a:r>
              <a:rPr lang="en-US" dirty="0" err="1" smtClean="0">
                <a:ln w="0"/>
                <a:solidFill>
                  <a:schemeClr val="tx1"/>
                </a:solidFill>
                <a:effectLst>
                  <a:outerShdw blurRad="38100" dist="19050" dir="2700000" algn="tl" rotWithShape="0">
                    <a:schemeClr val="dk1">
                      <a:alpha val="40000"/>
                    </a:schemeClr>
                  </a:outerShdw>
                </a:effectLst>
              </a:rPr>
              <a:t>JazzakAllah</a:t>
            </a:r>
            <a:r>
              <a:rPr lang="en-US" dirty="0" smtClean="0">
                <a:ln w="0"/>
                <a:solidFill>
                  <a:schemeClr val="tx1"/>
                </a:solidFill>
                <a:effectLst>
                  <a:outerShdw blurRad="38100" dist="19050" dir="2700000" algn="tl" rotWithShape="0">
                    <a:schemeClr val="dk1">
                      <a:alpha val="40000"/>
                    </a:schemeClr>
                  </a:outerShdw>
                </a:effectLst>
              </a:rPr>
              <a:t/>
            </a:r>
            <a:br>
              <a:rPr lang="en-US" dirty="0" smtClean="0">
                <a:ln w="0"/>
                <a:solidFill>
                  <a:schemeClr val="tx1"/>
                </a:solidFill>
                <a:effectLst>
                  <a:outerShdw blurRad="38100" dist="19050" dir="2700000" algn="tl" rotWithShape="0">
                    <a:schemeClr val="dk1">
                      <a:alpha val="40000"/>
                    </a:schemeClr>
                  </a:outerShdw>
                </a:effectLst>
              </a:rPr>
            </a:br>
            <a:r>
              <a:rPr lang="en-US" sz="4400" dirty="0" smtClean="0">
                <a:ln w="0"/>
                <a:solidFill>
                  <a:schemeClr val="tx1"/>
                </a:solidFill>
                <a:effectLst>
                  <a:outerShdw blurRad="38100" dist="19050" dir="2700000" algn="tl" rotWithShape="0">
                    <a:schemeClr val="dk1">
                      <a:alpha val="40000"/>
                    </a:schemeClr>
                  </a:outerShdw>
                </a:effectLst>
              </a:rPr>
              <a:t>Thank you for listening with patience</a:t>
            </a:r>
            <a:endParaRPr lang="en-US" sz="4400"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bwMode="auto">
          <a:xfrm>
            <a:off x="898216" y="3429000"/>
            <a:ext cx="8394596" cy="2717801"/>
          </a:xfrm>
          <a:prstGeom prst="rect">
            <a:avLst/>
          </a:prstGeom>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a:scene3d>
              <a:camera prst="orthographicFront"/>
              <a:lightRig rig="threePt" dir="t"/>
            </a:scene3d>
            <a:sp3d extrusionH="57150">
              <a:bevelT w="38100" h="38100"/>
            </a:sp3d>
          </a:bodyPr>
          <a:lstStyle/>
          <a:p>
            <a:pPr algn="ctr">
              <a:defRPr/>
            </a:pPr>
            <a:endParaRPr lang="en-US" dirty="0"/>
          </a:p>
        </p:txBody>
      </p:sp>
      <p:sp>
        <p:nvSpPr>
          <p:cNvPr id="12" name="Rectangle 11"/>
          <p:cNvSpPr/>
          <p:nvPr/>
        </p:nvSpPr>
        <p:spPr bwMode="auto">
          <a:xfrm>
            <a:off x="3822700" y="3632201"/>
            <a:ext cx="5263910" cy="2308533"/>
          </a:xfrm>
          <a:prstGeom prst="rect">
            <a:avLst/>
          </a:prstGeom>
          <a:solidFill>
            <a:schemeClr val="tx1">
              <a:lumMod val="95000"/>
            </a:schemeClr>
          </a:solidFill>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cene3d>
              <a:camera prst="orthographicFront"/>
              <a:lightRig rig="threePt" dir="t"/>
            </a:scene3d>
            <a:sp3d extrusionH="57150">
              <a:bevelT w="38100" h="38100"/>
            </a:sp3d>
          </a:bodyPr>
          <a:lstStyle/>
          <a:p>
            <a:pPr algn="ctr" eaLnBrk="0" hangingPunct="0">
              <a:spcBef>
                <a:spcPct val="50000"/>
              </a:spcBef>
            </a:pPr>
            <a:r>
              <a:rPr lang="en-US" sz="1600" b="1" dirty="0">
                <a:latin typeface="Verdana" pitchFamily="34" charset="0"/>
              </a:rPr>
              <a:t>Muhammad </a:t>
            </a:r>
            <a:r>
              <a:rPr lang="en-US" sz="1600" b="1" dirty="0" err="1">
                <a:latin typeface="Verdana" pitchFamily="34" charset="0"/>
              </a:rPr>
              <a:t>Zubair</a:t>
            </a:r>
            <a:r>
              <a:rPr lang="en-US" sz="1600" b="1" dirty="0">
                <a:latin typeface="Verdana" pitchFamily="34" charset="0"/>
              </a:rPr>
              <a:t> Mughal</a:t>
            </a:r>
          </a:p>
          <a:p>
            <a:pPr algn="r" eaLnBrk="0" hangingPunct="0">
              <a:spcBef>
                <a:spcPct val="50000"/>
              </a:spcBef>
            </a:pPr>
            <a:r>
              <a:rPr lang="en-US" sz="1600" i="1" dirty="0">
                <a:latin typeface="Verdana" pitchFamily="34" charset="0"/>
              </a:rPr>
              <a:t>Chief Executive Officer</a:t>
            </a:r>
          </a:p>
          <a:p>
            <a:pPr algn="ctr" eaLnBrk="0" hangingPunct="0">
              <a:spcBef>
                <a:spcPct val="50000"/>
              </a:spcBef>
            </a:pPr>
            <a:endParaRPr lang="en-US" sz="1600" dirty="0">
              <a:latin typeface="Verdana" pitchFamily="34" charset="0"/>
            </a:endParaRPr>
          </a:p>
          <a:p>
            <a:pPr algn="ctr" eaLnBrk="0" hangingPunct="0">
              <a:spcBef>
                <a:spcPct val="50000"/>
              </a:spcBef>
            </a:pPr>
            <a:r>
              <a:rPr lang="en-US" sz="1600" b="1" u="sng" dirty="0">
                <a:solidFill>
                  <a:srgbClr val="006600"/>
                </a:solidFill>
                <a:latin typeface="Verdana" pitchFamily="34" charset="0"/>
              </a:rPr>
              <a:t>AlHuda Centre of Islamic Banking and Economics</a:t>
            </a:r>
          </a:p>
          <a:p>
            <a:pPr algn="ctr" eaLnBrk="0" hangingPunct="0">
              <a:spcBef>
                <a:spcPct val="50000"/>
              </a:spcBef>
            </a:pPr>
            <a:r>
              <a:rPr lang="en-US" sz="1600" b="1" dirty="0">
                <a:solidFill>
                  <a:srgbClr val="006600"/>
                </a:solidFill>
                <a:latin typeface="Verdana" pitchFamily="34" charset="0"/>
                <a:hlinkClick r:id="rId2"/>
              </a:rPr>
              <a:t>Zubair.mughal@alhudacibe.com</a:t>
            </a:r>
            <a:endParaRPr lang="en-US" sz="1600" b="1" dirty="0">
              <a:solidFill>
                <a:srgbClr val="006600"/>
              </a:solidFill>
              <a:latin typeface="Verdana" pitchFamily="34" charset="0"/>
            </a:endParaRPr>
          </a:p>
          <a:p>
            <a:pPr algn="ctr" eaLnBrk="0" hangingPunct="0">
              <a:spcBef>
                <a:spcPct val="50000"/>
              </a:spcBef>
            </a:pPr>
            <a:r>
              <a:rPr lang="en-US" sz="1600" b="1" dirty="0">
                <a:solidFill>
                  <a:srgbClr val="006600"/>
                </a:solidFill>
                <a:latin typeface="Verdana" pitchFamily="34" charset="0"/>
                <a:hlinkClick r:id="rId3"/>
              </a:rPr>
              <a:t>www.alhudacibe.com</a:t>
            </a:r>
            <a:r>
              <a:rPr lang="en-US" sz="1600" b="1" dirty="0">
                <a:solidFill>
                  <a:srgbClr val="006600"/>
                </a:solidFill>
                <a:latin typeface="Verdana" pitchFamily="34" charset="0"/>
              </a:rPr>
              <a:t> </a:t>
            </a:r>
          </a:p>
          <a:p>
            <a:pPr algn="ctr">
              <a:defRPr/>
            </a:pPr>
            <a:endParaRPr lang="en-US" dirty="0"/>
          </a:p>
        </p:txBody>
      </p:sp>
      <p:pic>
        <p:nvPicPr>
          <p:cNvPr id="13" name="Picture 2" descr="D:\Muhammad Zubair\Publications\logo and Banners\AlHuda logo +.JPG"/>
          <p:cNvPicPr>
            <a:picLocks noChangeAspect="1" noChangeArrowheads="1"/>
          </p:cNvPicPr>
          <p:nvPr/>
        </p:nvPicPr>
        <p:blipFill>
          <a:blip r:embed="rId4" cstate="print"/>
          <a:srcRect/>
          <a:stretch>
            <a:fillRect/>
          </a:stretch>
        </p:blipFill>
        <p:spPr bwMode="auto">
          <a:xfrm>
            <a:off x="1308100" y="3746501"/>
            <a:ext cx="1600200" cy="2194233"/>
          </a:xfrm>
          <a:prstGeom prst="rect">
            <a:avLst/>
          </a:prstGeom>
          <a:noFill/>
        </p:spPr>
      </p:pic>
    </p:spTree>
    <p:extLst>
      <p:ext uri="{BB962C8B-B14F-4D97-AF65-F5344CB8AC3E}">
        <p14:creationId xmlns="" xmlns:p14="http://schemas.microsoft.com/office/powerpoint/2010/main" val="3879657159"/>
      </p:ext>
    </p:extLst>
  </p:cSld>
  <p:clrMapOvr>
    <a:masterClrMapping/>
  </p:clrMapOvr>
  <mc:AlternateContent xmlns:mc="http://schemas.openxmlformats.org/markup-compatibility/2006">
    <mc:Choice xmlns="" xmlns:p14="http://schemas.microsoft.com/office/powerpoint/2010/main" Requires="p14">
      <p:transition spd="slow" p14:dur="2000" advTm="12935"/>
    </mc:Choice>
    <mc:Fallback>
      <p:transition spd="slow" advTm="1293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62" name="Organization Chart 2"/>
          <p:cNvGraphicFramePr>
            <a:graphicFrameLocks/>
          </p:cNvGraphicFramePr>
          <p:nvPr>
            <p:ph type="dgm" idx="1"/>
          </p:nvPr>
        </p:nvGraphicFramePr>
        <p:xfrm>
          <a:off x="0" y="1823138"/>
          <a:ext cx="10606617" cy="3971925"/>
        </p:xfrm>
        <a:graphic>
          <a:graphicData uri="http://schemas.openxmlformats.org/drawingml/2006/compatibility">
            <com:legacyDrawing xmlns:com="http://schemas.openxmlformats.org/drawingml/2006/compatibility" spid="_x0000_s44034"/>
          </a:graphicData>
        </a:graphic>
      </p:graphicFrame>
      <p:sp>
        <p:nvSpPr>
          <p:cNvPr id="296983" name="Rectangle 23"/>
          <p:cNvSpPr>
            <a:spLocks noChangeArrowheads="1"/>
          </p:cNvSpPr>
          <p:nvPr/>
        </p:nvSpPr>
        <p:spPr bwMode="auto">
          <a:xfrm>
            <a:off x="3759200" y="990600"/>
            <a:ext cx="3542958" cy="584775"/>
          </a:xfrm>
          <a:prstGeom prst="rect">
            <a:avLst/>
          </a:prstGeom>
          <a:noFill/>
          <a:ln w="9525">
            <a:noFill/>
            <a:miter lim="800000"/>
            <a:headEnd/>
            <a:tailEnd/>
          </a:ln>
          <a:effectLst/>
        </p:spPr>
        <p:txBody>
          <a:bodyPr wrap="none">
            <a:spAutoFit/>
          </a:bodyPr>
          <a:lstStyle/>
          <a:p>
            <a:r>
              <a:rPr lang="en-US" sz="3200" b="1" u="sng" dirty="0">
                <a:solidFill>
                  <a:srgbClr val="000066"/>
                </a:solidFill>
              </a:rPr>
              <a:t>Islam and Shariah</a:t>
            </a:r>
            <a:endParaRPr lang="en-GB" sz="3200" b="1" u="sng" dirty="0">
              <a:solidFill>
                <a:srgbClr val="000066"/>
              </a:solidFill>
            </a:endParaRPr>
          </a:p>
        </p:txBody>
      </p:sp>
      <p:sp>
        <p:nvSpPr>
          <p:cNvPr id="5" name="Down Arrow 4"/>
          <p:cNvSpPr/>
          <p:nvPr/>
        </p:nvSpPr>
        <p:spPr>
          <a:xfrm>
            <a:off x="3971499" y="3152633"/>
            <a:ext cx="286602"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8054455" y="4219433"/>
            <a:ext cx="286602"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6309816" y="4180765"/>
            <a:ext cx="286602"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5261213" y="4183040"/>
            <a:ext cx="286602"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6330288" y="3245892"/>
            <a:ext cx="286602"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6293893" y="4874526"/>
            <a:ext cx="286602"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733" y="1970088"/>
            <a:ext cx="9295767" cy="4608512"/>
          </a:xfrm>
        </p:spPr>
        <p:txBody>
          <a:bodyPr>
            <a:noAutofit/>
          </a:bodyPr>
          <a:lstStyle/>
          <a:p>
            <a:pPr marL="0" lvl="1" indent="0">
              <a:buNone/>
            </a:pPr>
            <a:r>
              <a:rPr lang="en-US" sz="1800" dirty="0" smtClean="0">
                <a:solidFill>
                  <a:schemeClr val="bg2">
                    <a:lumMod val="50000"/>
                  </a:schemeClr>
                </a:solidFill>
              </a:rPr>
              <a:t>Literally </a:t>
            </a:r>
            <a:r>
              <a:rPr lang="en-US" sz="1800" dirty="0">
                <a:solidFill>
                  <a:schemeClr val="bg2">
                    <a:lumMod val="50000"/>
                  </a:schemeClr>
                </a:solidFill>
              </a:rPr>
              <a:t>it means a sale on mutually agreed profit, also known as cost plus sales, it is </a:t>
            </a:r>
            <a:r>
              <a:rPr lang="en-US" sz="1800" dirty="0" smtClean="0">
                <a:solidFill>
                  <a:schemeClr val="bg2">
                    <a:lumMod val="50000"/>
                  </a:schemeClr>
                </a:solidFill>
              </a:rPr>
              <a:t>one </a:t>
            </a:r>
            <a:r>
              <a:rPr lang="en-US" sz="1800" dirty="0">
                <a:solidFill>
                  <a:schemeClr val="bg2">
                    <a:lumMod val="50000"/>
                  </a:schemeClr>
                </a:solidFill>
              </a:rPr>
              <a:t>of </a:t>
            </a:r>
            <a:r>
              <a:rPr lang="en-US" sz="1800" dirty="0" smtClean="0">
                <a:solidFill>
                  <a:schemeClr val="bg2">
                    <a:lumMod val="50000"/>
                  </a:schemeClr>
                </a:solidFill>
              </a:rPr>
              <a:t>the </a:t>
            </a:r>
            <a:r>
              <a:rPr lang="en-US" sz="1800" dirty="0">
                <a:solidFill>
                  <a:schemeClr val="bg2">
                    <a:lumMod val="50000"/>
                  </a:schemeClr>
                </a:solidFill>
              </a:rPr>
              <a:t>most widely used </a:t>
            </a:r>
            <a:r>
              <a:rPr lang="en-US" sz="1800" dirty="0" smtClean="0">
                <a:solidFill>
                  <a:schemeClr val="bg2">
                    <a:lumMod val="50000"/>
                  </a:schemeClr>
                </a:solidFill>
              </a:rPr>
              <a:t>instruments </a:t>
            </a:r>
            <a:r>
              <a:rPr lang="en-US" sz="1800" dirty="0">
                <a:solidFill>
                  <a:schemeClr val="bg2">
                    <a:lumMod val="50000"/>
                  </a:schemeClr>
                </a:solidFill>
              </a:rPr>
              <a:t>for short-term financing where the </a:t>
            </a:r>
            <a:r>
              <a:rPr lang="en-US" sz="1800" dirty="0" smtClean="0">
                <a:solidFill>
                  <a:schemeClr val="bg2">
                    <a:lumMod val="50000"/>
                  </a:schemeClr>
                </a:solidFill>
              </a:rPr>
              <a:t>MFI undertakes </a:t>
            </a:r>
            <a:r>
              <a:rPr lang="en-US" sz="1800" dirty="0">
                <a:solidFill>
                  <a:schemeClr val="bg2">
                    <a:lumMod val="50000"/>
                  </a:schemeClr>
                </a:solidFill>
              </a:rPr>
              <a:t>to </a:t>
            </a:r>
            <a:r>
              <a:rPr lang="en-US" sz="1800" dirty="0" smtClean="0">
                <a:solidFill>
                  <a:schemeClr val="bg2">
                    <a:lumMod val="50000"/>
                  </a:schemeClr>
                </a:solidFill>
              </a:rPr>
              <a:t>supply </a:t>
            </a:r>
            <a:r>
              <a:rPr lang="en-US" sz="1800" dirty="0">
                <a:solidFill>
                  <a:schemeClr val="bg2">
                    <a:lumMod val="50000"/>
                  </a:schemeClr>
                </a:solidFill>
              </a:rPr>
              <a:t>specific goods or commodities at mutually </a:t>
            </a:r>
            <a:r>
              <a:rPr lang="en-US" sz="1800" dirty="0" smtClean="0">
                <a:solidFill>
                  <a:schemeClr val="bg2">
                    <a:lumMod val="50000"/>
                  </a:schemeClr>
                </a:solidFill>
              </a:rPr>
              <a:t>agreed </a:t>
            </a:r>
            <a:r>
              <a:rPr lang="en-US" sz="1800" dirty="0">
                <a:solidFill>
                  <a:schemeClr val="bg2">
                    <a:lumMod val="50000"/>
                  </a:schemeClr>
                </a:solidFill>
              </a:rPr>
              <a:t>profit to the </a:t>
            </a:r>
            <a:r>
              <a:rPr lang="en-US" sz="1800" dirty="0" smtClean="0">
                <a:solidFill>
                  <a:schemeClr val="bg2">
                    <a:lumMod val="50000"/>
                  </a:schemeClr>
                </a:solidFill>
              </a:rPr>
              <a:t>client.</a:t>
            </a:r>
            <a:endParaRPr lang="en-US" sz="1800" b="1" dirty="0" smtClean="0">
              <a:solidFill>
                <a:schemeClr val="bg2">
                  <a:lumMod val="50000"/>
                </a:schemeClr>
              </a:solidFill>
            </a:endParaRPr>
          </a:p>
          <a:p>
            <a:pPr marL="0" lvl="1" indent="0">
              <a:buNone/>
            </a:pPr>
            <a:endParaRPr lang="en-US" sz="1800" b="1" dirty="0" smtClean="0">
              <a:solidFill>
                <a:schemeClr val="bg2">
                  <a:lumMod val="50000"/>
                </a:schemeClr>
              </a:solidFill>
            </a:endParaRPr>
          </a:p>
          <a:p>
            <a:pPr marL="0" lvl="1" indent="0">
              <a:buNone/>
            </a:pPr>
            <a:r>
              <a:rPr lang="en-US" sz="1800" b="1" u="sng" dirty="0" smtClean="0">
                <a:solidFill>
                  <a:schemeClr val="bg2">
                    <a:lumMod val="50000"/>
                  </a:schemeClr>
                </a:solidFill>
              </a:rPr>
              <a:t>Utilization :</a:t>
            </a:r>
            <a:endParaRPr lang="en-US" sz="1800" b="1" u="sng" dirty="0">
              <a:solidFill>
                <a:schemeClr val="bg2">
                  <a:lumMod val="50000"/>
                </a:schemeClr>
              </a:solidFill>
            </a:endParaRPr>
          </a:p>
          <a:p>
            <a:pPr marL="0" lvl="1" indent="0">
              <a:buNone/>
            </a:pPr>
            <a:r>
              <a:rPr lang="en-US" sz="1800" dirty="0" err="1" smtClean="0">
                <a:solidFill>
                  <a:schemeClr val="bg2">
                    <a:lumMod val="50000"/>
                  </a:schemeClr>
                </a:solidFill>
              </a:rPr>
              <a:t>Murabahah</a:t>
            </a:r>
            <a:r>
              <a:rPr lang="en-US" sz="1800" dirty="0" smtClean="0">
                <a:solidFill>
                  <a:schemeClr val="bg2">
                    <a:lumMod val="50000"/>
                  </a:schemeClr>
                </a:solidFill>
              </a:rPr>
              <a:t> </a:t>
            </a:r>
            <a:r>
              <a:rPr lang="en-US" sz="1800" dirty="0">
                <a:solidFill>
                  <a:schemeClr val="bg2">
                    <a:lumMod val="50000"/>
                  </a:schemeClr>
                </a:solidFill>
              </a:rPr>
              <a:t>can be utilize for Purchase of raw </a:t>
            </a:r>
            <a:r>
              <a:rPr lang="en-US" sz="1800" dirty="0" smtClean="0">
                <a:solidFill>
                  <a:schemeClr val="bg2">
                    <a:lumMod val="50000"/>
                  </a:schemeClr>
                </a:solidFill>
              </a:rPr>
              <a:t>materials, </a:t>
            </a:r>
            <a:r>
              <a:rPr lang="en-US" sz="1800" dirty="0">
                <a:solidFill>
                  <a:schemeClr val="bg2">
                    <a:lumMod val="50000"/>
                  </a:schemeClr>
                </a:solidFill>
              </a:rPr>
              <a:t>equipment, agri. Inputs, </a:t>
            </a:r>
            <a:r>
              <a:rPr lang="en-US" sz="1800" dirty="0" smtClean="0">
                <a:solidFill>
                  <a:schemeClr val="bg2">
                    <a:lumMod val="50000"/>
                  </a:schemeClr>
                </a:solidFill>
              </a:rPr>
              <a:t>Consumer goods</a:t>
            </a:r>
            <a:r>
              <a:rPr lang="en-US" sz="1800" dirty="0">
                <a:solidFill>
                  <a:schemeClr val="bg2">
                    <a:lumMod val="50000"/>
                  </a:schemeClr>
                </a:solidFill>
              </a:rPr>
              <a:t>, </a:t>
            </a:r>
            <a:r>
              <a:rPr lang="en-US" sz="1800" dirty="0" smtClean="0">
                <a:solidFill>
                  <a:schemeClr val="bg2">
                    <a:lumMod val="50000"/>
                  </a:schemeClr>
                </a:solidFill>
              </a:rPr>
              <a:t>Vehicle</a:t>
            </a:r>
            <a:r>
              <a:rPr lang="en-US" sz="1800" dirty="0">
                <a:solidFill>
                  <a:schemeClr val="bg2">
                    <a:lumMod val="50000"/>
                  </a:schemeClr>
                </a:solidFill>
              </a:rPr>
              <a:t>, Houses </a:t>
            </a:r>
            <a:r>
              <a:rPr lang="en-US" sz="1800" dirty="0" smtClean="0">
                <a:solidFill>
                  <a:schemeClr val="bg2">
                    <a:lumMod val="50000"/>
                  </a:schemeClr>
                </a:solidFill>
              </a:rPr>
              <a:t>etc..</a:t>
            </a:r>
            <a:endParaRPr lang="en-US" sz="1800" b="1" dirty="0">
              <a:solidFill>
                <a:schemeClr val="bg2">
                  <a:lumMod val="50000"/>
                </a:schemeClr>
              </a:solidFill>
            </a:endParaRPr>
          </a:p>
          <a:p>
            <a:pPr marL="0" lvl="1" indent="0">
              <a:buNone/>
            </a:pPr>
            <a:endParaRPr lang="en-US" sz="1800" b="1" dirty="0" smtClean="0">
              <a:solidFill>
                <a:schemeClr val="bg2">
                  <a:lumMod val="50000"/>
                </a:schemeClr>
              </a:solidFill>
            </a:endParaRPr>
          </a:p>
          <a:p>
            <a:pPr marL="0" lvl="1" indent="0">
              <a:buNone/>
            </a:pPr>
            <a:r>
              <a:rPr lang="en-US" sz="1800" b="1" u="sng" dirty="0" smtClean="0">
                <a:solidFill>
                  <a:schemeClr val="bg2">
                    <a:lumMod val="50000"/>
                  </a:schemeClr>
                </a:solidFill>
              </a:rPr>
              <a:t>Currently </a:t>
            </a:r>
            <a:r>
              <a:rPr lang="en-US" sz="1800" b="1" u="sng" dirty="0">
                <a:solidFill>
                  <a:schemeClr val="bg2">
                    <a:lumMod val="50000"/>
                  </a:schemeClr>
                </a:solidFill>
              </a:rPr>
              <a:t>Practiced:</a:t>
            </a:r>
          </a:p>
          <a:p>
            <a:pPr marL="0" lvl="1" indent="0">
              <a:buNone/>
            </a:pPr>
            <a:r>
              <a:rPr lang="en-US" sz="1800" dirty="0" err="1" smtClean="0">
                <a:solidFill>
                  <a:schemeClr val="bg2">
                    <a:lumMod val="50000"/>
                  </a:schemeClr>
                </a:solidFill>
              </a:rPr>
              <a:t>AlBaraka</a:t>
            </a:r>
            <a:r>
              <a:rPr lang="en-US" sz="1800" dirty="0" smtClean="0">
                <a:solidFill>
                  <a:schemeClr val="bg2">
                    <a:lumMod val="50000"/>
                  </a:schemeClr>
                </a:solidFill>
              </a:rPr>
              <a:t> Bank, Al </a:t>
            </a:r>
            <a:r>
              <a:rPr lang="en-US" sz="1800" dirty="0" err="1" smtClean="0">
                <a:solidFill>
                  <a:schemeClr val="bg2">
                    <a:lumMod val="50000"/>
                  </a:schemeClr>
                </a:solidFill>
              </a:rPr>
              <a:t>Amal</a:t>
            </a:r>
            <a:r>
              <a:rPr lang="en-US" sz="1800" dirty="0" smtClean="0">
                <a:solidFill>
                  <a:schemeClr val="bg2">
                    <a:lumMod val="50000"/>
                  </a:schemeClr>
                </a:solidFill>
              </a:rPr>
              <a:t> Bank, HSBC,  </a:t>
            </a:r>
            <a:r>
              <a:rPr lang="en-US" sz="1800" dirty="0" err="1" smtClean="0">
                <a:solidFill>
                  <a:schemeClr val="bg2">
                    <a:lumMod val="50000"/>
                  </a:schemeClr>
                </a:solidFill>
              </a:rPr>
              <a:t>Amanah</a:t>
            </a:r>
            <a:r>
              <a:rPr lang="en-US" sz="1800" dirty="0" smtClean="0">
                <a:solidFill>
                  <a:schemeClr val="bg2">
                    <a:lumMod val="50000"/>
                  </a:schemeClr>
                </a:solidFill>
              </a:rPr>
              <a:t> </a:t>
            </a:r>
          </a:p>
          <a:p>
            <a:pPr marL="0" lvl="1" indent="0">
              <a:buNone/>
            </a:pPr>
            <a:r>
              <a:rPr lang="en-US" sz="1800" dirty="0" smtClean="0">
                <a:solidFill>
                  <a:schemeClr val="bg2">
                    <a:lumMod val="50000"/>
                  </a:schemeClr>
                </a:solidFill>
              </a:rPr>
              <a:t>Islamic </a:t>
            </a:r>
            <a:r>
              <a:rPr lang="en-US" sz="1800" dirty="0" err="1" smtClean="0">
                <a:solidFill>
                  <a:schemeClr val="bg2">
                    <a:lumMod val="50000"/>
                  </a:schemeClr>
                </a:solidFill>
              </a:rPr>
              <a:t>Bank,Islamic</a:t>
            </a:r>
            <a:r>
              <a:rPr lang="en-US" sz="1800" dirty="0" smtClean="0">
                <a:solidFill>
                  <a:schemeClr val="bg2">
                    <a:lumMod val="50000"/>
                  </a:schemeClr>
                </a:solidFill>
              </a:rPr>
              <a:t> </a:t>
            </a:r>
            <a:r>
              <a:rPr lang="en-US" sz="1800" dirty="0">
                <a:solidFill>
                  <a:schemeClr val="bg2">
                    <a:lumMod val="50000"/>
                  </a:schemeClr>
                </a:solidFill>
              </a:rPr>
              <a:t>Bank </a:t>
            </a:r>
            <a:r>
              <a:rPr lang="en-US" sz="1800" dirty="0" smtClean="0">
                <a:solidFill>
                  <a:schemeClr val="bg2">
                    <a:lumMod val="50000"/>
                  </a:schemeClr>
                </a:solidFill>
              </a:rPr>
              <a:t>Bangladesh</a:t>
            </a:r>
            <a:r>
              <a:rPr lang="en-US" sz="1800" dirty="0">
                <a:solidFill>
                  <a:schemeClr val="bg2">
                    <a:lumMod val="50000"/>
                  </a:schemeClr>
                </a:solidFill>
              </a:rPr>
              <a:t>, </a:t>
            </a:r>
            <a:r>
              <a:rPr lang="en-US" sz="1800" dirty="0" smtClean="0">
                <a:solidFill>
                  <a:schemeClr val="bg2">
                    <a:lumMod val="50000"/>
                  </a:schemeClr>
                </a:solidFill>
              </a:rPr>
              <a:t>FINCA-AF, </a:t>
            </a:r>
            <a:endParaRPr lang="en-US" sz="1800" dirty="0">
              <a:solidFill>
                <a:schemeClr val="bg2">
                  <a:lumMod val="50000"/>
                </a:schemeClr>
              </a:solidFill>
            </a:endParaRPr>
          </a:p>
          <a:p>
            <a:pPr marL="0" lvl="1" indent="0">
              <a:buNone/>
            </a:pPr>
            <a:r>
              <a:rPr lang="en-US" sz="1800" dirty="0" smtClean="0">
                <a:solidFill>
                  <a:schemeClr val="bg2">
                    <a:lumMod val="50000"/>
                  </a:schemeClr>
                </a:solidFill>
              </a:rPr>
              <a:t>Islamic Relief, BMT’s in Indonesia </a:t>
            </a:r>
            <a:r>
              <a:rPr lang="en-US" sz="1800" dirty="0">
                <a:solidFill>
                  <a:schemeClr val="bg2">
                    <a:lumMod val="50000"/>
                  </a:schemeClr>
                </a:solidFill>
              </a:rPr>
              <a:t>etc. </a:t>
            </a:r>
          </a:p>
        </p:txBody>
      </p:sp>
      <p:sp>
        <p:nvSpPr>
          <p:cNvPr id="5" name="Text Box 23"/>
          <p:cNvSpPr txBox="1">
            <a:spLocks noGrp="1" noChangeArrowheads="1"/>
          </p:cNvSpPr>
          <p:nvPr>
            <p:ph type="title"/>
          </p:nvPr>
        </p:nvSpPr>
        <p:spPr bwMode="auto">
          <a:xfrm>
            <a:off x="448734" y="0"/>
            <a:ext cx="8596668" cy="1079500"/>
          </a:xfrm>
          <a:prstGeom prst="rect">
            <a:avLst/>
          </a:prstGeom>
          <a:solidFill>
            <a:srgbClr val="35742A"/>
          </a:solidFill>
          <a:ln w="9525" algn="ctr">
            <a:noFill/>
            <a:miter lim="800000"/>
            <a:headEnd/>
            <a:tailEnd/>
          </a:ln>
          <a:effectLst/>
        </p:spPr>
        <p:txBody>
          <a:bodyPr anchor="ctr">
            <a:normAutofit/>
          </a:bodyPr>
          <a:lstStyle/>
          <a:p>
            <a:pPr algn="ctr"/>
            <a:r>
              <a:rPr lang="en-US" sz="3600" b="1" dirty="0" smtClean="0">
                <a:solidFill>
                  <a:srgbClr val="FFFFFF"/>
                </a:solidFill>
                <a:cs typeface="Arial" charset="0"/>
              </a:rPr>
              <a:t>Islamic Microfinance Products</a:t>
            </a:r>
            <a:endParaRPr lang="en-GB" sz="3600" b="1" dirty="0">
              <a:solidFill>
                <a:srgbClr val="FFFFFF"/>
              </a:solidFill>
              <a:cs typeface="Arial" charset="0"/>
            </a:endParaRPr>
          </a:p>
        </p:txBody>
      </p:sp>
      <p:pic>
        <p:nvPicPr>
          <p:cNvPr id="7" name="Picture 6" descr="shopkeeper.jpg"/>
          <p:cNvPicPr>
            <a:picLocks noChangeAspect="1"/>
          </p:cNvPicPr>
          <p:nvPr/>
        </p:nvPicPr>
        <p:blipFill>
          <a:blip r:embed="rId2"/>
          <a:stretch>
            <a:fillRect/>
          </a:stretch>
        </p:blipFill>
        <p:spPr>
          <a:xfrm>
            <a:off x="5524500" y="4660237"/>
            <a:ext cx="2705100" cy="1918363"/>
          </a:xfrm>
          <a:prstGeom prst="rect">
            <a:avLst/>
          </a:prstGeom>
        </p:spPr>
      </p:pic>
      <p:sp>
        <p:nvSpPr>
          <p:cNvPr id="9" name="Rounded Rectangle 8"/>
          <p:cNvSpPr/>
          <p:nvPr/>
        </p:nvSpPr>
        <p:spPr>
          <a:xfrm>
            <a:off x="448734" y="1251744"/>
            <a:ext cx="4224866" cy="5461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err="1" smtClean="0">
                <a:ln w="0"/>
                <a:solidFill>
                  <a:schemeClr val="tx1"/>
                </a:solidFill>
                <a:effectLst>
                  <a:outerShdw blurRad="38100" dist="19050" dir="2700000" algn="tl" rotWithShape="0">
                    <a:schemeClr val="dk1">
                      <a:alpha val="40000"/>
                    </a:schemeClr>
                  </a:outerShdw>
                </a:effectLst>
              </a:rPr>
              <a:t>Murabahah</a:t>
            </a:r>
            <a:r>
              <a:rPr lang="en-US" sz="2400" dirty="0" smtClean="0">
                <a:ln w="0"/>
                <a:solidFill>
                  <a:schemeClr val="tx1"/>
                </a:solidFill>
                <a:effectLst>
                  <a:outerShdw blurRad="38100" dist="19050" dir="2700000" algn="tl" rotWithShape="0">
                    <a:schemeClr val="dk1">
                      <a:alpha val="40000"/>
                    </a:schemeClr>
                  </a:outerShdw>
                </a:effectLst>
              </a:rPr>
              <a:t> </a:t>
            </a:r>
            <a:r>
              <a:rPr lang="en-US" dirty="0" smtClean="0">
                <a:ln w="0"/>
                <a:solidFill>
                  <a:schemeClr val="tx1"/>
                </a:solidFill>
                <a:effectLst>
                  <a:outerShdw blurRad="38100" dist="19050" dir="2700000" algn="tl" rotWithShape="0">
                    <a:schemeClr val="dk1">
                      <a:alpha val="40000"/>
                    </a:schemeClr>
                  </a:outerShdw>
                </a:effectLst>
              </a:rPr>
              <a:t>– </a:t>
            </a:r>
            <a:r>
              <a:rPr lang="en-US" sz="2400" dirty="0" smtClean="0">
                <a:ln w="0"/>
                <a:solidFill>
                  <a:schemeClr val="tx1"/>
                </a:solidFill>
                <a:effectLst>
                  <a:outerShdw blurRad="38100" dist="19050" dir="2700000" algn="tl" rotWithShape="0">
                    <a:schemeClr val="dk1">
                      <a:alpha val="40000"/>
                    </a:schemeClr>
                  </a:outerShdw>
                </a:effectLst>
              </a:rPr>
              <a:t>Cost</a:t>
            </a:r>
            <a:r>
              <a:rPr lang="en-US" dirty="0" smtClean="0">
                <a:ln w="0"/>
                <a:solidFill>
                  <a:schemeClr val="tx1"/>
                </a:solidFill>
                <a:effectLst>
                  <a:outerShdw blurRad="38100" dist="19050" dir="2700000" algn="tl" rotWithShape="0">
                    <a:schemeClr val="dk1">
                      <a:alpha val="40000"/>
                    </a:schemeClr>
                  </a:outerShdw>
                </a:effectLst>
              </a:rPr>
              <a:t> </a:t>
            </a:r>
            <a:r>
              <a:rPr lang="en-US" sz="2400" dirty="0" smtClean="0">
                <a:ln w="0"/>
                <a:solidFill>
                  <a:schemeClr val="tx1"/>
                </a:solidFill>
                <a:effectLst>
                  <a:outerShdw blurRad="38100" dist="19050" dir="2700000" algn="tl" rotWithShape="0">
                    <a:schemeClr val="dk1">
                      <a:alpha val="40000"/>
                    </a:schemeClr>
                  </a:outerShdw>
                </a:effectLst>
              </a:rPr>
              <a:t>Plus Sale</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 xmlns:p14="http://schemas.microsoft.com/office/powerpoint/2010/main" val="2018902748"/>
      </p:ext>
    </p:extLst>
  </p:cSld>
  <p:clrMapOvr>
    <a:masterClrMapping/>
  </p:clrMapOvr>
  <mc:AlternateContent xmlns:mc="http://schemas.openxmlformats.org/markup-compatibility/2006">
    <mc:Choice xmlns="" xmlns:p14="http://schemas.microsoft.com/office/powerpoint/2010/main" Requires="p14">
      <p:transition spd="slow" p14:dur="2000" advTm="41962"/>
    </mc:Choice>
    <mc:Fallback>
      <p:transition spd="slow" advTm="4196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02" y="1931989"/>
            <a:ext cx="8596668" cy="4621211"/>
          </a:xfrm>
        </p:spPr>
        <p:txBody>
          <a:bodyPr>
            <a:normAutofit fontScale="92500"/>
          </a:bodyPr>
          <a:lstStyle/>
          <a:p>
            <a:pPr marL="0" lvl="1" indent="0">
              <a:buNone/>
            </a:pPr>
            <a:r>
              <a:rPr lang="en-US" sz="2400" dirty="0">
                <a:solidFill>
                  <a:schemeClr val="bg2">
                    <a:lumMod val="50000"/>
                  </a:schemeClr>
                </a:solidFill>
              </a:rPr>
              <a:t>Salam means a contract in which advance payment is made for goods to be delivered later on. The seller undertakes to supply some specific goods to the buyer at a future date in exchange of an advance price fully paid at the time of contract </a:t>
            </a:r>
          </a:p>
          <a:p>
            <a:pPr marL="0" lvl="1" indent="0">
              <a:buNone/>
            </a:pPr>
            <a:endParaRPr lang="en-US" sz="2400" dirty="0">
              <a:solidFill>
                <a:schemeClr val="bg2">
                  <a:lumMod val="50000"/>
                </a:schemeClr>
              </a:solidFill>
            </a:endParaRPr>
          </a:p>
          <a:p>
            <a:pPr marL="0" lvl="1" indent="0">
              <a:buNone/>
            </a:pPr>
            <a:r>
              <a:rPr lang="en-US" sz="2400" b="1" u="sng" dirty="0" smtClean="0">
                <a:solidFill>
                  <a:schemeClr val="bg2">
                    <a:lumMod val="50000"/>
                  </a:schemeClr>
                </a:solidFill>
              </a:rPr>
              <a:t>Utilization in Halal Industry:</a:t>
            </a:r>
          </a:p>
          <a:p>
            <a:pPr marL="0" lvl="1" indent="0">
              <a:buNone/>
            </a:pPr>
            <a:r>
              <a:rPr lang="en-US" sz="2400" dirty="0" smtClean="0">
                <a:solidFill>
                  <a:schemeClr val="bg2">
                    <a:lumMod val="50000"/>
                  </a:schemeClr>
                </a:solidFill>
              </a:rPr>
              <a:t>Salam </a:t>
            </a:r>
            <a:r>
              <a:rPr lang="en-US" sz="2400" dirty="0">
                <a:solidFill>
                  <a:schemeClr val="bg2">
                    <a:lumMod val="50000"/>
                  </a:schemeClr>
                </a:solidFill>
              </a:rPr>
              <a:t>is ideal product for Agricultural Financing,  it can also utilize for other business purposes as well. </a:t>
            </a:r>
          </a:p>
          <a:p>
            <a:pPr marL="0" lvl="1" indent="0">
              <a:buNone/>
            </a:pPr>
            <a:endParaRPr lang="en-US" sz="2400" b="1" dirty="0">
              <a:solidFill>
                <a:schemeClr val="bg2">
                  <a:lumMod val="50000"/>
                </a:schemeClr>
              </a:solidFill>
            </a:endParaRPr>
          </a:p>
          <a:p>
            <a:pPr marL="0" lvl="1" indent="0">
              <a:buNone/>
            </a:pPr>
            <a:r>
              <a:rPr lang="en-US" sz="2400" b="1" dirty="0">
                <a:solidFill>
                  <a:schemeClr val="bg2">
                    <a:lumMod val="50000"/>
                  </a:schemeClr>
                </a:solidFill>
              </a:rPr>
              <a:t>Currently Practiced:</a:t>
            </a:r>
          </a:p>
          <a:p>
            <a:pPr marL="0" lvl="1" indent="0">
              <a:buNone/>
            </a:pPr>
            <a:r>
              <a:rPr lang="en-US" sz="2400" dirty="0" smtClean="0">
                <a:solidFill>
                  <a:schemeClr val="bg2">
                    <a:lumMod val="50000"/>
                  </a:schemeClr>
                </a:solidFill>
              </a:rPr>
              <a:t>CWCD</a:t>
            </a:r>
            <a:r>
              <a:rPr lang="en-US" sz="2400" dirty="0">
                <a:solidFill>
                  <a:schemeClr val="bg2">
                    <a:lumMod val="50000"/>
                  </a:schemeClr>
                </a:solidFill>
              </a:rPr>
              <a:t>, </a:t>
            </a:r>
            <a:r>
              <a:rPr lang="en-US" sz="2400" dirty="0" err="1">
                <a:solidFill>
                  <a:schemeClr val="bg2">
                    <a:lumMod val="50000"/>
                  </a:schemeClr>
                </a:solidFill>
              </a:rPr>
              <a:t>Albarakah</a:t>
            </a:r>
            <a:r>
              <a:rPr lang="en-US" sz="2400" dirty="0">
                <a:solidFill>
                  <a:schemeClr val="bg2">
                    <a:lumMod val="50000"/>
                  </a:schemeClr>
                </a:solidFill>
              </a:rPr>
              <a:t> MPCS, </a:t>
            </a:r>
          </a:p>
          <a:p>
            <a:endParaRPr lang="en-US" dirty="0"/>
          </a:p>
        </p:txBody>
      </p:sp>
      <p:sp>
        <p:nvSpPr>
          <p:cNvPr id="4" name="Text Box 23"/>
          <p:cNvSpPr txBox="1">
            <a:spLocks noGrp="1" noChangeArrowheads="1"/>
          </p:cNvSpPr>
          <p:nvPr>
            <p:ph type="title"/>
          </p:nvPr>
        </p:nvSpPr>
        <p:spPr bwMode="auto">
          <a:xfrm>
            <a:off x="471402" y="0"/>
            <a:ext cx="8715202" cy="1041399"/>
          </a:xfrm>
          <a:prstGeom prst="rect">
            <a:avLst/>
          </a:prstGeom>
          <a:solidFill>
            <a:srgbClr val="35742A"/>
          </a:solidFill>
          <a:ln w="9525" algn="ctr">
            <a:noFill/>
            <a:miter lim="800000"/>
            <a:headEnd/>
            <a:tailEnd/>
          </a:ln>
          <a:effectLst/>
        </p:spPr>
        <p:txBody>
          <a:bodyPr anchor="ctr">
            <a:normAutofit fontScale="90000"/>
          </a:bodyPr>
          <a:lstStyle/>
          <a:p>
            <a:pPr algn="ctr"/>
            <a:r>
              <a:rPr lang="en-US" b="1" dirty="0" smtClean="0">
                <a:solidFill>
                  <a:srgbClr val="FFFFFF"/>
                </a:solidFill>
                <a:cs typeface="Arial" charset="0"/>
              </a:rPr>
              <a:t>Islamic Finance Products for Halal Industry</a:t>
            </a:r>
            <a:endParaRPr lang="en-GB" sz="3600" b="1" dirty="0">
              <a:solidFill>
                <a:srgbClr val="FFFFFF"/>
              </a:solidFill>
              <a:cs typeface="Arial" charset="0"/>
            </a:endParaRPr>
          </a:p>
        </p:txBody>
      </p:sp>
      <p:sp>
        <p:nvSpPr>
          <p:cNvPr id="6" name="Rounded Rectangle 5"/>
          <p:cNvSpPr/>
          <p:nvPr/>
        </p:nvSpPr>
        <p:spPr>
          <a:xfrm>
            <a:off x="471402" y="1213644"/>
            <a:ext cx="3478298" cy="5461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sz="2400" dirty="0" smtClean="0">
                <a:ln w="0"/>
                <a:solidFill>
                  <a:schemeClr val="tx1"/>
                </a:solidFill>
                <a:effectLst>
                  <a:outerShdw blurRad="38100" dist="19050" dir="2700000" algn="tl" rotWithShape="0">
                    <a:schemeClr val="dk1">
                      <a:alpha val="40000"/>
                    </a:schemeClr>
                  </a:outerShdw>
                </a:effectLst>
              </a:rPr>
              <a:t>Salam – Forward Sale</a:t>
            </a:r>
            <a:endParaRPr lang="en-US" sz="2400" dirty="0">
              <a:ln w="0"/>
              <a:solidFill>
                <a:schemeClr val="tx1"/>
              </a:solidFill>
              <a:effectLst>
                <a:outerShdw blurRad="38100" dist="19050" dir="2700000" algn="tl" rotWithShape="0">
                  <a:schemeClr val="dk1">
                    <a:alpha val="40000"/>
                  </a:schemeClr>
                </a:outerShdw>
              </a:effectLst>
            </a:endParaRPr>
          </a:p>
        </p:txBody>
      </p:sp>
      <p:pic>
        <p:nvPicPr>
          <p:cNvPr id="7" name="Picture 6" descr="tube-well.gif"/>
          <p:cNvPicPr>
            <a:picLocks noChangeAspect="1"/>
          </p:cNvPicPr>
          <p:nvPr/>
        </p:nvPicPr>
        <p:blipFill>
          <a:blip r:embed="rId2"/>
          <a:stretch>
            <a:fillRect/>
          </a:stretch>
        </p:blipFill>
        <p:spPr>
          <a:xfrm>
            <a:off x="4829003" y="5075004"/>
            <a:ext cx="2908228" cy="1478196"/>
          </a:xfrm>
          <a:prstGeom prst="rect">
            <a:avLst/>
          </a:prstGeom>
        </p:spPr>
      </p:pic>
    </p:spTree>
    <p:extLst>
      <p:ext uri="{BB962C8B-B14F-4D97-AF65-F5344CB8AC3E}">
        <p14:creationId xmlns="" xmlns:p14="http://schemas.microsoft.com/office/powerpoint/2010/main" val="794803076"/>
      </p:ext>
    </p:extLst>
  </p:cSld>
  <p:clrMapOvr>
    <a:masterClrMapping/>
  </p:clrMapOvr>
  <mc:AlternateContent xmlns:mc="http://schemas.openxmlformats.org/markup-compatibility/2006">
    <mc:Choice xmlns="" xmlns:p14="http://schemas.microsoft.com/office/powerpoint/2010/main" Requires="p14">
      <p:transition spd="slow" p14:dur="2000" advTm="47011"/>
    </mc:Choice>
    <mc:Fallback>
      <p:transition spd="slow" advTm="4701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0" y="1830388"/>
            <a:ext cx="8596668" cy="4418012"/>
          </a:xfrm>
          <a:solidFill>
            <a:schemeClr val="tx1"/>
          </a:solidFill>
        </p:spPr>
        <p:txBody>
          <a:bodyPr>
            <a:normAutofit fontScale="92500" lnSpcReduction="10000"/>
          </a:bodyPr>
          <a:lstStyle/>
          <a:p>
            <a:pPr marL="0" lvl="1" indent="0">
              <a:buNone/>
            </a:pPr>
            <a:r>
              <a:rPr lang="en-US" sz="2200" dirty="0">
                <a:solidFill>
                  <a:schemeClr val="bg1"/>
                </a:solidFill>
              </a:rPr>
              <a:t>A  pre-delivery financing instrument used to finance projects where commodity is transacted before it comes into existence. It is an order to manufacture and payment of price, unlike </a:t>
            </a:r>
            <a:r>
              <a:rPr lang="en-US" sz="2200" i="1" dirty="0">
                <a:solidFill>
                  <a:schemeClr val="bg1"/>
                </a:solidFill>
              </a:rPr>
              <a:t>Salam</a:t>
            </a:r>
            <a:r>
              <a:rPr lang="en-US" sz="2200" dirty="0">
                <a:solidFill>
                  <a:schemeClr val="bg1"/>
                </a:solidFill>
              </a:rPr>
              <a:t>, it’s flexible, where price may be paid in advance, or in installments or on delivery of good. </a:t>
            </a:r>
          </a:p>
          <a:p>
            <a:pPr marL="0" lvl="1" indent="0">
              <a:buNone/>
            </a:pPr>
            <a:endParaRPr lang="en-US" sz="2200" b="1" dirty="0">
              <a:solidFill>
                <a:schemeClr val="bg1"/>
              </a:solidFill>
            </a:endParaRPr>
          </a:p>
          <a:p>
            <a:pPr marL="0" lvl="1" indent="0">
              <a:buNone/>
            </a:pPr>
            <a:r>
              <a:rPr lang="en-US" sz="2400" b="1" u="sng" dirty="0" smtClean="0">
                <a:solidFill>
                  <a:schemeClr val="bg2">
                    <a:lumMod val="50000"/>
                  </a:schemeClr>
                </a:solidFill>
              </a:rPr>
              <a:t>Utilization:</a:t>
            </a:r>
          </a:p>
          <a:p>
            <a:pPr marL="0" lvl="1" indent="0">
              <a:buNone/>
            </a:pPr>
            <a:r>
              <a:rPr lang="en-US" sz="2200" dirty="0" err="1" smtClean="0">
                <a:solidFill>
                  <a:schemeClr val="bg1"/>
                </a:solidFill>
              </a:rPr>
              <a:t>Istisna</a:t>
            </a:r>
            <a:r>
              <a:rPr lang="en-US" sz="2200" dirty="0" smtClean="0">
                <a:solidFill>
                  <a:schemeClr val="bg1"/>
                </a:solidFill>
              </a:rPr>
              <a:t> </a:t>
            </a:r>
            <a:r>
              <a:rPr lang="en-US" sz="2200" dirty="0">
                <a:solidFill>
                  <a:schemeClr val="bg1"/>
                </a:solidFill>
              </a:rPr>
              <a:t>May Utilize for small manufacturing Business,  for production use, Micro entrepreneur Development sectors etc.</a:t>
            </a:r>
          </a:p>
          <a:p>
            <a:pPr marL="0" lvl="1" indent="0">
              <a:buNone/>
            </a:pPr>
            <a:endParaRPr lang="en-US" sz="2200" b="1" dirty="0">
              <a:solidFill>
                <a:schemeClr val="bg1"/>
              </a:solidFill>
            </a:endParaRPr>
          </a:p>
          <a:p>
            <a:pPr marL="0" lvl="1" indent="0">
              <a:buNone/>
            </a:pPr>
            <a:r>
              <a:rPr lang="en-US" sz="2200" b="1" u="sng" dirty="0">
                <a:solidFill>
                  <a:schemeClr val="bg1"/>
                </a:solidFill>
              </a:rPr>
              <a:t>Currently Practiced:</a:t>
            </a:r>
          </a:p>
          <a:p>
            <a:pPr marL="0" lvl="1" indent="0">
              <a:buNone/>
            </a:pPr>
            <a:r>
              <a:rPr lang="en-US" sz="2200" dirty="0" smtClean="0">
                <a:solidFill>
                  <a:schemeClr val="bg1"/>
                </a:solidFill>
              </a:rPr>
              <a:t>Meezan bank, Ghana </a:t>
            </a:r>
            <a:r>
              <a:rPr lang="en-US" sz="2200" dirty="0">
                <a:solidFill>
                  <a:schemeClr val="bg1"/>
                </a:solidFill>
              </a:rPr>
              <a:t>Islamic Microfinance bank, </a:t>
            </a:r>
            <a:endParaRPr lang="en-US" sz="2200" dirty="0" smtClean="0">
              <a:solidFill>
                <a:schemeClr val="bg1"/>
              </a:solidFill>
            </a:endParaRPr>
          </a:p>
          <a:p>
            <a:pPr marL="0" lvl="1" indent="0">
              <a:buNone/>
            </a:pPr>
            <a:r>
              <a:rPr lang="en-US" sz="2200" dirty="0" smtClean="0">
                <a:solidFill>
                  <a:schemeClr val="bg1"/>
                </a:solidFill>
              </a:rPr>
              <a:t>DIB, </a:t>
            </a:r>
            <a:r>
              <a:rPr lang="en-US" sz="2200" dirty="0" err="1" smtClean="0">
                <a:solidFill>
                  <a:schemeClr val="bg1"/>
                </a:solidFill>
              </a:rPr>
              <a:t>MayBank</a:t>
            </a:r>
            <a:r>
              <a:rPr lang="en-US" sz="2200" dirty="0" smtClean="0">
                <a:solidFill>
                  <a:schemeClr val="bg1"/>
                </a:solidFill>
              </a:rPr>
              <a:t>, Standard Chartered etc. </a:t>
            </a:r>
            <a:endParaRPr lang="en-US" sz="2200" dirty="0">
              <a:solidFill>
                <a:schemeClr val="bg1"/>
              </a:solidFill>
            </a:endParaRPr>
          </a:p>
          <a:p>
            <a:pPr marL="0" lvl="1"/>
            <a:endParaRPr lang="en-US" b="1" dirty="0">
              <a:solidFill>
                <a:schemeClr val="tx1"/>
              </a:solidFill>
            </a:endParaRPr>
          </a:p>
          <a:p>
            <a:pPr marL="0" indent="0">
              <a:buNone/>
            </a:pPr>
            <a:endParaRPr lang="en-US" dirty="0"/>
          </a:p>
        </p:txBody>
      </p:sp>
      <p:sp>
        <p:nvSpPr>
          <p:cNvPr id="4" name="Text Box 23"/>
          <p:cNvSpPr txBox="1">
            <a:spLocks noGrp="1" noChangeArrowheads="1"/>
          </p:cNvSpPr>
          <p:nvPr>
            <p:ph type="title"/>
          </p:nvPr>
        </p:nvSpPr>
        <p:spPr bwMode="auto">
          <a:xfrm>
            <a:off x="431800" y="0"/>
            <a:ext cx="8728075" cy="965200"/>
          </a:xfrm>
          <a:prstGeom prst="rect">
            <a:avLst/>
          </a:prstGeom>
          <a:solidFill>
            <a:srgbClr val="35742A"/>
          </a:solidFill>
          <a:ln w="9525" algn="ctr">
            <a:noFill/>
            <a:miter lim="800000"/>
            <a:headEnd/>
            <a:tailEnd/>
          </a:ln>
          <a:effectLst/>
        </p:spPr>
        <p:txBody>
          <a:bodyPr anchor="ctr">
            <a:normAutofit/>
          </a:bodyPr>
          <a:lstStyle/>
          <a:p>
            <a:pPr algn="ctr"/>
            <a:r>
              <a:rPr lang="en-US" b="1" dirty="0" smtClean="0">
                <a:solidFill>
                  <a:srgbClr val="FFFFFF"/>
                </a:solidFill>
                <a:cs typeface="Arial" charset="0"/>
              </a:rPr>
              <a:t>Islamic Microfinance Products</a:t>
            </a:r>
            <a:endParaRPr lang="en-GB" sz="3600" b="1" dirty="0">
              <a:solidFill>
                <a:srgbClr val="FFFFFF"/>
              </a:solidFill>
              <a:cs typeface="Arial" charset="0"/>
            </a:endParaRPr>
          </a:p>
        </p:txBody>
      </p:sp>
      <p:sp>
        <p:nvSpPr>
          <p:cNvPr id="5" name="Rounded Rectangle 4"/>
          <p:cNvSpPr/>
          <p:nvPr/>
        </p:nvSpPr>
        <p:spPr>
          <a:xfrm>
            <a:off x="431800" y="1124744"/>
            <a:ext cx="4748298" cy="5461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r>
              <a:rPr lang="en-US" sz="2400" dirty="0" err="1"/>
              <a:t>Istisna</a:t>
            </a:r>
            <a:r>
              <a:rPr lang="en-US" sz="2400" dirty="0"/>
              <a:t> - </a:t>
            </a:r>
            <a:r>
              <a:rPr lang="en-GB" sz="2400" dirty="0"/>
              <a:t>Manufacturing contract</a:t>
            </a:r>
            <a:endParaRPr lang="en-US" sz="2400" dirty="0"/>
          </a:p>
        </p:txBody>
      </p:sp>
      <p:pic>
        <p:nvPicPr>
          <p:cNvPr id="6" name="Picture 5" descr="pitloom.jpg"/>
          <p:cNvPicPr>
            <a:picLocks noChangeAspect="1"/>
          </p:cNvPicPr>
          <p:nvPr/>
        </p:nvPicPr>
        <p:blipFill>
          <a:blip r:embed="rId2"/>
          <a:stretch>
            <a:fillRect/>
          </a:stretch>
        </p:blipFill>
        <p:spPr>
          <a:xfrm>
            <a:off x="6083300" y="4448305"/>
            <a:ext cx="2235200" cy="1676400"/>
          </a:xfrm>
          <a:prstGeom prst="rect">
            <a:avLst/>
          </a:prstGeom>
        </p:spPr>
      </p:pic>
    </p:spTree>
    <p:extLst>
      <p:ext uri="{BB962C8B-B14F-4D97-AF65-F5344CB8AC3E}">
        <p14:creationId xmlns="" xmlns:p14="http://schemas.microsoft.com/office/powerpoint/2010/main" val="3616824050"/>
      </p:ext>
    </p:extLst>
  </p:cSld>
  <p:clrMapOvr>
    <a:masterClrMapping/>
  </p:clrMapOvr>
  <mc:AlternateContent xmlns:mc="http://schemas.openxmlformats.org/markup-compatibility/2006">
    <mc:Choice xmlns="" xmlns:p14="http://schemas.microsoft.com/office/powerpoint/2010/main" Requires="p14">
      <p:transition spd="slow" p14:dur="2000" advTm="40105"/>
    </mc:Choice>
    <mc:Fallback>
      <p:transition spd="slow" advTm="4010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434" y="1931988"/>
            <a:ext cx="8668918" cy="4926012"/>
          </a:xfrm>
        </p:spPr>
        <p:txBody>
          <a:bodyPr>
            <a:normAutofit/>
          </a:bodyPr>
          <a:lstStyle/>
          <a:p>
            <a:pPr marL="0" lvl="1" indent="0">
              <a:buNone/>
            </a:pPr>
            <a:r>
              <a:rPr lang="en-US" sz="2000" dirty="0" err="1">
                <a:solidFill>
                  <a:schemeClr val="bg2">
                    <a:lumMod val="50000"/>
                  </a:schemeClr>
                </a:solidFill>
              </a:rPr>
              <a:t>Musharakah</a:t>
            </a:r>
            <a:r>
              <a:rPr lang="en-US" sz="2000" dirty="0">
                <a:solidFill>
                  <a:schemeClr val="bg2">
                    <a:lumMod val="50000"/>
                  </a:schemeClr>
                </a:solidFill>
              </a:rPr>
              <a:t> means a relationship established under a contract by the mutual consent of the parties for sharing of profits and losses in the joint business.</a:t>
            </a:r>
            <a:endParaRPr lang="en-US" sz="2000" b="1" dirty="0">
              <a:solidFill>
                <a:schemeClr val="bg2">
                  <a:lumMod val="50000"/>
                </a:schemeClr>
              </a:solidFill>
            </a:endParaRPr>
          </a:p>
          <a:p>
            <a:pPr marL="0" lvl="1" indent="0">
              <a:buNone/>
            </a:pPr>
            <a:endParaRPr lang="en-US" sz="2000" b="1" dirty="0" smtClean="0">
              <a:solidFill>
                <a:schemeClr val="bg2">
                  <a:lumMod val="50000"/>
                </a:schemeClr>
              </a:solidFill>
            </a:endParaRPr>
          </a:p>
          <a:p>
            <a:pPr marL="0" lvl="1" indent="0">
              <a:buNone/>
            </a:pPr>
            <a:r>
              <a:rPr lang="en-US" sz="2000" b="1" u="sng" dirty="0" smtClean="0">
                <a:solidFill>
                  <a:schemeClr val="bg2">
                    <a:lumMod val="50000"/>
                  </a:schemeClr>
                </a:solidFill>
              </a:rPr>
              <a:t>Utilization :</a:t>
            </a:r>
          </a:p>
          <a:p>
            <a:pPr marL="0" lvl="1" indent="0">
              <a:buNone/>
            </a:pPr>
            <a:r>
              <a:rPr lang="en-US" sz="2000" dirty="0" err="1" smtClean="0">
                <a:solidFill>
                  <a:schemeClr val="bg2">
                    <a:lumMod val="50000"/>
                  </a:schemeClr>
                </a:solidFill>
              </a:rPr>
              <a:t>Musharka</a:t>
            </a:r>
            <a:r>
              <a:rPr lang="en-US" sz="2000" dirty="0" smtClean="0">
                <a:solidFill>
                  <a:schemeClr val="bg2">
                    <a:lumMod val="50000"/>
                  </a:schemeClr>
                </a:solidFill>
              </a:rPr>
              <a:t> </a:t>
            </a:r>
            <a:r>
              <a:rPr lang="en-US" sz="2000" dirty="0">
                <a:solidFill>
                  <a:schemeClr val="bg2">
                    <a:lumMod val="50000"/>
                  </a:schemeClr>
                </a:solidFill>
              </a:rPr>
              <a:t>can be used for </a:t>
            </a:r>
            <a:r>
              <a:rPr lang="en-US" sz="2000" dirty="0" smtClean="0">
                <a:solidFill>
                  <a:schemeClr val="bg2">
                    <a:lumMod val="50000"/>
                  </a:schemeClr>
                </a:solidFill>
              </a:rPr>
              <a:t>Microenterprise &amp; SME’S </a:t>
            </a:r>
            <a:r>
              <a:rPr lang="en-US" sz="2000" dirty="0">
                <a:solidFill>
                  <a:schemeClr val="bg2">
                    <a:lumMod val="50000"/>
                  </a:schemeClr>
                </a:solidFill>
              </a:rPr>
              <a:t>setup’s, Small productive projects, Working capital </a:t>
            </a:r>
            <a:r>
              <a:rPr lang="en-US" sz="2000" dirty="0" smtClean="0">
                <a:solidFill>
                  <a:schemeClr val="bg2">
                    <a:lumMod val="50000"/>
                  </a:schemeClr>
                </a:solidFill>
              </a:rPr>
              <a:t>financing</a:t>
            </a:r>
            <a:endParaRPr lang="en-US" sz="2000" dirty="0">
              <a:solidFill>
                <a:schemeClr val="bg2">
                  <a:lumMod val="50000"/>
                </a:schemeClr>
              </a:solidFill>
            </a:endParaRPr>
          </a:p>
          <a:p>
            <a:pPr marL="0" lvl="1" indent="0">
              <a:buNone/>
            </a:pPr>
            <a:endParaRPr lang="en-US" sz="2000" b="1" dirty="0">
              <a:solidFill>
                <a:schemeClr val="bg2">
                  <a:lumMod val="50000"/>
                </a:schemeClr>
              </a:solidFill>
            </a:endParaRPr>
          </a:p>
          <a:p>
            <a:pPr marL="0" lvl="1" indent="0">
              <a:buNone/>
            </a:pPr>
            <a:r>
              <a:rPr lang="en-US" sz="2000" b="1" u="sng" dirty="0" smtClean="0">
                <a:solidFill>
                  <a:schemeClr val="bg2">
                    <a:lumMod val="50000"/>
                  </a:schemeClr>
                </a:solidFill>
              </a:rPr>
              <a:t>Currently </a:t>
            </a:r>
            <a:r>
              <a:rPr lang="en-US" sz="2000" b="1" u="sng" dirty="0">
                <a:solidFill>
                  <a:schemeClr val="bg2">
                    <a:lumMod val="50000"/>
                  </a:schemeClr>
                </a:solidFill>
              </a:rPr>
              <a:t>Practiced:</a:t>
            </a:r>
          </a:p>
          <a:p>
            <a:pPr marL="0" lvl="1" indent="0">
              <a:buNone/>
            </a:pPr>
            <a:r>
              <a:rPr lang="en-US" sz="2000" dirty="0" smtClean="0">
                <a:solidFill>
                  <a:schemeClr val="bg2">
                    <a:lumMod val="50000"/>
                  </a:schemeClr>
                </a:solidFill>
              </a:rPr>
              <a:t>CIMB, </a:t>
            </a:r>
            <a:r>
              <a:rPr lang="en-US" sz="2000" dirty="0" err="1" smtClean="0">
                <a:solidFill>
                  <a:schemeClr val="bg2">
                    <a:lumMod val="50000"/>
                  </a:schemeClr>
                </a:solidFill>
              </a:rPr>
              <a:t>Amanah</a:t>
            </a:r>
            <a:r>
              <a:rPr lang="en-US" sz="2000" dirty="0" smtClean="0">
                <a:solidFill>
                  <a:schemeClr val="bg2">
                    <a:lumMod val="50000"/>
                  </a:schemeClr>
                </a:solidFill>
              </a:rPr>
              <a:t> Islamic bank, </a:t>
            </a:r>
            <a:r>
              <a:rPr lang="en-US" sz="2000" dirty="0" err="1" smtClean="0">
                <a:solidFill>
                  <a:schemeClr val="bg2">
                    <a:lumMod val="50000"/>
                  </a:schemeClr>
                </a:solidFill>
              </a:rPr>
              <a:t>AlBarakah</a:t>
            </a:r>
            <a:r>
              <a:rPr lang="en-US" sz="2000" dirty="0" smtClean="0">
                <a:solidFill>
                  <a:schemeClr val="bg2">
                    <a:lumMod val="50000"/>
                  </a:schemeClr>
                </a:solidFill>
              </a:rPr>
              <a:t>, DIB,</a:t>
            </a:r>
          </a:p>
          <a:p>
            <a:pPr marL="0" lvl="1" indent="0">
              <a:buNone/>
            </a:pPr>
            <a:r>
              <a:rPr lang="en-US" sz="2000" dirty="0" smtClean="0">
                <a:solidFill>
                  <a:schemeClr val="bg2">
                    <a:lumMod val="50000"/>
                  </a:schemeClr>
                </a:solidFill>
              </a:rPr>
              <a:t>etc</a:t>
            </a:r>
            <a:endParaRPr lang="en-US" sz="2000" dirty="0">
              <a:solidFill>
                <a:schemeClr val="bg2">
                  <a:lumMod val="50000"/>
                </a:schemeClr>
              </a:solidFill>
            </a:endParaRPr>
          </a:p>
        </p:txBody>
      </p:sp>
      <p:sp>
        <p:nvSpPr>
          <p:cNvPr id="4" name="Text Box 23"/>
          <p:cNvSpPr txBox="1">
            <a:spLocks noGrp="1" noChangeArrowheads="1"/>
          </p:cNvSpPr>
          <p:nvPr>
            <p:ph type="title"/>
          </p:nvPr>
        </p:nvSpPr>
        <p:spPr bwMode="auto">
          <a:xfrm>
            <a:off x="461434" y="0"/>
            <a:ext cx="8596668" cy="1016000"/>
          </a:xfrm>
          <a:prstGeom prst="rect">
            <a:avLst/>
          </a:prstGeom>
          <a:solidFill>
            <a:srgbClr val="35742A"/>
          </a:solidFill>
          <a:ln w="9525" algn="ctr">
            <a:noFill/>
            <a:miter lim="800000"/>
            <a:headEnd/>
            <a:tailEnd/>
          </a:ln>
          <a:effectLst/>
        </p:spPr>
        <p:txBody>
          <a:bodyPr anchor="ctr">
            <a:normAutofit/>
          </a:bodyPr>
          <a:lstStyle/>
          <a:p>
            <a:pPr algn="ctr"/>
            <a:r>
              <a:rPr lang="en-US" b="1" dirty="0" smtClean="0">
                <a:solidFill>
                  <a:srgbClr val="FFFFFF"/>
                </a:solidFill>
                <a:cs typeface="Arial" charset="0"/>
              </a:rPr>
              <a:t>Islamic Microfinance Products</a:t>
            </a:r>
            <a:endParaRPr lang="en-GB" sz="3600" b="1" dirty="0">
              <a:solidFill>
                <a:srgbClr val="FFFFFF"/>
              </a:solidFill>
              <a:cs typeface="Arial" charset="0"/>
            </a:endParaRPr>
          </a:p>
        </p:txBody>
      </p:sp>
      <p:sp>
        <p:nvSpPr>
          <p:cNvPr id="5" name="Rounded Rectangle 4"/>
          <p:cNvSpPr/>
          <p:nvPr/>
        </p:nvSpPr>
        <p:spPr>
          <a:xfrm>
            <a:off x="461434" y="1200944"/>
            <a:ext cx="4224866" cy="5461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err="1" smtClean="0">
                <a:ln w="0"/>
                <a:solidFill>
                  <a:schemeClr val="tx1"/>
                </a:solidFill>
                <a:effectLst>
                  <a:outerShdw blurRad="38100" dist="19050" dir="2700000" algn="tl" rotWithShape="0">
                    <a:schemeClr val="dk1">
                      <a:alpha val="40000"/>
                    </a:schemeClr>
                  </a:outerShdw>
                </a:effectLst>
              </a:rPr>
              <a:t>Musharaka</a:t>
            </a:r>
            <a:r>
              <a:rPr lang="en-US" sz="2400" dirty="0" smtClean="0">
                <a:ln w="0"/>
                <a:solidFill>
                  <a:schemeClr val="tx1"/>
                </a:solidFill>
                <a:effectLst>
                  <a:outerShdw blurRad="38100" dist="19050" dir="2700000" algn="tl" rotWithShape="0">
                    <a:schemeClr val="dk1">
                      <a:alpha val="40000"/>
                    </a:schemeClr>
                  </a:outerShdw>
                </a:effectLst>
              </a:rPr>
              <a:t> - Partnership</a:t>
            </a:r>
            <a:endParaRPr lang="en-US" sz="2400" dirty="0">
              <a:ln w="0"/>
              <a:solidFill>
                <a:schemeClr val="tx1"/>
              </a:solidFill>
              <a:effectLst>
                <a:outerShdw blurRad="38100" dist="19050" dir="2700000" algn="tl" rotWithShape="0">
                  <a:schemeClr val="dk1">
                    <a:alpha val="40000"/>
                  </a:schemeClr>
                </a:outerShdw>
              </a:effectLst>
            </a:endParaRPr>
          </a:p>
        </p:txBody>
      </p:sp>
      <p:pic>
        <p:nvPicPr>
          <p:cNvPr id="6" name="Picture 5" descr="69877.jpeg"/>
          <p:cNvPicPr>
            <a:picLocks noChangeAspect="1"/>
          </p:cNvPicPr>
          <p:nvPr/>
        </p:nvPicPr>
        <p:blipFill>
          <a:blip r:embed="rId2"/>
          <a:stretch>
            <a:fillRect/>
          </a:stretch>
        </p:blipFill>
        <p:spPr>
          <a:xfrm>
            <a:off x="5923128" y="4730372"/>
            <a:ext cx="2628290" cy="1797761"/>
          </a:xfrm>
          <a:prstGeom prst="rect">
            <a:avLst/>
          </a:prstGeom>
        </p:spPr>
      </p:pic>
    </p:spTree>
    <p:extLst>
      <p:ext uri="{BB962C8B-B14F-4D97-AF65-F5344CB8AC3E}">
        <p14:creationId xmlns="" xmlns:p14="http://schemas.microsoft.com/office/powerpoint/2010/main" val="776927202"/>
      </p:ext>
    </p:extLst>
  </p:cSld>
  <p:clrMapOvr>
    <a:masterClrMapping/>
  </p:clrMapOvr>
  <mc:AlternateContent xmlns:mc="http://schemas.openxmlformats.org/markup-compatibility/2006">
    <mc:Choice xmlns="" xmlns:p14="http://schemas.microsoft.com/office/powerpoint/2010/main" Requires="p14">
      <p:transition spd="slow" p14:dur="2000" advTm="34248"/>
    </mc:Choice>
    <mc:Fallback>
      <p:transition spd="slow" advTm="34248"/>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1654</TotalTime>
  <Words>3319</Words>
  <Application>Microsoft Office PowerPoint</Application>
  <PresentationFormat>Custom</PresentationFormat>
  <Paragraphs>767</Paragraphs>
  <Slides>42</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Facet</vt:lpstr>
      <vt:lpstr>Clip</vt:lpstr>
      <vt:lpstr>Slide 1</vt:lpstr>
      <vt:lpstr>Contents </vt:lpstr>
      <vt:lpstr>Basic Principle of Shariah Based Banking &amp; Microfinance</vt:lpstr>
      <vt:lpstr>Slide 4</vt:lpstr>
      <vt:lpstr>Slide 5</vt:lpstr>
      <vt:lpstr>Islamic Microfinance Products</vt:lpstr>
      <vt:lpstr>Islamic Finance Products for Halal Industry</vt:lpstr>
      <vt:lpstr>Islamic Microfinance Products</vt:lpstr>
      <vt:lpstr>Islamic Microfinance Products</vt:lpstr>
      <vt:lpstr>Islamic Microfinance Products</vt:lpstr>
      <vt:lpstr>Products in Islamic Microfinance</vt:lpstr>
      <vt:lpstr>Products in Islamic Microfinance</vt:lpstr>
      <vt:lpstr>Products in Islamic Microfinance</vt:lpstr>
      <vt:lpstr>Market for Islamic Microfinance Products</vt:lpstr>
      <vt:lpstr>Slide 15</vt:lpstr>
      <vt:lpstr>Slide 16</vt:lpstr>
      <vt:lpstr>Islamic Microfinance Institution Worldwide</vt:lpstr>
      <vt:lpstr>Some Islamic Microfinance Institutions - Worldwide</vt:lpstr>
      <vt:lpstr>Compatibility IMF Products with MF Models</vt:lpstr>
      <vt:lpstr>Current Status of Islamic Finance Industry</vt:lpstr>
      <vt:lpstr>Slide 21</vt:lpstr>
      <vt:lpstr>Slide 22</vt:lpstr>
      <vt:lpstr>Need Assessment of Islamic Microfinance</vt:lpstr>
      <vt:lpstr>Need of Islamic Microfinance in Africa</vt:lpstr>
      <vt:lpstr>Challenges faced by Islamic Microfinance</vt:lpstr>
      <vt:lpstr>Opportunities for Islamic Microfinance</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JazzakAllah Thank you for listening with patience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Fadi</dc:creator>
  <cp:lastModifiedBy>Zubair</cp:lastModifiedBy>
  <cp:revision>159</cp:revision>
  <dcterms:created xsi:type="dcterms:W3CDTF">2013-06-24T10:47:45Z</dcterms:created>
  <dcterms:modified xsi:type="dcterms:W3CDTF">2014-11-03T13:12:00Z</dcterms:modified>
</cp:coreProperties>
</file>