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9" r:id="rId3"/>
    <p:sldId id="289" r:id="rId4"/>
    <p:sldId id="290" r:id="rId5"/>
    <p:sldId id="282" r:id="rId6"/>
    <p:sldId id="281" r:id="rId7"/>
    <p:sldId id="257" r:id="rId8"/>
    <p:sldId id="273" r:id="rId9"/>
    <p:sldId id="284" r:id="rId10"/>
    <p:sldId id="270" r:id="rId11"/>
    <p:sldId id="271" r:id="rId12"/>
    <p:sldId id="287" r:id="rId13"/>
    <p:sldId id="274" r:id="rId14"/>
    <p:sldId id="275" r:id="rId15"/>
    <p:sldId id="276" r:id="rId16"/>
    <p:sldId id="277" r:id="rId17"/>
    <p:sldId id="279" r:id="rId18"/>
    <p:sldId id="258" r:id="rId19"/>
    <p:sldId id="260" r:id="rId20"/>
    <p:sldId id="261" r:id="rId21"/>
    <p:sldId id="262" r:id="rId22"/>
    <p:sldId id="263" r:id="rId23"/>
    <p:sldId id="280" r:id="rId24"/>
    <p:sldId id="288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7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Data\2012\March%202012\Graph%20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Data\2012\March%202012\Graph%20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Data\2012\March%202012\Graph%20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Data\2012\March%202012\Graph%20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Housing%20Finance%20Quarterly%20Review\2012\June%202012\Graph%20Sheet%20June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Housing%20Finance%20Quarterly%20Review\2012\June%202012\Graph%20Sheet%20June%20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Housing%20Finance\Quarterly%20Data%20Reviews%20Housing%20Finance\Data\2012\March%202012\Graph%20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533974919801"/>
          <c:y val="4.4057617797775533E-2"/>
          <c:w val="0.63717519685040602"/>
          <c:h val="0.77861767279090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Total Gross Outstanding (Rs Billion)</c:v>
                </c:pt>
              </c:strCache>
            </c:strRef>
          </c:tx>
          <c:invertIfNegative val="0"/>
          <c:dLbls>
            <c:txPr>
              <a:bodyPr rot="0" vert="horz" anchor="t" anchorCtr="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Sheet1!$B$3:$B$9</c:f>
              <c:numCache>
                <c:formatCode>0</c:formatCode>
                <c:ptCount val="7"/>
                <c:pt idx="0">
                  <c:v>55.293450000000163</c:v>
                </c:pt>
                <c:pt idx="1">
                  <c:v>61.956740000000003</c:v>
                </c:pt>
                <c:pt idx="2">
                  <c:v>76.004360000000005</c:v>
                </c:pt>
                <c:pt idx="3">
                  <c:v>83.785800000000009</c:v>
                </c:pt>
                <c:pt idx="4">
                  <c:v>76.662769999999981</c:v>
                </c:pt>
                <c:pt idx="5">
                  <c:v>67.016399000000007</c:v>
                </c:pt>
                <c:pt idx="6" formatCode="#,##0">
                  <c:v>59.380945176041998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Gross Outstanding (Rs Billion) - Share of All Banks &amp; Other DFIs</c:v>
                </c:pt>
              </c:strCache>
            </c:strRef>
          </c:tx>
          <c:invertIfNegative val="0"/>
          <c:dLbls>
            <c:numFmt formatCode="#,##0" sourceLinked="0"/>
            <c:txPr>
              <a:bodyPr rot="0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Sheet1!$C$3:$C$9</c:f>
              <c:numCache>
                <c:formatCode>0</c:formatCode>
                <c:ptCount val="7"/>
                <c:pt idx="0">
                  <c:v>35.940449999999998</c:v>
                </c:pt>
                <c:pt idx="1">
                  <c:v>50.804740000000002</c:v>
                </c:pt>
                <c:pt idx="2">
                  <c:v>63.843360000000004</c:v>
                </c:pt>
                <c:pt idx="3">
                  <c:v>67.028799999999919</c:v>
                </c:pt>
                <c:pt idx="4">
                  <c:v>60.563770000000012</c:v>
                </c:pt>
                <c:pt idx="5">
                  <c:v>53.078329000000011</c:v>
                </c:pt>
                <c:pt idx="6" formatCode="#,##0">
                  <c:v>46.143635176042196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Gross Outstanding (Rs Billion) - Share of HBFC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8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337146535928527E-3"/>
                  <c:y val="1.4367816091954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708E-3"/>
                  <c:y val="-8.6206896551724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78616352201194E-2"/>
                  <c:y val="-2.8735632183908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7232704402516E-2"/>
                  <c:y val="5.7471264367816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867924528301903E-2"/>
                  <c:y val="2.8735632183908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893081761006882E-3"/>
                  <c:y val="1.4367816091954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Sheet1!$D$3:$D$9</c:f>
              <c:numCache>
                <c:formatCode>0</c:formatCode>
                <c:ptCount val="7"/>
                <c:pt idx="0" formatCode="General">
                  <c:v>19.353000000000005</c:v>
                </c:pt>
                <c:pt idx="1">
                  <c:v>11.152000000000006</c:v>
                </c:pt>
                <c:pt idx="2">
                  <c:v>12.161</c:v>
                </c:pt>
                <c:pt idx="3">
                  <c:v>16.757000000000001</c:v>
                </c:pt>
                <c:pt idx="4">
                  <c:v>16.099</c:v>
                </c:pt>
                <c:pt idx="5">
                  <c:v>13.938069999999998</c:v>
                </c:pt>
                <c:pt idx="6" formatCode="#,##0.00">
                  <c:v>13.237309999999999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axId val="126202624"/>
        <c:axId val="126204160"/>
      </c:barChart>
      <c:catAx>
        <c:axId val="12620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204160"/>
        <c:crosses val="autoZero"/>
        <c:auto val="1"/>
        <c:lblAlgn val="ctr"/>
        <c:lblOffset val="100"/>
        <c:noMultiLvlLbl val="0"/>
      </c:catAx>
      <c:valAx>
        <c:axId val="12620416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2620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30908259584185"/>
          <c:y val="2.3151481064866867E-2"/>
          <c:w val="0.2386909174041687"/>
          <c:h val="0.85911698537682757"/>
        </c:manualLayout>
      </c:layout>
      <c:overlay val="0"/>
    </c:legend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'Qtrly Trends'!$C$18</c:f>
              <c:strCache>
                <c:ptCount val="1"/>
                <c:pt idx="0">
                  <c:v>NPLs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76200"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6.7681895093062603E-3"/>
                  <c:y val="-0.407103027614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840947546531423E-3"/>
                  <c:y val="-0.40852108979335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840947546531423E-3"/>
                  <c:y val="-0.39569494658238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840947546531423E-3"/>
                  <c:y val="-0.42212650179291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840947546531423E-3"/>
                  <c:y val="-0.31264411666851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'Qtrly Trends'!$A$3:$A$7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'Qtrly Trends'!$C$31:$C$35</c:f>
              <c:numCache>
                <c:formatCode>0</c:formatCode>
                <c:ptCount val="5"/>
                <c:pt idx="0">
                  <c:v>3.0503800000000001</c:v>
                </c:pt>
                <c:pt idx="1">
                  <c:v>3.0575199999999998</c:v>
                </c:pt>
                <c:pt idx="2">
                  <c:v>2.9737449999999988</c:v>
                </c:pt>
                <c:pt idx="3">
                  <c:v>3.1180416360799987</c:v>
                </c:pt>
                <c:pt idx="4">
                  <c:v>2.1708599549999987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6870912"/>
        <c:axId val="136897280"/>
      </c:barChart>
      <c:dateAx>
        <c:axId val="13687091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36897280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368972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6870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76200">
              <a:solidFill>
                <a:srgbClr val="1F497D">
                  <a:lumMod val="60000"/>
                  <a:lumOff val="40000"/>
                </a:srgb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Sheet1!$B$3:$B$7</c:f>
              <c:numCache>
                <c:formatCode>0</c:formatCode>
                <c:ptCount val="5"/>
                <c:pt idx="0">
                  <c:v>11.698917999999999</c:v>
                </c:pt>
                <c:pt idx="1">
                  <c:v>11.698917999999999</c:v>
                </c:pt>
                <c:pt idx="2">
                  <c:v>10.62209</c:v>
                </c:pt>
                <c:pt idx="3">
                  <c:v>10.35072880921</c:v>
                </c:pt>
                <c:pt idx="4">
                  <c:v>7.3342883199999918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000640"/>
        <c:axId val="138006528"/>
      </c:barChart>
      <c:dateAx>
        <c:axId val="1380006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8006528"/>
        <c:crosses val="autoZero"/>
        <c:auto val="1"/>
        <c:lblOffset val="100"/>
        <c:baseTimeUnit val="months"/>
        <c:majorUnit val="3"/>
        <c:majorTimeUnit val="months"/>
      </c:dateAx>
      <c:valAx>
        <c:axId val="13800652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800064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 w="76200"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Sheet1!$C$3:$C$7</c:f>
              <c:numCache>
                <c:formatCode>0</c:formatCode>
                <c:ptCount val="5"/>
                <c:pt idx="0">
                  <c:v>2.2612899999999998</c:v>
                </c:pt>
                <c:pt idx="1">
                  <c:v>2.2612899999999998</c:v>
                </c:pt>
                <c:pt idx="2">
                  <c:v>2.0667150000000003</c:v>
                </c:pt>
                <c:pt idx="3">
                  <c:v>2.2102116360799999</c:v>
                </c:pt>
                <c:pt idx="4">
                  <c:v>1.3611799549999999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014080"/>
        <c:axId val="138015872"/>
      </c:barChart>
      <c:dateAx>
        <c:axId val="1380140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8015872"/>
        <c:crosses val="autoZero"/>
        <c:auto val="1"/>
        <c:lblOffset val="100"/>
        <c:baseTimeUnit val="months"/>
        <c:majorUnit val="3"/>
        <c:majorTimeUnit val="months"/>
      </c:dateAx>
      <c:valAx>
        <c:axId val="13801587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801408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8040832"/>
        <c:axId val="138042368"/>
      </c:barChart>
      <c:catAx>
        <c:axId val="13804083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380423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3804236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8040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76200">
              <a:solidFill>
                <a:srgbClr val="1F497D">
                  <a:lumMod val="60000"/>
                  <a:lumOff val="40000"/>
                </a:srgbClr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Sheet1!$B$21:$B$25</c:f>
              <c:numCache>
                <c:formatCode>0</c:formatCode>
                <c:ptCount val="5"/>
                <c:pt idx="0">
                  <c:v>3.5006280000000007</c:v>
                </c:pt>
                <c:pt idx="1">
                  <c:v>3.2699100000000012</c:v>
                </c:pt>
                <c:pt idx="2">
                  <c:v>2.9780899999999977</c:v>
                </c:pt>
                <c:pt idx="3">
                  <c:v>2.9128807612100007</c:v>
                </c:pt>
                <c:pt idx="4">
                  <c:v>2.8643899999999993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63296"/>
        <c:axId val="139473280"/>
      </c:barChart>
      <c:dateAx>
        <c:axId val="1394632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9473280"/>
        <c:crosses val="autoZero"/>
        <c:auto val="1"/>
        <c:lblOffset val="100"/>
        <c:baseTimeUnit val="months"/>
        <c:majorUnit val="3"/>
        <c:majorTimeUnit val="months"/>
      </c:dateAx>
      <c:valAx>
        <c:axId val="1394732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94632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 w="76200"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numFmt formatCode="#,##0.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Sheet1!$C$21:$C$25</c:f>
              <c:numCache>
                <c:formatCode>0</c:formatCode>
                <c:ptCount val="5"/>
                <c:pt idx="0">
                  <c:v>0.78909000000000062</c:v>
                </c:pt>
                <c:pt idx="1">
                  <c:v>0.79622999999999999</c:v>
                </c:pt>
                <c:pt idx="2">
                  <c:v>0.90702999999999978</c:v>
                </c:pt>
                <c:pt idx="3">
                  <c:v>0.90783000000000014</c:v>
                </c:pt>
                <c:pt idx="4">
                  <c:v>0.80968000000000062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493376"/>
        <c:axId val="139494912"/>
      </c:barChart>
      <c:dateAx>
        <c:axId val="1394933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9494912"/>
        <c:crosses val="autoZero"/>
        <c:auto val="1"/>
        <c:lblOffset val="100"/>
        <c:baseTimeUnit val="months"/>
        <c:majorUnit val="3"/>
        <c:majorTimeUnit val="months"/>
      </c:dateAx>
      <c:valAx>
        <c:axId val="1394949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3949337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533974919801"/>
          <c:y val="4.4057617797775513E-2"/>
          <c:w val="0.63289278944298633"/>
          <c:h val="0.82705005624296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Non-Performing Loans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12.30189</c:v>
                </c:pt>
                <c:pt idx="1">
                  <c:v>15.803000000000004</c:v>
                </c:pt>
                <c:pt idx="2">
                  <c:v>18.540329999999866</c:v>
                </c:pt>
                <c:pt idx="3">
                  <c:v>19.070571341922189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All Banks &amp; Other DFIs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6.0828899999999955</c:v>
                </c:pt>
                <c:pt idx="1">
                  <c:v>9.282</c:v>
                </c:pt>
                <c:pt idx="2">
                  <c:v>11.412880000000024</c:v>
                </c:pt>
                <c:pt idx="3">
                  <c:v>11.736158341922142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Share of HBFC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6.2190000000000003</c:v>
                </c:pt>
                <c:pt idx="1">
                  <c:v>6.5209999999999955</c:v>
                </c:pt>
                <c:pt idx="2">
                  <c:v>7.1274499999999845</c:v>
                </c:pt>
                <c:pt idx="3">
                  <c:v>7.3344129999999845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72960"/>
        <c:axId val="126474496"/>
      </c:barChart>
      <c:catAx>
        <c:axId val="1264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474496"/>
        <c:crosses val="autoZero"/>
        <c:auto val="1"/>
        <c:lblAlgn val="ctr"/>
        <c:lblOffset val="100"/>
        <c:noMultiLvlLbl val="0"/>
      </c:catAx>
      <c:valAx>
        <c:axId val="1264744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647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82294400699911"/>
          <c:y val="2.6847976239812252E-2"/>
          <c:w val="0.24297335228929923"/>
          <c:h val="0.84157307639176682"/>
        </c:manualLayout>
      </c:layout>
      <c:overlay val="0"/>
    </c:legend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050505050505049E-2"/>
          <c:w val="0.92361111111111127"/>
          <c:h val="0.8862005885627932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'Qtrly Trends'!$D$30</c:f>
              <c:strCache>
                <c:ptCount val="1"/>
                <c:pt idx="0">
                  <c:v>Gross O/S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14300"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5.6618535762048821E-3"/>
                  <c:y val="-0.432503509735702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8263749008118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661217075386322E-3"/>
                  <c:y val="-0.397486724043217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01316626974762E-2"/>
                  <c:y val="-0.401892815723617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30494811695049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'Qtrly Trends'!$A$3:$A$7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'Qtrly Trends'!$D$31:$D$35</c:f>
              <c:numCache>
                <c:formatCode>0</c:formatCode>
                <c:ptCount val="5"/>
                <c:pt idx="0">
                  <c:v>18.249925999999999</c:v>
                </c:pt>
                <c:pt idx="1">
                  <c:v>18.026347999999924</c:v>
                </c:pt>
                <c:pt idx="2">
                  <c:v>16.573924999999999</c:v>
                </c:pt>
                <c:pt idx="3">
                  <c:v>16.381651206500003</c:v>
                </c:pt>
                <c:pt idx="4">
                  <c:v>12.369538275000064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34832512"/>
        <c:axId val="134834048"/>
      </c:barChart>
      <c:dateAx>
        <c:axId val="13483251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34834048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3483404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crossAx val="1348325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'Qtrly Trends'!$C$18</c:f>
              <c:strCache>
                <c:ptCount val="1"/>
                <c:pt idx="0">
                  <c:v>NPLs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76200"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6.7681895093062603E-3"/>
                  <c:y val="-0.407103027614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840947546531436E-3"/>
                  <c:y val="-0.40852108979335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840947546531436E-3"/>
                  <c:y val="-0.39569494658238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840947546531436E-3"/>
                  <c:y val="-0.42212650179291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840947546531436E-3"/>
                  <c:y val="-0.31264411666851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'Qtrly Trends'!$A$3:$A$7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'Qtrly Trends'!$C$31:$C$35</c:f>
              <c:numCache>
                <c:formatCode>0</c:formatCode>
                <c:ptCount val="5"/>
                <c:pt idx="0">
                  <c:v>3.0503800000000001</c:v>
                </c:pt>
                <c:pt idx="1">
                  <c:v>3.0575199999999998</c:v>
                </c:pt>
                <c:pt idx="2">
                  <c:v>2.9737449999999988</c:v>
                </c:pt>
                <c:pt idx="3">
                  <c:v>3.1180416360799987</c:v>
                </c:pt>
                <c:pt idx="4">
                  <c:v>2.1708599549999987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7272448"/>
        <c:axId val="127273984"/>
      </c:barChart>
      <c:dateAx>
        <c:axId val="1272724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27273984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2727398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2727244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69850" cap="rnd">
              <a:solidFill>
                <a:srgbClr val="4F81BD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'Islamic &amp; Micro'!$A$85:$A$89</c:f>
              <c:numCache>
                <c:formatCode>mmm\-yy</c:formatCode>
                <c:ptCount val="5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</c:numCache>
            </c:numRef>
          </c:cat>
          <c:val>
            <c:numRef>
              <c:f>'Islamic &amp; Micro'!$B$85:$B$89</c:f>
              <c:numCache>
                <c:formatCode>0.0</c:formatCode>
                <c:ptCount val="5"/>
                <c:pt idx="0">
                  <c:v>169.64</c:v>
                </c:pt>
                <c:pt idx="1">
                  <c:v>174.15</c:v>
                </c:pt>
                <c:pt idx="2">
                  <c:v>174.468771</c:v>
                </c:pt>
                <c:pt idx="3">
                  <c:v>174.45596077000002</c:v>
                </c:pt>
                <c:pt idx="4">
                  <c:v>168.21265599999987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29408"/>
        <c:axId val="127330944"/>
      </c:barChart>
      <c:dateAx>
        <c:axId val="1273294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27330944"/>
        <c:crosses val="autoZero"/>
        <c:auto val="1"/>
        <c:lblOffset val="100"/>
        <c:baseTimeUnit val="months"/>
        <c:majorUnit val="3"/>
        <c:majorTimeUnit val="months"/>
      </c:dateAx>
      <c:valAx>
        <c:axId val="127330944"/>
        <c:scaling>
          <c:orientation val="minMax"/>
          <c:min val="150"/>
        </c:scaling>
        <c:delete val="1"/>
        <c:axPos val="l"/>
        <c:numFmt formatCode="0" sourceLinked="0"/>
        <c:majorTickMark val="out"/>
        <c:minorTickMark val="none"/>
        <c:tickLblPos val="none"/>
        <c:crossAx val="1273294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69850" cap="rnd">
              <a:solidFill>
                <a:srgbClr val="4F81BD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'Islamic &amp; Micro'!$A$85:$A$89</c:f>
              <c:numCache>
                <c:formatCode>mmm\-yy</c:formatCode>
                <c:ptCount val="5"/>
                <c:pt idx="0">
                  <c:v>40695</c:v>
                </c:pt>
                <c:pt idx="1">
                  <c:v>40787</c:v>
                </c:pt>
                <c:pt idx="2">
                  <c:v>40878</c:v>
                </c:pt>
                <c:pt idx="3">
                  <c:v>40969</c:v>
                </c:pt>
                <c:pt idx="4">
                  <c:v>41061</c:v>
                </c:pt>
              </c:numCache>
            </c:numRef>
          </c:cat>
          <c:val>
            <c:numRef>
              <c:f>'Islamic &amp; Micro'!$B$92:$B$96</c:f>
              <c:numCache>
                <c:formatCode>0.00</c:formatCode>
                <c:ptCount val="5"/>
                <c:pt idx="0">
                  <c:v>1.57</c:v>
                </c:pt>
                <c:pt idx="1">
                  <c:v>1.55</c:v>
                </c:pt>
                <c:pt idx="2">
                  <c:v>1.6177906999999991</c:v>
                </c:pt>
                <c:pt idx="3">
                  <c:v>1.762532</c:v>
                </c:pt>
                <c:pt idx="4">
                  <c:v>3.8970370000000001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75392"/>
        <c:axId val="134889472"/>
      </c:barChart>
      <c:dateAx>
        <c:axId val="1348753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34889472"/>
        <c:crosses val="autoZero"/>
        <c:auto val="1"/>
        <c:lblOffset val="100"/>
        <c:baseTimeUnit val="months"/>
        <c:majorUnit val="3"/>
        <c:majorTimeUnit val="months"/>
      </c:dateAx>
      <c:valAx>
        <c:axId val="134889472"/>
        <c:scaling>
          <c:orientation val="minMax"/>
        </c:scaling>
        <c:delete val="1"/>
        <c:axPos val="l"/>
        <c:numFmt formatCode="0" sourceLinked="0"/>
        <c:majorTickMark val="out"/>
        <c:minorTickMark val="none"/>
        <c:tickLblPos val="none"/>
        <c:crossAx val="134875392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533974919801"/>
          <c:y val="4.4057617797775533E-2"/>
          <c:w val="0.6371751968504058"/>
          <c:h val="0.778617672790905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Total Gross Outstanding (Rs Billion)</c:v>
                </c:pt>
              </c:strCache>
            </c:strRef>
          </c:tx>
          <c:invertIfNegative val="0"/>
          <c:dLbls>
            <c:txPr>
              <a:bodyPr rot="0" vert="horz" anchor="t" anchorCtr="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Sheet1!$B$3:$B$9</c:f>
              <c:numCache>
                <c:formatCode>0</c:formatCode>
                <c:ptCount val="7"/>
                <c:pt idx="0">
                  <c:v>55.293450000000163</c:v>
                </c:pt>
                <c:pt idx="1">
                  <c:v>61.956740000000003</c:v>
                </c:pt>
                <c:pt idx="2">
                  <c:v>76.004360000000005</c:v>
                </c:pt>
                <c:pt idx="3">
                  <c:v>83.785800000000009</c:v>
                </c:pt>
                <c:pt idx="4">
                  <c:v>76.662769999999981</c:v>
                </c:pt>
                <c:pt idx="5">
                  <c:v>67.016399000000007</c:v>
                </c:pt>
                <c:pt idx="6" formatCode="#,##0">
                  <c:v>59.380945176041998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Gross Outstanding (Rs Billion) - Share of All Banks &amp; Other DFIs</c:v>
                </c:pt>
              </c:strCache>
            </c:strRef>
          </c:tx>
          <c:invertIfNegative val="0"/>
          <c:dLbls>
            <c:numFmt formatCode="#,##0" sourceLinked="0"/>
            <c:txPr>
              <a:bodyPr rot="0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Sheet1!$C$3:$C$9</c:f>
              <c:numCache>
                <c:formatCode>0</c:formatCode>
                <c:ptCount val="7"/>
                <c:pt idx="0">
                  <c:v>35.940449999999998</c:v>
                </c:pt>
                <c:pt idx="1">
                  <c:v>50.804740000000002</c:v>
                </c:pt>
                <c:pt idx="2">
                  <c:v>63.843360000000004</c:v>
                </c:pt>
                <c:pt idx="3">
                  <c:v>67.028799999999919</c:v>
                </c:pt>
                <c:pt idx="4">
                  <c:v>60.563770000000012</c:v>
                </c:pt>
                <c:pt idx="5">
                  <c:v>53.078329000000011</c:v>
                </c:pt>
                <c:pt idx="6" formatCode="#,##0">
                  <c:v>46.143635176042196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Gross Outstanding (Rs Billion) - Share of HBFC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8930817610068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337146535928527E-3"/>
                  <c:y val="1.4367816091954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339622641509708E-3"/>
                  <c:y val="-8.6206896551724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78616352201201E-2"/>
                  <c:y val="-2.8735632183908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7232704402516E-2"/>
                  <c:y val="5.74712643678163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867924528301903E-2"/>
                  <c:y val="2.8735632183908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2893081761006839E-3"/>
                  <c:y val="1.4367816091954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Sheet1!$A$3:$A$9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Sheet1!$D$3:$D$9</c:f>
              <c:numCache>
                <c:formatCode>0</c:formatCode>
                <c:ptCount val="7"/>
                <c:pt idx="0" formatCode="General">
                  <c:v>19.353000000000005</c:v>
                </c:pt>
                <c:pt idx="1">
                  <c:v>11.152000000000006</c:v>
                </c:pt>
                <c:pt idx="2">
                  <c:v>12.161</c:v>
                </c:pt>
                <c:pt idx="3">
                  <c:v>16.757000000000001</c:v>
                </c:pt>
                <c:pt idx="4">
                  <c:v>16.099</c:v>
                </c:pt>
                <c:pt idx="5">
                  <c:v>13.938069999999998</c:v>
                </c:pt>
                <c:pt idx="6" formatCode="#,##0.00">
                  <c:v>13.237309999999999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axId val="136718592"/>
        <c:axId val="136724480"/>
      </c:barChart>
      <c:catAx>
        <c:axId val="13671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724480"/>
        <c:crosses val="autoZero"/>
        <c:auto val="1"/>
        <c:lblAlgn val="ctr"/>
        <c:lblOffset val="100"/>
        <c:noMultiLvlLbl val="0"/>
      </c:catAx>
      <c:valAx>
        <c:axId val="13672448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3671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30908259584162"/>
          <c:y val="2.3151481064866867E-2"/>
          <c:w val="0.2386909174041687"/>
          <c:h val="0.85911698537682757"/>
        </c:manualLayout>
      </c:layout>
      <c:overlay val="0"/>
    </c:legend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61533974919801"/>
          <c:y val="4.4057617797775513E-2"/>
          <c:w val="0.63289278944298633"/>
          <c:h val="0.82705005624296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Non-Performing Loans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12.30189</c:v>
                </c:pt>
                <c:pt idx="1">
                  <c:v>15.803000000000004</c:v>
                </c:pt>
                <c:pt idx="2">
                  <c:v>18.540329999999873</c:v>
                </c:pt>
                <c:pt idx="3">
                  <c:v>19.070571341922189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All Banks &amp; Other DFIs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6.0828899999999955</c:v>
                </c:pt>
                <c:pt idx="1">
                  <c:v>9.282</c:v>
                </c:pt>
                <c:pt idx="2">
                  <c:v>11.412880000000024</c:v>
                </c:pt>
                <c:pt idx="3">
                  <c:v>11.736158341922145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Share of HBFC (Rs Billion)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Sheet1!$D$2:$D$5</c:f>
              <c:numCache>
                <c:formatCode>0</c:formatCode>
                <c:ptCount val="4"/>
                <c:pt idx="0">
                  <c:v>6.2190000000000003</c:v>
                </c:pt>
                <c:pt idx="1">
                  <c:v>6.5209999999999955</c:v>
                </c:pt>
                <c:pt idx="2">
                  <c:v>7.1274499999999845</c:v>
                </c:pt>
                <c:pt idx="3">
                  <c:v>7.3344129999999845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92320"/>
        <c:axId val="136802304"/>
      </c:barChart>
      <c:catAx>
        <c:axId val="1367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802304"/>
        <c:crosses val="autoZero"/>
        <c:auto val="1"/>
        <c:lblAlgn val="ctr"/>
        <c:lblOffset val="100"/>
        <c:noMultiLvlLbl val="0"/>
      </c:catAx>
      <c:valAx>
        <c:axId val="1368023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679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82294400699911"/>
          <c:y val="2.6847976239812252E-2"/>
          <c:w val="0.24297335228929912"/>
          <c:h val="0.84157307639176682"/>
        </c:manualLayout>
      </c:layout>
      <c:overlay val="0"/>
    </c:legend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'Qtrly Trends'!$D$30</c:f>
              <c:strCache>
                <c:ptCount val="1"/>
                <c:pt idx="0">
                  <c:v>Gross O/S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14300"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5.6618535762048821E-3"/>
                  <c:y val="-0.432503509735702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38263749008118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661217075386253E-3"/>
                  <c:y val="-0.397486724043217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01316626974762E-2"/>
                  <c:y val="-0.401892815723617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304948116950498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'Qtrly Trends'!$A$3:$A$7</c:f>
              <c:numCache>
                <c:formatCode>mmm\-yy</c:formatCode>
                <c:ptCount val="5"/>
                <c:pt idx="0">
                  <c:v>40603</c:v>
                </c:pt>
                <c:pt idx="1">
                  <c:v>40695</c:v>
                </c:pt>
                <c:pt idx="2">
                  <c:v>40787</c:v>
                </c:pt>
                <c:pt idx="3">
                  <c:v>40878</c:v>
                </c:pt>
                <c:pt idx="4">
                  <c:v>40969</c:v>
                </c:pt>
              </c:numCache>
            </c:numRef>
          </c:cat>
          <c:val>
            <c:numRef>
              <c:f>'Qtrly Trends'!$D$31:$D$35</c:f>
              <c:numCache>
                <c:formatCode>0</c:formatCode>
                <c:ptCount val="5"/>
                <c:pt idx="0">
                  <c:v>18.249925999999999</c:v>
                </c:pt>
                <c:pt idx="1">
                  <c:v>18.026347999999938</c:v>
                </c:pt>
                <c:pt idx="2">
                  <c:v>16.573924999999999</c:v>
                </c:pt>
                <c:pt idx="3">
                  <c:v>16.381651206500003</c:v>
                </c:pt>
                <c:pt idx="4">
                  <c:v>12.369538275000057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36828800"/>
        <c:axId val="136830336"/>
      </c:barChart>
      <c:dateAx>
        <c:axId val="13682880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136830336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3683033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one"/>
        <c:crossAx val="1368288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2">
          <a:lumMod val="40000"/>
          <a:lumOff val="60000"/>
        </a:schemeClr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1557-2E52-4421-BA3A-BFA92C4DEDE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A009C-F844-464E-8470-C245FC9ED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2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DCBA7-2900-487B-A4DF-1E436365125F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047A4-939D-48ED-95E0-604E33E4F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F6BC0C-C348-4996-A0F2-30E28C1F9996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7C6C9F-E2AC-4E21-80F3-D61A71D95B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Housing Finance –</a:t>
            </a:r>
            <a:br>
              <a:rPr lang="en-US" dirty="0" smtClean="0"/>
            </a:br>
            <a:r>
              <a:rPr lang="en-US" dirty="0" smtClean="0"/>
              <a:t>Market, Opportunities and Challenges</a:t>
            </a:r>
            <a:endParaRPr lang="en-US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4038600" cy="20478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686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Mortgage Market of Pakistan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36576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81600" y="1981200"/>
          <a:ext cx="36576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78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Gross Outstanding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Non-performing loans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640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Islamic Banking Industry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Gross Outstanding Islamic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Banking Industry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1600200"/>
            <a:ext cx="33528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Non-performing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asset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2192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1054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7162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Microfinance Banks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13716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Gross Outstanding Microfinance Banking 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ndustry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(Rs. Millions)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29200" y="14478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Non-performing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asset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 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219200" y="19812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953000" y="19812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5438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Role of SBP in Promotion of Housing Finance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43800" cy="4876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Formation of </a:t>
            </a:r>
            <a:r>
              <a:rPr lang="en-US" sz="2200" b="1" dirty="0" smtClean="0"/>
              <a:t>Housing Advisory Group</a:t>
            </a:r>
          </a:p>
          <a:p>
            <a:pPr lvl="1" algn="just"/>
            <a:r>
              <a:rPr lang="en-US" sz="2200" dirty="0" smtClean="0"/>
              <a:t>Implementation of HAG recommendations </a:t>
            </a:r>
          </a:p>
          <a:p>
            <a:pPr algn="just"/>
            <a:r>
              <a:rPr lang="en-US" sz="2200" dirty="0" smtClean="0">
                <a:cs typeface="Arial" charset="0"/>
              </a:rPr>
              <a:t>Development of secondary mortgage market in Pakistan by creating a </a:t>
            </a:r>
            <a:r>
              <a:rPr lang="en-US" sz="2200" b="1" dirty="0" smtClean="0">
                <a:cs typeface="Arial" charset="0"/>
              </a:rPr>
              <a:t>Mortgage Refinance Company (MRC)</a:t>
            </a:r>
          </a:p>
          <a:p>
            <a:pPr algn="just"/>
            <a:r>
              <a:rPr lang="en-US" sz="2200" dirty="0" smtClean="0">
                <a:cs typeface="Arial" charset="0"/>
              </a:rPr>
              <a:t>Review of </a:t>
            </a:r>
            <a:r>
              <a:rPr lang="en-US" sz="2200" b="1" dirty="0" smtClean="0">
                <a:cs typeface="Arial" charset="0"/>
              </a:rPr>
              <a:t>Prudential Regulations </a:t>
            </a:r>
            <a:r>
              <a:rPr lang="en-US" sz="2200" dirty="0" smtClean="0">
                <a:cs typeface="Arial" charset="0"/>
              </a:rPr>
              <a:t>for Housing Finance</a:t>
            </a:r>
          </a:p>
          <a:p>
            <a:pPr algn="just"/>
            <a:r>
              <a:rPr lang="en-US" sz="2200" dirty="0" smtClean="0"/>
              <a:t>Preparation of </a:t>
            </a:r>
            <a:r>
              <a:rPr lang="en-US" sz="2200" b="1" dirty="0" smtClean="0"/>
              <a:t>Housing Finance Guidelines</a:t>
            </a:r>
          </a:p>
          <a:p>
            <a:pPr lvl="0" algn="just"/>
            <a:r>
              <a:rPr lang="en-US" sz="2200" dirty="0" smtClean="0">
                <a:cs typeface="Arial" charset="0"/>
              </a:rPr>
              <a:t>Development of a </a:t>
            </a:r>
            <a:r>
              <a:rPr lang="en-US" sz="2200" b="1" dirty="0" smtClean="0">
                <a:cs typeface="Arial" charset="0"/>
              </a:rPr>
              <a:t>Model for Builders/Developers Finance</a:t>
            </a:r>
          </a:p>
          <a:p>
            <a:pPr lvl="0" algn="just"/>
            <a:r>
              <a:rPr lang="en-US" sz="2200" b="1" dirty="0" smtClean="0">
                <a:cs typeface="Arial" charset="0"/>
              </a:rPr>
              <a:t>Capacity Development </a:t>
            </a:r>
            <a:r>
              <a:rPr lang="en-US" sz="2200" dirty="0" smtClean="0">
                <a:cs typeface="Arial" charset="0"/>
              </a:rPr>
              <a:t>of Financial Institutions in  housing finance through seminars, workshops and training programs</a:t>
            </a:r>
          </a:p>
          <a:p>
            <a:pPr algn="just"/>
            <a:r>
              <a:rPr lang="en-US" sz="2200" dirty="0" smtClean="0"/>
              <a:t>Effective coordination with key Stakeholders – ABAD, AMB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676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Advisory Group-Recommendations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876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111125" indent="7938" algn="just">
              <a:buNone/>
            </a:pPr>
            <a:r>
              <a:rPr lang="en-US" dirty="0" smtClean="0"/>
              <a:t>SBP formulated a </a:t>
            </a:r>
            <a:r>
              <a:rPr lang="en-US" b="1" dirty="0" smtClean="0"/>
              <a:t>Housing Advisory Group (HAG)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drawing membership from different stakeholders and its recommendations are being actively pursued by SBP.</a:t>
            </a:r>
          </a:p>
          <a:p>
            <a:pPr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Reforming Legal Framework affecting Foreclosure, Transfer, Tenancy, Rent Control and  Credit bureaus etc</a:t>
            </a:r>
          </a:p>
          <a:p>
            <a:pPr lvl="1" algn="just"/>
            <a:r>
              <a:rPr lang="en-US" dirty="0" smtClean="0"/>
              <a:t>Rationalization of Transaction Costs</a:t>
            </a:r>
          </a:p>
          <a:p>
            <a:pPr lvl="1" algn="just"/>
            <a:r>
              <a:rPr lang="en-US" dirty="0" smtClean="0"/>
              <a:t>Establishing an integrated land registration information system</a:t>
            </a:r>
          </a:p>
          <a:p>
            <a:pPr lvl="1" algn="just"/>
            <a:r>
              <a:rPr lang="en-US" dirty="0" smtClean="0"/>
              <a:t>Increasing supply of land for affordable housing</a:t>
            </a:r>
          </a:p>
          <a:p>
            <a:pPr lvl="1" algn="just"/>
            <a:r>
              <a:rPr lang="en-US" dirty="0" smtClean="0"/>
              <a:t>Structuring and streamlining Large Scale Developer’s Finance</a:t>
            </a:r>
          </a:p>
          <a:p>
            <a:pPr lvl="1" algn="just"/>
            <a:r>
              <a:rPr lang="en-US" dirty="0" smtClean="0"/>
              <a:t>Facilitate low-cost/low-income housing models and products</a:t>
            </a:r>
          </a:p>
          <a:p>
            <a:pPr lvl="1" algn="just"/>
            <a:r>
              <a:rPr lang="en-US" dirty="0" smtClean="0"/>
              <a:t>Facilitate Real Estate Investment Trusts (REITs)</a:t>
            </a:r>
          </a:p>
          <a:p>
            <a:pPr lvl="1" algn="just"/>
            <a:r>
              <a:rPr lang="en-US" dirty="0" smtClean="0"/>
              <a:t>Provision of long term funding for housing loans</a:t>
            </a:r>
          </a:p>
          <a:p>
            <a:pPr lvl="1" algn="just"/>
            <a:r>
              <a:rPr lang="en-US" dirty="0" smtClean="0"/>
              <a:t>Housing Observatory (housing market information system)</a:t>
            </a:r>
          </a:p>
          <a:p>
            <a:pPr lvl="1" algn="just"/>
            <a:r>
              <a:rPr lang="en-US" dirty="0" smtClean="0"/>
              <a:t>Capacity building of the mortgage banking industry in Pakistan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Mortgage Refinance Company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162800" cy="4648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Develop the Primary Mortgage Market</a:t>
            </a:r>
          </a:p>
          <a:p>
            <a:pPr lvl="1" algn="just"/>
            <a:r>
              <a:rPr lang="en-US" dirty="0" smtClean="0"/>
              <a:t>Provide financial resources to enable primary mortgage lenders (PMLs) to grant more loans at fixed/hybrid rates and for longer tenure</a:t>
            </a:r>
          </a:p>
          <a:p>
            <a:pPr lvl="1" algn="just"/>
            <a:r>
              <a:rPr lang="en-US" dirty="0" smtClean="0"/>
              <a:t>Prepare PMLs for BASEL compliance by narrowing the gap between the maturity structure of the housing loans and the source of funds</a:t>
            </a:r>
          </a:p>
          <a:p>
            <a:pPr lvl="1" algn="just"/>
            <a:r>
              <a:rPr lang="en-US" dirty="0" smtClean="0"/>
              <a:t>Ensure loan standardization across primary lending institutions which is necessary for any future securitization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Develop the Capital Markets </a:t>
            </a:r>
          </a:p>
          <a:p>
            <a:pPr lvl="1" algn="just"/>
            <a:r>
              <a:rPr lang="en-US" dirty="0" smtClean="0"/>
              <a:t>Provide more private debt securities (Bonds) with different maturities and rates for investment of surplus funds </a:t>
            </a:r>
          </a:p>
          <a:p>
            <a:pPr lvl="1" algn="just"/>
            <a:r>
              <a:rPr lang="en-US" dirty="0" smtClean="0"/>
              <a:t>Promote ABS as a tool for raising funds from the capital markets</a:t>
            </a:r>
          </a:p>
          <a:p>
            <a:pPr lvl="1" algn="just"/>
            <a:r>
              <a:rPr lang="en-US" dirty="0" smtClean="0"/>
              <a:t>Create a Yield Curve to serve as a benchmark for other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Finance Regulations &amp; Guidelines </a:t>
            </a:r>
            <a:endParaRPr lang="en-US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371600"/>
            <a:ext cx="7315200" cy="2209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1600" b="1" dirty="0" smtClean="0">
                <a:latin typeface="Calibri" pitchFamily="34" charset="0"/>
              </a:rPr>
              <a:t>Regulations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The Housing Finance regulations are covered under Consumer Finance Prudential Regulations.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Since Housing Finance has its distinct nature and scope, there has been growing demand from all stakeholders to separate Housing Finance from Consumer Finance.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en-US" sz="1600" dirty="0" smtClean="0">
                <a:latin typeface="Calibri" pitchFamily="34" charset="0"/>
              </a:rPr>
              <a:t>SBP intends to announce reviewed Housing Finance Prudential Regulations this year.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3886200"/>
            <a:ext cx="7315200" cy="23622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</a:t>
            </a:r>
          </a:p>
          <a:p>
            <a:pPr marL="822960" lvl="1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700" dirty="0" smtClean="0">
                <a:latin typeface="Calibri" pitchFamily="34" charset="0"/>
              </a:rPr>
              <a:t>Comprehensive set of Mortgage Finance Guidelines covering all facets of Housing Finance (Conventional and Faith-Based) based on best lending practices. </a:t>
            </a:r>
          </a:p>
          <a:p>
            <a:pPr marL="822960" lvl="1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1700" dirty="0" smtClean="0">
                <a:latin typeface="Calibri" pitchFamily="34" charset="0"/>
              </a:rPr>
              <a:t>With active involvement of Association of Mortgage Bankers and feedback from other Stakeholders, these Guidelines would be launched this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3152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Large Scale Builders Finance Model</a:t>
            </a:r>
            <a:endParaRPr lang="en-US" sz="32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315200" cy="47244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SBP is working to develop financing models to facilitate large-scale builders/developers’ access to formal financial sector.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The Association of the Builders and Developers (ABAD), Investment Bankers, Association of Mortgage bankers (AMB) and Rating Agency have been consulted for the purpose.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Key challenges include: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Corporatization of large-scale developers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Bankable financial statements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Credit rating (Entity and Instrument Ratings)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Fiscal issues relating to Book Value and Market Value, declared income and wealth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Models of Affordable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327392" cy="4343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Khuda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Basti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Ansar Management Company</a:t>
            </a:r>
          </a:p>
          <a:p>
            <a:endParaRPr lang="en-US" dirty="0"/>
          </a:p>
          <a:p>
            <a:r>
              <a:rPr lang="en-US" dirty="0" err="1" smtClean="0"/>
              <a:t>Ashiyana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16280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Khuda</a:t>
            </a:r>
            <a:r>
              <a:rPr lang="en-US" sz="3200" dirty="0" smtClean="0"/>
              <a:t> </a:t>
            </a:r>
            <a:r>
              <a:rPr lang="en-US" sz="3200" dirty="0" err="1" smtClean="0"/>
              <a:t>Ki</a:t>
            </a:r>
            <a:r>
              <a:rPr lang="en-US" sz="3200" dirty="0" smtClean="0"/>
              <a:t> </a:t>
            </a:r>
            <a:r>
              <a:rPr lang="en-US" sz="3200" dirty="0" err="1" smtClean="0"/>
              <a:t>Basti</a:t>
            </a:r>
            <a:r>
              <a:rPr lang="en-US" sz="3200" dirty="0" smtClean="0"/>
              <a:t> (KKB)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Incremental Development Approach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Immediate Possession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Construction as per the dwellers affordability, usually starts with </a:t>
            </a:r>
            <a:r>
              <a:rPr lang="en-US" dirty="0" err="1" smtClean="0"/>
              <a:t>Jhugi</a:t>
            </a:r>
            <a:r>
              <a:rPr lang="en-US" dirty="0" smtClean="0"/>
              <a:t> (Camp).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Development of Infrastructure Incrementally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Dweller has to provide proof of residency for the first five years to get the lease of 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Affordable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Affordable housing is a term used to describe dwelling units whose total housing costs for either rented or purchased unit, are deemed affordable to those that have a median household income.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 the United Kingdom affordable housing includes "social rented and intermediate housing, provided to specified eligible households whose needs are not met by the market."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098792" cy="6397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Ansar Management Company- </a:t>
            </a:r>
            <a:r>
              <a:rPr lang="en-US" sz="3200" dirty="0" err="1" smtClean="0"/>
              <a:t>Ctd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7086600" cy="4800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23900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Aashiyana</a:t>
            </a:r>
            <a:r>
              <a:rPr lang="en-US" sz="3200" dirty="0" smtClean="0"/>
              <a:t> Scheme -Govt. of Punjab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239000" cy="4800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Calibri" pitchFamily="34" charset="0"/>
              </a:rPr>
              <a:t>Objectives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Increase and improve the supply of housing, available and affordable to low and moderate income groups 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Establishment of a sustainable community living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Ensuring decent and modern ambiance in each housing scheme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Bringing down the cost of the houses while not compromising on the quality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Making the project affordable for the target groups through easy installment plans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Ensuring transparency and fair play at every step</a:t>
            </a:r>
          </a:p>
          <a:p>
            <a:pPr lvl="1" algn="just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Aashiyana</a:t>
            </a:r>
            <a:r>
              <a:rPr lang="en-US" sz="3200" dirty="0" smtClean="0"/>
              <a:t> Scheme –</a:t>
            </a:r>
            <a:r>
              <a:rPr lang="en-US" sz="3200" dirty="0" err="1" smtClean="0"/>
              <a:t>Ctd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800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Eligibility</a:t>
            </a:r>
          </a:p>
          <a:p>
            <a:pPr lvl="1" algn="just"/>
            <a:r>
              <a:rPr lang="en-US" dirty="0"/>
              <a:t>Target Population will be individuals having income less than Rs. 20,000 p.m.</a:t>
            </a:r>
          </a:p>
          <a:p>
            <a:pPr lvl="1" algn="just"/>
            <a:r>
              <a:rPr lang="en-US" dirty="0"/>
              <a:t>Monthly Installment of the allotted house not to exceed the monthly rent of same size of house.</a:t>
            </a:r>
          </a:p>
          <a:p>
            <a:pPr lvl="1" algn="just"/>
            <a:r>
              <a:rPr lang="en-US" dirty="0"/>
              <a:t>Speculation will be curbed at all cost.</a:t>
            </a:r>
          </a:p>
          <a:p>
            <a:pPr lvl="1" algn="just"/>
            <a:r>
              <a:rPr lang="en-US" dirty="0"/>
              <a:t>Special quota for widows, orphans and disabled.</a:t>
            </a:r>
          </a:p>
          <a:p>
            <a:pPr lvl="1" algn="just"/>
            <a:r>
              <a:rPr lang="en-US" dirty="0"/>
              <a:t>Nuclear Family</a:t>
            </a:r>
          </a:p>
          <a:p>
            <a:pPr lvl="1" algn="just"/>
            <a:r>
              <a:rPr lang="en-US" dirty="0"/>
              <a:t>Age between 25 &amp; 60 years. (Applicable for bank loan only)</a:t>
            </a:r>
          </a:p>
          <a:p>
            <a:pPr lvl="1" algn="just"/>
            <a:r>
              <a:rPr lang="en-US" dirty="0"/>
              <a:t>Living in a rented house or in joint family, the applicant should not posses his/her own house.</a:t>
            </a:r>
          </a:p>
          <a:p>
            <a:pPr lvl="1" algn="just"/>
            <a:r>
              <a:rPr lang="en-US" dirty="0"/>
              <a:t>Physical verification of the credentials of each applicant through third party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6397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Key Challenges &amp; Way Forward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724400"/>
            <a:ext cx="7239000" cy="198119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600" b="1" dirty="0" smtClean="0"/>
              <a:t>Way Forward</a:t>
            </a:r>
          </a:p>
          <a:p>
            <a:pPr algn="just"/>
            <a:r>
              <a:rPr lang="en-US" sz="1600" dirty="0" smtClean="0"/>
              <a:t>Exploration of Credit lines for Institutions offering Housing Finance</a:t>
            </a:r>
          </a:p>
          <a:p>
            <a:pPr algn="just"/>
            <a:r>
              <a:rPr lang="en-US" sz="1600" dirty="0" smtClean="0"/>
              <a:t>Promotion of Microfinance Banks to support borrowers with undocumented income</a:t>
            </a:r>
          </a:p>
          <a:p>
            <a:pPr algn="just"/>
            <a:r>
              <a:rPr lang="en-US" sz="1600" dirty="0" smtClean="0"/>
              <a:t>Establishment of a Housing Observatory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143000"/>
            <a:ext cx="7239000" cy="32766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320040" marR="0" lvl="0" indent="-32004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Key Challenges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High cost of land in metropolitan cities hinders affordable housing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Urban infrastructure up-gradation, 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Single window clearance for approvals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Investment in low-cost building technology, 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Investment linked tax incentives for developers to increase the supply of affordable housing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More effective public private partnerships to tackle the shortage of housing especially in the low income group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Deepening of the debt market to ensure availability of long-term funding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Development of new funding instruments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819400"/>
            <a:ext cx="50292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Affordable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Affordable housing is a term used to describe dwelling units whose total housing costs for either rented or purchased unit, are deemed affordable to those that have a median household income.</a:t>
            </a:r>
          </a:p>
          <a:p>
            <a:pPr algn="just">
              <a:lnSpc>
                <a:spcPct val="150000"/>
              </a:lnSpc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 the United Kingdom affordable housing includes "social rented and intermediate housing, provided to specified eligible households whose needs are not met by the market."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n-US" sz="2800" dirty="0" smtClean="0"/>
              <a:t>Areas addressed by decent housing amongst the low income families: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174992" cy="5562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family with a decent and durable house is a confident family to participate in community development including enterprise development; </a:t>
            </a:r>
          </a:p>
          <a:p>
            <a:endParaRPr lang="en-US" dirty="0" smtClean="0"/>
          </a:p>
          <a:p>
            <a:r>
              <a:rPr lang="en-US" dirty="0" smtClean="0"/>
              <a:t>Children, especially those below 5 years old, are prone to few preventable diseases hence providing their parents, particularly mothers, to participate in other income generating activities; </a:t>
            </a:r>
          </a:p>
          <a:p>
            <a:endParaRPr lang="en-US" dirty="0" smtClean="0"/>
          </a:p>
          <a:p>
            <a:r>
              <a:rPr lang="en-US" dirty="0" smtClean="0"/>
              <a:t>Decent houses are well ventilated and lit hence provide opportunities for school children to study and do their homework while at home which contributes to improvement in education standards and </a:t>
            </a:r>
          </a:p>
          <a:p>
            <a:endParaRPr lang="en-US" dirty="0" smtClean="0"/>
          </a:p>
          <a:p>
            <a:r>
              <a:rPr lang="en-US" dirty="0" smtClean="0"/>
              <a:t>A family that owns a house is able to provide good protection to the girl child by ensuring that safe bedrooms are availed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91400" cy="838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200" dirty="0" smtClean="0"/>
              <a:t>Efforts/Key Initiatives for Housing in Pakistan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391400" cy="46482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National Housing Policy 2001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National Housing Authority/Pakistan Housing Authority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Prime Minister Housing Schemes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House Building Finance Company Limited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Formation of Housing Advisory Group by SBP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Initiatives by Provincial Governments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Private Sector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Needs in Pakistan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67600" cy="4724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 smtClean="0"/>
              <a:t>Market Scenario</a:t>
            </a:r>
          </a:p>
          <a:p>
            <a:pPr lvl="1" algn="just"/>
            <a:r>
              <a:rPr lang="en-US" sz="1600" dirty="0" smtClean="0"/>
              <a:t>In a 2009 report, World Bank estimated a Housing Shortfall of around 8 million units in Pakistan</a:t>
            </a:r>
          </a:p>
          <a:p>
            <a:pPr lvl="1" algn="just">
              <a:lnSpc>
                <a:spcPct val="120000"/>
              </a:lnSpc>
            </a:pPr>
            <a:r>
              <a:rPr lang="en-US" sz="1600" dirty="0" smtClean="0"/>
              <a:t>ABAD claims annual incremental demand of 600,000 units of which 50% is met by the private/public investment leaving an annual shortfall of 300,000 units  </a:t>
            </a:r>
          </a:p>
          <a:p>
            <a:pPr lvl="1" algn="just"/>
            <a:r>
              <a:rPr lang="en-US" sz="1600" dirty="0" smtClean="0"/>
              <a:t>Taking 600,000 incremental demand and 500,000 units from the backlog, total annual housing needs come to 1.1 million</a:t>
            </a:r>
          </a:p>
          <a:p>
            <a:pPr lvl="1" algn="just"/>
            <a:r>
              <a:rPr lang="en-US" sz="1600" dirty="0" smtClean="0"/>
              <a:t>At an average price of Rs. 1 million per unit, total funding requirement is Rs 1.1 trillion per year</a:t>
            </a:r>
          </a:p>
          <a:p>
            <a:pPr lvl="1" algn="just"/>
            <a:r>
              <a:rPr lang="en-US" sz="1600" dirty="0" smtClean="0"/>
              <a:t>Assuming that only 10% of housing needs can be converted into effective demand, total funding needs are Rs.110 billion</a:t>
            </a:r>
          </a:p>
          <a:p>
            <a:pPr lvl="1" algn="just"/>
            <a:r>
              <a:rPr lang="en-US" sz="1600" dirty="0" smtClean="0"/>
              <a:t>At 70% LTV (Loan–to-Value Ratio), this translates into Rs. 77 billion per annum housing credit requirement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b="1" dirty="0" smtClean="0"/>
              <a:t>Increased Urbanization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b="1" dirty="0" smtClean="0"/>
              <a:t>Favorable Demographics</a:t>
            </a:r>
          </a:p>
          <a:p>
            <a:pPr lvl="1" algn="just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Market Segments and Players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3962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Low Income Group– MFBs</a:t>
            </a:r>
          </a:p>
          <a:p>
            <a:endParaRPr lang="en-US" dirty="0" smtClean="0"/>
          </a:p>
          <a:p>
            <a:r>
              <a:rPr lang="en-US" dirty="0" smtClean="0"/>
              <a:t>Middle Income Group</a:t>
            </a:r>
          </a:p>
          <a:p>
            <a:r>
              <a:rPr lang="en-US" dirty="0" smtClean="0"/>
              <a:t>High Income Group</a:t>
            </a:r>
          </a:p>
          <a:p>
            <a:endParaRPr lang="en-US" dirty="0" smtClean="0"/>
          </a:p>
          <a:p>
            <a:r>
              <a:rPr lang="en-US" dirty="0" smtClean="0"/>
              <a:t>Developers – Banks/ DFIs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638800" y="2819400"/>
            <a:ext cx="762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53200" y="2971800"/>
            <a:ext cx="228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Commercial Banks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Socio-Economic Impact of Affordable Housing</a:t>
            </a:r>
            <a:endParaRPr lang="en-US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371600"/>
            <a:ext cx="7467600" cy="4800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 smtClean="0"/>
              <a:t>Housing sector has important forward and backward linkages in terms of socio-economic development.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 smtClean="0"/>
              <a:t>Social 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000" dirty="0" smtClean="0"/>
              <a:t>Supply of affordable housing has major impact in terms of improving living conditions, health, education and human development.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sz="2400" dirty="0" smtClean="0"/>
              <a:t>Economic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US" sz="2000" dirty="0" smtClean="0"/>
              <a:t>Development of Housing and Real Estate Sector has a direct impact on GDP growth, growth of Financial Sector, Construction Material Industry, Employment, Capital Market as well as Insurance Industry.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Finance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67600" cy="45720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No. of Institutions involved in Housing Finance</a:t>
            </a:r>
          </a:p>
          <a:p>
            <a:pPr lvl="2" algn="just"/>
            <a:r>
              <a:rPr lang="en-US" dirty="0" smtClean="0"/>
              <a:t>Commercial Banks		: 22 </a:t>
            </a:r>
          </a:p>
          <a:p>
            <a:pPr lvl="2" algn="just"/>
            <a:r>
              <a:rPr lang="en-US" dirty="0" smtClean="0"/>
              <a:t>Islamic Banks			: 05</a:t>
            </a:r>
          </a:p>
          <a:p>
            <a:pPr lvl="2" algn="just"/>
            <a:r>
              <a:rPr lang="en-US" dirty="0" smtClean="0"/>
              <a:t>DFIs				: 02</a:t>
            </a:r>
          </a:p>
          <a:p>
            <a:pPr lvl="2" algn="just"/>
            <a:r>
              <a:rPr lang="en-US" dirty="0" smtClean="0"/>
              <a:t>MFBs				: 02</a:t>
            </a:r>
          </a:p>
          <a:p>
            <a:pPr lvl="2" algn="just"/>
            <a:r>
              <a:rPr lang="en-US" dirty="0" smtClean="0"/>
              <a:t>Islamic Banking Branches 	: 07</a:t>
            </a:r>
          </a:p>
          <a:p>
            <a:pPr algn="just"/>
            <a:r>
              <a:rPr lang="en-US" dirty="0" smtClean="0"/>
              <a:t>Product Range</a:t>
            </a:r>
          </a:p>
          <a:p>
            <a:pPr lvl="2" algn="just"/>
            <a:r>
              <a:rPr lang="en-US" dirty="0" smtClean="0"/>
              <a:t>Construction</a:t>
            </a:r>
          </a:p>
          <a:p>
            <a:pPr lvl="2" algn="just"/>
            <a:r>
              <a:rPr lang="en-US" dirty="0" smtClean="0"/>
              <a:t>Outright Purchase</a:t>
            </a:r>
          </a:p>
          <a:p>
            <a:pPr lvl="2" algn="just"/>
            <a:r>
              <a:rPr lang="en-US" dirty="0" smtClean="0"/>
              <a:t>Renovation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686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Mortgage Market of Pakistan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36576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81600" y="1981200"/>
          <a:ext cx="3657600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4478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Gross Outstanding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Non-performing loans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6400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Islamic Banking Industry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Gross Outstanding Islamic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Banking Industry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1600200"/>
            <a:ext cx="33528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Non-performing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asset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2192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1054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71628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Share of Islamic Banks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3000" y="13716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Gross Outstanding Islamic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Banks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29200" y="1447800"/>
            <a:ext cx="365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Non-performing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asset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 (Rs. Billions)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1143000" y="19812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029200" y="19812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543800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Islamic Banking Branches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B808-6236-4BC6-89E3-3ED15B44098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1600200"/>
            <a:ext cx="3048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Gross Outstanding Islamic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Banking </a:t>
            </a:r>
            <a:r>
              <a:rPr lang="en-US" sz="1600" b="1" dirty="0" smtClean="0">
                <a:latin typeface="+mj-lt"/>
                <a:ea typeface="+mj-ea"/>
                <a:cs typeface="+mj-cs"/>
              </a:rPr>
              <a:t>Branches (Rs. Billions)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0" y="1600200"/>
            <a:ext cx="32766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Non-performing </a:t>
            </a:r>
            <a:r>
              <a:rPr lang="en-US" sz="1600" b="1" dirty="0" smtClean="0">
                <a:ea typeface="+mj-ea"/>
                <a:cs typeface="+mj-cs"/>
              </a:rPr>
              <a:t>asset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s </a:t>
            </a:r>
            <a:r>
              <a:rPr lang="en-US" sz="1600" b="1" dirty="0" smtClean="0"/>
              <a:t>(Rs. Billions)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4876800" y="2362200"/>
          <a:ext cx="3448050" cy="338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2954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5181600" y="2209800"/>
          <a:ext cx="3657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5438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Role of SBP in Promotion of Housing Finance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543800" cy="4876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Formation of </a:t>
            </a:r>
            <a:r>
              <a:rPr lang="en-US" sz="2200" b="1" dirty="0" smtClean="0"/>
              <a:t>Housing Advisory Group</a:t>
            </a:r>
          </a:p>
          <a:p>
            <a:pPr lvl="1" algn="just"/>
            <a:r>
              <a:rPr lang="en-US" sz="2200" dirty="0" smtClean="0"/>
              <a:t>Implementation of HAG recommendations </a:t>
            </a:r>
          </a:p>
          <a:p>
            <a:pPr algn="just"/>
            <a:r>
              <a:rPr lang="en-US" sz="2200" dirty="0" smtClean="0">
                <a:cs typeface="Arial" charset="0"/>
              </a:rPr>
              <a:t>Development of secondary mortgage market in Pakistan by creating a </a:t>
            </a:r>
            <a:r>
              <a:rPr lang="en-US" sz="2200" b="1" dirty="0" smtClean="0">
                <a:cs typeface="Arial" charset="0"/>
              </a:rPr>
              <a:t>Mortgage Refinance Company (MRC)</a:t>
            </a:r>
          </a:p>
          <a:p>
            <a:pPr algn="just"/>
            <a:r>
              <a:rPr lang="en-US" sz="2200" dirty="0" smtClean="0">
                <a:cs typeface="Arial" charset="0"/>
              </a:rPr>
              <a:t>Review of </a:t>
            </a:r>
            <a:r>
              <a:rPr lang="en-US" sz="2200" b="1" dirty="0" smtClean="0">
                <a:cs typeface="Arial" charset="0"/>
              </a:rPr>
              <a:t>Prudential Regulations </a:t>
            </a:r>
            <a:r>
              <a:rPr lang="en-US" sz="2200" dirty="0" smtClean="0">
                <a:cs typeface="Arial" charset="0"/>
              </a:rPr>
              <a:t>for Housing Finance</a:t>
            </a:r>
          </a:p>
          <a:p>
            <a:pPr algn="just"/>
            <a:r>
              <a:rPr lang="en-US" sz="2200" dirty="0" smtClean="0"/>
              <a:t>Preparation of </a:t>
            </a:r>
            <a:r>
              <a:rPr lang="en-US" sz="2200" b="1" dirty="0" smtClean="0"/>
              <a:t>Housing Finance Guidelines</a:t>
            </a:r>
          </a:p>
          <a:p>
            <a:pPr lvl="0" algn="just"/>
            <a:r>
              <a:rPr lang="en-US" sz="2200" dirty="0" smtClean="0">
                <a:cs typeface="Arial" charset="0"/>
              </a:rPr>
              <a:t>Development of a </a:t>
            </a:r>
            <a:r>
              <a:rPr lang="en-US" sz="2200" b="1" dirty="0" smtClean="0">
                <a:cs typeface="Arial" charset="0"/>
              </a:rPr>
              <a:t>Model for Builders/Developers Finance</a:t>
            </a:r>
          </a:p>
          <a:p>
            <a:pPr lvl="0" algn="just"/>
            <a:r>
              <a:rPr lang="en-US" sz="2200" b="1" dirty="0" smtClean="0">
                <a:cs typeface="Arial" charset="0"/>
              </a:rPr>
              <a:t>Capacity Development </a:t>
            </a:r>
            <a:r>
              <a:rPr lang="en-US" sz="2200" dirty="0" smtClean="0">
                <a:cs typeface="Arial" charset="0"/>
              </a:rPr>
              <a:t>of Financial Institutions in  housing finance through seminars, workshops and training programs</a:t>
            </a:r>
          </a:p>
          <a:p>
            <a:pPr algn="just"/>
            <a:r>
              <a:rPr lang="en-US" sz="2200" dirty="0" smtClean="0"/>
              <a:t>Effective coordination with key Stakeholders – ABAD, AMB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676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Advisory Group-Recommendations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876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111125" indent="7938" algn="just">
              <a:buNone/>
            </a:pPr>
            <a:r>
              <a:rPr lang="en-US" dirty="0" smtClean="0"/>
              <a:t>SBP formulated a </a:t>
            </a:r>
            <a:r>
              <a:rPr lang="en-US" b="1" dirty="0" smtClean="0"/>
              <a:t>Housing Advisory Group (HAG)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drawing membership from different stakeholders and its recommendations are being actively pursued by SBP.</a:t>
            </a:r>
          </a:p>
          <a:p>
            <a:pPr algn="just">
              <a:buNone/>
            </a:pPr>
            <a:endParaRPr lang="en-US" dirty="0" smtClean="0"/>
          </a:p>
          <a:p>
            <a:pPr lvl="1" algn="just"/>
            <a:r>
              <a:rPr lang="en-US" dirty="0" smtClean="0"/>
              <a:t>Reforming Legal Framework affecting Foreclosure, Transfer, Tenancy, Rent Control and  Credit bureaus etc</a:t>
            </a:r>
          </a:p>
          <a:p>
            <a:pPr lvl="1" algn="just"/>
            <a:r>
              <a:rPr lang="en-US" dirty="0" smtClean="0"/>
              <a:t>Rationalization of Transaction Costs</a:t>
            </a:r>
          </a:p>
          <a:p>
            <a:pPr lvl="1" algn="just"/>
            <a:r>
              <a:rPr lang="en-US" dirty="0" smtClean="0"/>
              <a:t>Establishing an integrated land registration information system</a:t>
            </a:r>
          </a:p>
          <a:p>
            <a:pPr lvl="1" algn="just"/>
            <a:r>
              <a:rPr lang="en-US" dirty="0" smtClean="0"/>
              <a:t>Increasing supply of land for affordable housing</a:t>
            </a:r>
          </a:p>
          <a:p>
            <a:pPr lvl="1" algn="just"/>
            <a:r>
              <a:rPr lang="en-US" dirty="0" smtClean="0"/>
              <a:t>Structuring and streamlining Large Scale Developer’s Finance</a:t>
            </a:r>
          </a:p>
          <a:p>
            <a:pPr lvl="1" algn="just"/>
            <a:r>
              <a:rPr lang="en-US" dirty="0" smtClean="0"/>
              <a:t>Facilitate low-cost/low-income housing models and products</a:t>
            </a:r>
          </a:p>
          <a:p>
            <a:pPr lvl="1" algn="just"/>
            <a:r>
              <a:rPr lang="en-US" dirty="0" smtClean="0"/>
              <a:t>Facilitate Real Estate Investment Trusts (REITs)</a:t>
            </a:r>
          </a:p>
          <a:p>
            <a:pPr lvl="1" algn="just"/>
            <a:r>
              <a:rPr lang="en-US" dirty="0" smtClean="0"/>
              <a:t>Provision of long term funding for housing loans</a:t>
            </a:r>
          </a:p>
          <a:p>
            <a:pPr lvl="1" algn="just"/>
            <a:r>
              <a:rPr lang="en-US" dirty="0" smtClean="0"/>
              <a:t>Housing Observatory (housing market information system)</a:t>
            </a:r>
          </a:p>
          <a:p>
            <a:pPr lvl="1" algn="just"/>
            <a:r>
              <a:rPr lang="en-US" dirty="0" smtClean="0"/>
              <a:t>Capacity building of the mortgage banking industry in Pakistan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Mortgage Refinance Company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162800" cy="4648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Develop the Primary Mortgage Market</a:t>
            </a:r>
          </a:p>
          <a:p>
            <a:pPr lvl="1" algn="just"/>
            <a:r>
              <a:rPr lang="en-US" dirty="0" smtClean="0"/>
              <a:t>Provide financial resources to enable primary mortgage lenders (PMLs) to grant more loans at fixed/hybrid rates and for longer tenure</a:t>
            </a:r>
          </a:p>
          <a:p>
            <a:pPr lvl="1" algn="just"/>
            <a:r>
              <a:rPr lang="en-US" dirty="0" smtClean="0"/>
              <a:t>Prepare PMLs for BASEL compliance by narrowing the gap between the maturity structure of the housing loans and the source of funds</a:t>
            </a:r>
          </a:p>
          <a:p>
            <a:pPr lvl="1" algn="just"/>
            <a:r>
              <a:rPr lang="en-US" dirty="0" smtClean="0"/>
              <a:t>Ensure loan standardization across primary lending institutions which is necessary for any future securitization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Develop the Capital Markets </a:t>
            </a:r>
          </a:p>
          <a:p>
            <a:pPr lvl="1" algn="just"/>
            <a:r>
              <a:rPr lang="en-US" dirty="0" smtClean="0"/>
              <a:t>Provide more private debt securities (Bonds) with different maturities and rates for investment of surplus funds </a:t>
            </a:r>
          </a:p>
          <a:p>
            <a:pPr lvl="1" algn="just"/>
            <a:r>
              <a:rPr lang="en-US" dirty="0" smtClean="0"/>
              <a:t>Promote ABS as a tool for raising funds from the capital markets</a:t>
            </a:r>
          </a:p>
          <a:p>
            <a:pPr lvl="1" algn="just"/>
            <a:r>
              <a:rPr lang="en-US" dirty="0" smtClean="0"/>
              <a:t>Create a Yield Curve to serve as a benchmark for other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Finance Regulations &amp; Guidelines </a:t>
            </a:r>
            <a:endParaRPr lang="en-US" sz="32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371600"/>
            <a:ext cx="7315200" cy="2209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Calibri" pitchFamily="34" charset="0"/>
              </a:rPr>
              <a:t>Housing Finance Regulations</a:t>
            </a:r>
          </a:p>
          <a:p>
            <a:pPr marL="344488" lvl="1" indent="-285750" algn="just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Housing Finance Regulations were issued in 2002</a:t>
            </a:r>
          </a:p>
          <a:p>
            <a:pPr marL="344488" lvl="1" indent="-285750" algn="just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Thorough review, in consultation with market players in underway</a:t>
            </a:r>
          </a:p>
          <a:p>
            <a:pPr marL="344488" lvl="1" indent="-285750" algn="just">
              <a:lnSpc>
                <a:spcPct val="90000"/>
              </a:lnSpc>
              <a:defRPr/>
            </a:pPr>
            <a:r>
              <a:rPr lang="en-US" sz="1800" dirty="0" smtClean="0">
                <a:latin typeface="Calibri" pitchFamily="34" charset="0"/>
              </a:rPr>
              <a:t>SBP intends to issue reviewed Housing Finance Prudential Regulations this year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3886200"/>
            <a:ext cx="7315200" cy="22098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4900" b="1" dirty="0" smtClean="0">
                <a:latin typeface="Calibri" pitchFamily="34" charset="0"/>
              </a:rPr>
              <a:t>Guidelines</a:t>
            </a:r>
          </a:p>
          <a:p>
            <a:pPr marL="344488" lvl="1" indent="-28575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Comprehensive set of Mortgage Finance Guidelines covering all facets of Housing Finance (Conventional and Faith-Based) based on best lending practices. </a:t>
            </a:r>
          </a:p>
          <a:p>
            <a:pPr marL="344488" lvl="1" indent="-285750"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active involvement of Association of Mortgage Bankers and feedback from other Stakeholders, these Guidelines would be launched this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3152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Large Scale Builders Finance Model</a:t>
            </a:r>
            <a:endParaRPr lang="en-US" sz="32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315200" cy="5181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SBP is working to develop financing models to facilitate large-scale builders/developers’ access to formal financial sector. Guidelines would be issued to banks/DFIs for providing financing to builders/developers.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The Association of the Builders and Developers (ABAD), Investment Bankers, Association of Mortgage bankers (AMB) and Rating Agency have been consulted for the purpose.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 smtClean="0"/>
              <a:t>Key challenges include: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Corporatization of large-scale developers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Bankable financial statements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Credit rating (Entity and Instrument Ratings)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dirty="0" smtClean="0"/>
              <a:t>Fiscal issues relating to Book Value and Market Value, declared income and wealth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239000" cy="6858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n-US" sz="2800" dirty="0" smtClean="0"/>
              <a:t>Some of the areas addressed by decent housing amongst the low income families include: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174992" cy="5562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58738" indent="23813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 family with a decent and durable house is a confident family to participate in community development including enterprise development; </a:t>
            </a:r>
          </a:p>
          <a:p>
            <a:endParaRPr lang="en-US" dirty="0" smtClean="0"/>
          </a:p>
          <a:p>
            <a:r>
              <a:rPr lang="en-US" dirty="0" smtClean="0"/>
              <a:t>Children, especially those below 5 years old, are prone to few preventable diseases hence providing their parents, particularly mothers, to participate in other income generating activities; </a:t>
            </a:r>
          </a:p>
          <a:p>
            <a:endParaRPr lang="en-US" dirty="0" smtClean="0"/>
          </a:p>
          <a:p>
            <a:r>
              <a:rPr lang="en-US" dirty="0" smtClean="0"/>
              <a:t>Decent houses are well ventilated and lit hence provide opportunities for school children to study and do their homework while at home which contributes to improvement in education standards and </a:t>
            </a:r>
          </a:p>
          <a:p>
            <a:endParaRPr lang="en-US" dirty="0" smtClean="0"/>
          </a:p>
          <a:p>
            <a:r>
              <a:rPr lang="en-US" dirty="0" smtClean="0"/>
              <a:t>A family that owns a house is able to provide good protection to the girl child by ensuring that safe bedrooms are availed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Successful Models of Affordable Housing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327392" cy="4343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Private Sector Initiatives</a:t>
            </a:r>
          </a:p>
          <a:p>
            <a:pPr lvl="1"/>
            <a:r>
              <a:rPr lang="en-US" dirty="0" err="1" smtClean="0"/>
              <a:t>Khuda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Basti</a:t>
            </a:r>
            <a:endParaRPr lang="en-US" dirty="0" smtClean="0"/>
          </a:p>
          <a:p>
            <a:pPr lvl="1"/>
            <a:r>
              <a:rPr lang="en-US" dirty="0" smtClean="0"/>
              <a:t>Ansar Management Company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Private Sector Initiatives</a:t>
            </a:r>
            <a:endParaRPr lang="en-US" dirty="0"/>
          </a:p>
          <a:p>
            <a:pPr lvl="1"/>
            <a:r>
              <a:rPr lang="en-US" dirty="0" err="1" smtClean="0"/>
              <a:t>Ashiyana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16280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Khuda</a:t>
            </a:r>
            <a:r>
              <a:rPr lang="en-US" sz="3200" dirty="0" smtClean="0"/>
              <a:t> </a:t>
            </a:r>
            <a:r>
              <a:rPr lang="en-US" sz="3200" dirty="0" err="1" smtClean="0"/>
              <a:t>Ki</a:t>
            </a:r>
            <a:r>
              <a:rPr lang="en-US" sz="3200" dirty="0" smtClean="0"/>
              <a:t> </a:t>
            </a:r>
            <a:r>
              <a:rPr lang="en-US" sz="3200" dirty="0" err="1" smtClean="0"/>
              <a:t>Basti</a:t>
            </a:r>
            <a:r>
              <a:rPr lang="en-US" sz="3200" dirty="0" smtClean="0"/>
              <a:t> (KKB)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Incremental Development Approach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Immediate Possession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Construction as per the dwellers affordability, usually starts with </a:t>
            </a:r>
            <a:r>
              <a:rPr lang="en-US" dirty="0" err="1" smtClean="0"/>
              <a:t>Jhugi</a:t>
            </a:r>
            <a:r>
              <a:rPr lang="en-US" dirty="0" smtClean="0"/>
              <a:t> (Camp).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Development of Infrastructure Incrementally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Dweller has to provide proof of residency for the first five years to get the lease of 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098792" cy="6397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Ansar Management Company- </a:t>
            </a:r>
            <a:r>
              <a:rPr lang="en-US" sz="3200" dirty="0" err="1" smtClean="0"/>
              <a:t>Ctd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7086600" cy="4800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23900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Aashiyana</a:t>
            </a:r>
            <a:r>
              <a:rPr lang="en-US" sz="3200" dirty="0" smtClean="0"/>
              <a:t> Scheme -Govt. of Punjab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239000" cy="4800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Calibri" pitchFamily="34" charset="0"/>
              </a:rPr>
              <a:t>Objectives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Increase and improve the supply of housing, available and affordable to low and moderate income groups 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Establishment of a sustainable community living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Ensuring decent and modern ambiance in each housing scheme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Bringing down the cost of the houses while not compromising on the quality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Making the project affordable for the target groups through easy installment plans</a:t>
            </a:r>
          </a:p>
          <a:p>
            <a:pPr lvl="1" algn="just"/>
            <a:r>
              <a:rPr lang="en-US" dirty="0">
                <a:latin typeface="Calibri" pitchFamily="34" charset="0"/>
              </a:rPr>
              <a:t>Ensuring transparency and fair play at every step</a:t>
            </a:r>
          </a:p>
          <a:p>
            <a:pPr lvl="1" algn="just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27392" cy="7159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err="1" smtClean="0"/>
              <a:t>Aashiyana</a:t>
            </a:r>
            <a:r>
              <a:rPr lang="en-US" sz="3200" dirty="0" smtClean="0"/>
              <a:t> Scheme –</a:t>
            </a:r>
            <a:r>
              <a:rPr lang="en-US" sz="3200" dirty="0" err="1" smtClean="0"/>
              <a:t>Contd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27392" cy="48006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Eligibility</a:t>
            </a:r>
          </a:p>
          <a:p>
            <a:pPr lvl="1" algn="just"/>
            <a:r>
              <a:rPr lang="en-US" dirty="0"/>
              <a:t>Target Population will be individuals having income less than Rs. 20,000 p.m.</a:t>
            </a:r>
          </a:p>
          <a:p>
            <a:pPr lvl="1" algn="just"/>
            <a:r>
              <a:rPr lang="en-US" dirty="0"/>
              <a:t>Monthly Installment of the allotted house not to exceed the monthly rent of same size of house.</a:t>
            </a:r>
          </a:p>
          <a:p>
            <a:pPr lvl="1" algn="just"/>
            <a:r>
              <a:rPr lang="en-US" dirty="0"/>
              <a:t>Speculation will be curbed at all cost.</a:t>
            </a:r>
          </a:p>
          <a:p>
            <a:pPr lvl="1" algn="just"/>
            <a:r>
              <a:rPr lang="en-US" dirty="0"/>
              <a:t>Special quota for widows, orphans and disabled.</a:t>
            </a:r>
          </a:p>
          <a:p>
            <a:pPr lvl="1" algn="just"/>
            <a:r>
              <a:rPr lang="en-US" dirty="0"/>
              <a:t>Nuclear Family</a:t>
            </a:r>
          </a:p>
          <a:p>
            <a:pPr lvl="1" algn="just"/>
            <a:r>
              <a:rPr lang="en-US" dirty="0"/>
              <a:t>Age between 25 &amp; 60 years. (Applicable for bank loan only)</a:t>
            </a:r>
          </a:p>
          <a:p>
            <a:pPr lvl="1" algn="just"/>
            <a:r>
              <a:rPr lang="en-US" dirty="0"/>
              <a:t>Living in a rented house or in joint family, the applicant should not posses his/her own house.</a:t>
            </a:r>
          </a:p>
          <a:p>
            <a:pPr lvl="1" algn="just"/>
            <a:r>
              <a:rPr lang="en-US" dirty="0"/>
              <a:t>Physical verification of the credentials of each applicant through third party</a:t>
            </a:r>
          </a:p>
          <a:p>
            <a:pPr lvl="1"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6397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Key Challenges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143000"/>
            <a:ext cx="7239000" cy="51816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High cost of land in metropolitan cities hinders affordable housing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Urban infrastructure up-gradation, 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Single window clearance for approvals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Investment in low-cost building technology, 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Investment linked tax incentives for developers to increase the supply of affordable housing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More effective public private partnerships to tackle the shortage of housing especially in the low income group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Deepening of the debt market to ensure availability of long-term funding</a:t>
            </a:r>
          </a:p>
          <a:p>
            <a:pPr marL="640080" marR="0" lvl="1" indent="-237744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bg2">
                  <a:lumMod val="50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itchFamily="34" charset="0"/>
              </a:rPr>
              <a:t>Development of new funding instruments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51192" cy="6397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Way Forward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143000"/>
            <a:ext cx="7239000" cy="556259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Adopting Innovative Approaches to Affordable Housing</a:t>
            </a:r>
          </a:p>
          <a:p>
            <a:pPr algn="just"/>
            <a:r>
              <a:rPr lang="en-US" sz="2400" dirty="0" smtClean="0"/>
              <a:t>Promoting Value Chain in Housing Development</a:t>
            </a:r>
          </a:p>
          <a:p>
            <a:pPr algn="just"/>
            <a:r>
              <a:rPr lang="en-US" sz="2400" dirty="0" smtClean="0"/>
              <a:t>Exploration of Credit lines for Institutions offering Housing Finance</a:t>
            </a:r>
          </a:p>
          <a:p>
            <a:pPr algn="just"/>
            <a:r>
              <a:rPr lang="en-US" sz="2400" dirty="0" smtClean="0"/>
              <a:t>Putting in place a Housing Credit Fund or Refinance Window at SBP (Central Bank)</a:t>
            </a:r>
          </a:p>
          <a:p>
            <a:pPr algn="just"/>
            <a:r>
              <a:rPr lang="en-US" sz="2400" dirty="0" smtClean="0"/>
              <a:t>Arranging a Credit Guarantee Scheme for low-Income Housing Finance</a:t>
            </a:r>
          </a:p>
          <a:p>
            <a:pPr algn="just"/>
            <a:r>
              <a:rPr lang="en-US" sz="2400" dirty="0" smtClean="0"/>
              <a:t>Promotion of Microfinance Banks to support borrowers with undocumented income</a:t>
            </a:r>
          </a:p>
          <a:p>
            <a:pPr algn="just"/>
            <a:r>
              <a:rPr lang="en-US" sz="2400" dirty="0" smtClean="0"/>
              <a:t>Establishment of a Housing Observatory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819400"/>
            <a:ext cx="50292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23900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Rapid Urbanization - Highlights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371600"/>
            <a:ext cx="7315200" cy="49530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Urbanization (2008)</a:t>
            </a:r>
          </a:p>
          <a:p>
            <a:pPr lvl="2"/>
            <a:r>
              <a:rPr lang="en-US" dirty="0" smtClean="0"/>
              <a:t>Total Population: 		&gt;170 m</a:t>
            </a:r>
          </a:p>
          <a:p>
            <a:pPr lvl="2"/>
            <a:r>
              <a:rPr lang="en-US" dirty="0" smtClean="0"/>
              <a:t>Urban Population: 	&gt;60 m (36%)</a:t>
            </a:r>
          </a:p>
          <a:p>
            <a:pPr>
              <a:buNone/>
            </a:pPr>
            <a:r>
              <a:rPr lang="en-US" dirty="0" smtClean="0"/>
              <a:t>Annual growth rates (2005-2010)</a:t>
            </a:r>
          </a:p>
          <a:p>
            <a:pPr lvl="2"/>
            <a:r>
              <a:rPr lang="en-US" dirty="0" smtClean="0"/>
              <a:t>National: 		1.8%</a:t>
            </a:r>
          </a:p>
          <a:p>
            <a:pPr lvl="2"/>
            <a:r>
              <a:rPr lang="en-US" dirty="0" smtClean="0"/>
              <a:t>Urban: 			3%</a:t>
            </a:r>
          </a:p>
          <a:p>
            <a:pPr>
              <a:buNone/>
            </a:pPr>
            <a:r>
              <a:rPr lang="en-US" dirty="0" smtClean="0"/>
              <a:t>Major Cities (2008)-Concentration</a:t>
            </a:r>
          </a:p>
          <a:p>
            <a:pPr lvl="2"/>
            <a:r>
              <a:rPr lang="en-US" dirty="0" smtClean="0"/>
              <a:t>Karachi: 			12.4 m</a:t>
            </a:r>
          </a:p>
          <a:p>
            <a:pPr lvl="2"/>
            <a:r>
              <a:rPr lang="en-US" dirty="0" smtClean="0"/>
              <a:t>Lahore: 			6.7 m</a:t>
            </a:r>
          </a:p>
          <a:p>
            <a:pPr lvl="2"/>
            <a:r>
              <a:rPr lang="en-US" dirty="0" smtClean="0"/>
              <a:t>Faisalabad: 		2.6 m</a:t>
            </a:r>
          </a:p>
          <a:p>
            <a:pPr lvl="2"/>
            <a:r>
              <a:rPr lang="en-US" dirty="0" smtClean="0"/>
              <a:t>Islamabad/Rawalpindi: 	2.5 m</a:t>
            </a:r>
          </a:p>
          <a:p>
            <a:pPr lvl="8" algn="r">
              <a:buNone/>
            </a:pPr>
            <a:r>
              <a:rPr lang="en-US" dirty="0" smtClean="0"/>
              <a:t>Source: UN DESA</a:t>
            </a:r>
          </a:p>
          <a:p>
            <a:pPr>
              <a:buNone/>
            </a:pPr>
            <a:r>
              <a:rPr lang="en-US" dirty="0" smtClean="0"/>
              <a:t>Slum indicators</a:t>
            </a:r>
          </a:p>
          <a:p>
            <a:pPr lvl="2"/>
            <a:r>
              <a:rPr lang="en-US" dirty="0" smtClean="0"/>
              <a:t>Slum to urban population: 48.9%</a:t>
            </a:r>
            <a:endParaRPr lang="en-US" i="1" dirty="0" smtClean="0"/>
          </a:p>
          <a:p>
            <a:pPr lvl="8" algn="r">
              <a:buNone/>
            </a:pPr>
            <a:r>
              <a:rPr lang="en-US" i="1" dirty="0" smtClean="0"/>
              <a:t>Source: UN-HABITAT 2005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467600" cy="8683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Projected Urban &amp; Rural Population 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7467600" cy="495300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Needs in Pakistan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67600" cy="51816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 smtClean="0"/>
              <a:t>Market Scenario</a:t>
            </a:r>
          </a:p>
          <a:p>
            <a:pPr lvl="1" algn="just"/>
            <a:r>
              <a:rPr lang="en-US" sz="1800" dirty="0" smtClean="0"/>
              <a:t>In a 2009 report, World Bank estimated a Housing Shortfall of around 8 million units in Pakistan</a:t>
            </a:r>
          </a:p>
          <a:p>
            <a:pPr lvl="1" algn="just">
              <a:lnSpc>
                <a:spcPct val="120000"/>
              </a:lnSpc>
            </a:pPr>
            <a:r>
              <a:rPr lang="en-US" sz="1800" dirty="0" smtClean="0"/>
              <a:t>ABAD claims annual incremental demand of 600,000 units of which 50% is met by the private/public investment leaving an annual shortfall of 300,000 units  </a:t>
            </a:r>
          </a:p>
          <a:p>
            <a:pPr lvl="1" algn="just"/>
            <a:r>
              <a:rPr lang="en-US" sz="1800" dirty="0" smtClean="0"/>
              <a:t>Taking 600,000 incremental demand and 500,000 units from the backlog, total annual housing needs come to 1.1 million</a:t>
            </a:r>
          </a:p>
          <a:p>
            <a:pPr lvl="1" algn="just"/>
            <a:r>
              <a:rPr lang="en-US" sz="1800" dirty="0" smtClean="0"/>
              <a:t>At an average price of Rs. 1 million per unit, total funding requirement is Rs 1.1 trillion per year</a:t>
            </a:r>
          </a:p>
          <a:p>
            <a:pPr lvl="1" algn="just"/>
            <a:r>
              <a:rPr lang="en-US" sz="1800" dirty="0" smtClean="0"/>
              <a:t>Assuming that only 10% of housing needs can be converted into effective demand, total funding needs are Rs.110 billion</a:t>
            </a:r>
          </a:p>
          <a:p>
            <a:pPr lvl="1" algn="just"/>
            <a:r>
              <a:rPr lang="en-US" sz="1800" dirty="0" smtClean="0"/>
              <a:t>At 70% LTV (Loan–to-Value Ratio), this translates into Rs. 77 billion per annum housing credit requirement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91400" cy="8382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200" dirty="0" smtClean="0"/>
              <a:t>Efforts/Key Initiatives for Housing in Pakistan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391400" cy="46482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House Building Finance Company Limited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National Housing Policy 2001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National Housing Authority/Pakistan Housing Authority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Prime Minister Housing Schemes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Formation of Housing Advisory Group by SBP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Initiatives by Provincial Governments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Private Sector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3200" dirty="0" smtClean="0"/>
              <a:t>Housing Finance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67600" cy="45720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No. of Institutions involved in Housing Finance</a:t>
            </a:r>
          </a:p>
          <a:p>
            <a:pPr lvl="2" algn="just"/>
            <a:r>
              <a:rPr lang="en-US" dirty="0" smtClean="0"/>
              <a:t>Commercial Banks		: 22 </a:t>
            </a:r>
          </a:p>
          <a:p>
            <a:pPr lvl="2" algn="just"/>
            <a:r>
              <a:rPr lang="en-US" dirty="0" smtClean="0"/>
              <a:t>Islamic Banks			: 05</a:t>
            </a:r>
          </a:p>
          <a:p>
            <a:pPr lvl="2" algn="just"/>
            <a:r>
              <a:rPr lang="en-US" dirty="0" smtClean="0"/>
              <a:t>DFIs				: 02</a:t>
            </a:r>
          </a:p>
          <a:p>
            <a:pPr lvl="2" algn="just"/>
            <a:r>
              <a:rPr lang="en-US" dirty="0" smtClean="0"/>
              <a:t>MFBs				: 02</a:t>
            </a:r>
          </a:p>
          <a:p>
            <a:pPr lvl="2" algn="just"/>
            <a:r>
              <a:rPr lang="en-US" dirty="0" smtClean="0"/>
              <a:t>Islamic Banking Branches 	: 07</a:t>
            </a:r>
          </a:p>
          <a:p>
            <a:pPr algn="just"/>
            <a:r>
              <a:rPr lang="en-US" dirty="0" smtClean="0"/>
              <a:t>Product Range</a:t>
            </a:r>
          </a:p>
          <a:p>
            <a:pPr lvl="2" algn="just"/>
            <a:r>
              <a:rPr lang="en-US" dirty="0" smtClean="0"/>
              <a:t>Construction</a:t>
            </a:r>
          </a:p>
          <a:p>
            <a:pPr lvl="2" algn="just"/>
            <a:r>
              <a:rPr lang="en-US" dirty="0" smtClean="0"/>
              <a:t>Outright Purchase</a:t>
            </a:r>
          </a:p>
          <a:p>
            <a:pPr lvl="2" algn="just"/>
            <a:r>
              <a:rPr lang="en-US" dirty="0" smtClean="0"/>
              <a:t>Renovation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5273</TotalTime>
  <Words>2691</Words>
  <Application>Microsoft Office PowerPoint</Application>
  <PresentationFormat>On-screen Show (4:3)</PresentationFormat>
  <Paragraphs>373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Solstice</vt:lpstr>
      <vt:lpstr>Housing Finance – Market, Opportunities and Challenges</vt:lpstr>
      <vt:lpstr>Affordable Housing</vt:lpstr>
      <vt:lpstr>Socio-Economic Impact of Affordable Housing</vt:lpstr>
      <vt:lpstr>Some of the areas addressed by decent housing amongst the low income families include:</vt:lpstr>
      <vt:lpstr>Rapid Urbanization - Highlights</vt:lpstr>
      <vt:lpstr>Projected Urban &amp; Rural Population </vt:lpstr>
      <vt:lpstr>Housing Needs in Pakistan</vt:lpstr>
      <vt:lpstr>Efforts/Key Initiatives for Housing in Pakistan  </vt:lpstr>
      <vt:lpstr>Housing Finance</vt:lpstr>
      <vt:lpstr>Mortgage Market of Pakistan</vt:lpstr>
      <vt:lpstr>Islamic Banking Industry</vt:lpstr>
      <vt:lpstr>Microfinance Banks</vt:lpstr>
      <vt:lpstr>Role of SBP in Promotion of Housing Finance</vt:lpstr>
      <vt:lpstr>Housing Advisory Group-Recommendations</vt:lpstr>
      <vt:lpstr>Mortgage Refinance Company </vt:lpstr>
      <vt:lpstr>Housing Finance Regulations &amp; Guidelines </vt:lpstr>
      <vt:lpstr>Large Scale Builders Finance Model</vt:lpstr>
      <vt:lpstr>Models of Affordable Housing</vt:lpstr>
      <vt:lpstr>Khuda Ki Basti (KKB)</vt:lpstr>
      <vt:lpstr>Ansar Management Company- Ctd…</vt:lpstr>
      <vt:lpstr>Aashiyana Scheme -Govt. of Punjab</vt:lpstr>
      <vt:lpstr>Aashiyana Scheme –Ctd…</vt:lpstr>
      <vt:lpstr>Key Challenges &amp; Way Forward</vt:lpstr>
      <vt:lpstr>Thank you</vt:lpstr>
      <vt:lpstr>Affordable Housing</vt:lpstr>
      <vt:lpstr>Areas addressed by decent housing amongst the low income families:</vt:lpstr>
      <vt:lpstr>Efforts/Key Initiatives for Housing in Pakistan  </vt:lpstr>
      <vt:lpstr>Housing Needs in Pakistan</vt:lpstr>
      <vt:lpstr>Market Segments and Players</vt:lpstr>
      <vt:lpstr>Housing Finance</vt:lpstr>
      <vt:lpstr>Mortgage Market of Pakistan</vt:lpstr>
      <vt:lpstr>Islamic Banking Industry</vt:lpstr>
      <vt:lpstr>Share of Islamic Banks</vt:lpstr>
      <vt:lpstr>Islamic Banking Branches</vt:lpstr>
      <vt:lpstr>Role of SBP in Promotion of Housing Finance</vt:lpstr>
      <vt:lpstr>Housing Advisory Group-Recommendations</vt:lpstr>
      <vt:lpstr>Mortgage Refinance Company </vt:lpstr>
      <vt:lpstr>Housing Finance Regulations &amp; Guidelines </vt:lpstr>
      <vt:lpstr>Large Scale Builders Finance Model</vt:lpstr>
      <vt:lpstr>Successful Models of Affordable Housing</vt:lpstr>
      <vt:lpstr>Khuda Ki Basti (KKB)</vt:lpstr>
      <vt:lpstr>Ansar Management Company- Ctd…</vt:lpstr>
      <vt:lpstr>Aashiyana Scheme -Govt. of Punjab</vt:lpstr>
      <vt:lpstr>Aashiyana Scheme –Contd…</vt:lpstr>
      <vt:lpstr>Key Challenges</vt:lpstr>
      <vt:lpstr>Way Forward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Affordable Housing</dc:title>
  <dc:creator>Karim Alam</dc:creator>
  <cp:lastModifiedBy>Zaigham</cp:lastModifiedBy>
  <cp:revision>250</cp:revision>
  <dcterms:created xsi:type="dcterms:W3CDTF">2012-06-13T11:03:58Z</dcterms:created>
  <dcterms:modified xsi:type="dcterms:W3CDTF">2012-09-13T20:00:01Z</dcterms:modified>
</cp:coreProperties>
</file>