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91" r:id="rId3"/>
    <p:sldId id="349" r:id="rId4"/>
    <p:sldId id="377" r:id="rId5"/>
    <p:sldId id="384" r:id="rId6"/>
    <p:sldId id="369" r:id="rId7"/>
    <p:sldId id="375" r:id="rId8"/>
    <p:sldId id="344" r:id="rId9"/>
    <p:sldId id="359" r:id="rId10"/>
    <p:sldId id="294" r:id="rId11"/>
    <p:sldId id="319" r:id="rId12"/>
    <p:sldId id="368" r:id="rId13"/>
    <p:sldId id="374" r:id="rId14"/>
    <p:sldId id="341" r:id="rId15"/>
    <p:sldId id="356" r:id="rId16"/>
    <p:sldId id="371" r:id="rId17"/>
    <p:sldId id="382" r:id="rId18"/>
    <p:sldId id="376" r:id="rId19"/>
    <p:sldId id="381" r:id="rId20"/>
    <p:sldId id="367" r:id="rId21"/>
    <p:sldId id="358" r:id="rId22"/>
  </p:sldIdLst>
  <p:sldSz cx="9144000" cy="6858000" type="screen4x3"/>
  <p:notesSz cx="6858000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 Qureshi" initials="ANQ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A8"/>
    <a:srgbClr val="158210"/>
    <a:srgbClr val="F7F093"/>
    <a:srgbClr val="F7F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1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01T10:25:21.514" idx="2">
    <p:pos x="18" y="18"/>
    <p:text>Assets and equity for poor
Earthquake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BDA2F-2196-4F2B-9E16-19CAC05E9088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26BF8093-D60D-4006-8F3E-E7205045912E}">
      <dgm:prSet phldrT="[Text]"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626AF274-7A84-4167-ADE8-CB4352A20489}" type="parTrans" cxnId="{1B7EA079-B76D-495E-87B4-3972986531D6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1607BB99-7DED-43C8-A53B-474DAC999D01}" type="sibTrans" cxnId="{1B7EA079-B76D-495E-87B4-3972986531D6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B8559BFC-FB28-4567-8FAA-0995F85D5B82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Transitory      Non-Poor</a:t>
          </a:r>
          <a:endParaRPr lang="en-US" sz="1600" b="1" dirty="0">
            <a:solidFill>
              <a:schemeClr val="bg1"/>
            </a:solidFill>
          </a:endParaRPr>
        </a:p>
      </dgm:t>
    </dgm:pt>
    <dgm:pt modelId="{787EFBE0-19BD-4363-97E0-A8CDF06169F7}" type="parTrans" cxnId="{7DE6F9D2-01B3-4275-8027-DAB9B01462E4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3215FA30-EE03-41D2-84B8-EC789B52B9F8}" type="sibTrans" cxnId="{7DE6F9D2-01B3-4275-8027-DAB9B01462E4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4320AEF7-9E5D-4B35-BC5C-06380F06439B}">
      <dgm:prSet phldrT="[Text]" custT="1"/>
      <dgm:spPr/>
      <dgm:t>
        <a:bodyPr/>
        <a:lstStyle/>
        <a:p>
          <a:r>
            <a:rPr lang="en-US" sz="1600" b="1" smtClean="0">
              <a:solidFill>
                <a:schemeClr val="bg1"/>
              </a:solidFill>
            </a:rPr>
            <a:t>Extreme Poor</a:t>
          </a:r>
          <a:endParaRPr lang="en-US" sz="1600" b="1" dirty="0">
            <a:solidFill>
              <a:schemeClr val="bg1"/>
            </a:solidFill>
          </a:endParaRPr>
        </a:p>
      </dgm:t>
    </dgm:pt>
    <dgm:pt modelId="{D6D13978-A7D9-45EA-B6A4-095B982CEFF0}" type="parTrans" cxnId="{4B8307F0-CE34-4358-BB39-6F27F6A95FA7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79E1DE8E-19FD-49D5-946A-643D6ACCB4C6}" type="sibTrans" cxnId="{4B8307F0-CE34-4358-BB39-6F27F6A95FA7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047244CA-6F56-49DF-8E71-5ED6FF7E5926}">
      <dgm:prSet phldrT="[Text]" custT="1"/>
      <dgm:spPr/>
      <dgm:t>
        <a:bodyPr/>
        <a:lstStyle/>
        <a:p>
          <a:r>
            <a:rPr lang="en-US" sz="1600" b="1" smtClean="0">
              <a:solidFill>
                <a:schemeClr val="bg1"/>
              </a:solidFill>
            </a:rPr>
            <a:t>Transitory Vulnerable</a:t>
          </a:r>
          <a:endParaRPr lang="en-US" sz="1600" b="1" dirty="0">
            <a:solidFill>
              <a:schemeClr val="bg1"/>
            </a:solidFill>
          </a:endParaRPr>
        </a:p>
      </dgm:t>
    </dgm:pt>
    <dgm:pt modelId="{EB605265-9E70-46F6-A6CE-DD1859D31A1C}" type="parTrans" cxnId="{C4A409FD-B691-416B-9E84-A3561A04C888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96851D73-18C5-48A8-A070-699A90A37994}" type="sibTrans" cxnId="{C4A409FD-B691-416B-9E84-A3561A04C888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BBD940D5-D20E-492E-AF2A-35970D8BC089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Chronic</a:t>
          </a:r>
          <a:r>
            <a:rPr lang="en-US" sz="1600" b="1" dirty="0" smtClean="0"/>
            <a:t> </a:t>
          </a:r>
          <a:r>
            <a:rPr lang="en-US" sz="1600" b="1" dirty="0" smtClean="0">
              <a:solidFill>
                <a:schemeClr val="bg1"/>
              </a:solidFill>
            </a:rPr>
            <a:t>Poor</a:t>
          </a:r>
          <a:endParaRPr lang="en-US" sz="1600" b="1" dirty="0">
            <a:solidFill>
              <a:schemeClr val="bg1"/>
            </a:solidFill>
          </a:endParaRPr>
        </a:p>
      </dgm:t>
    </dgm:pt>
    <dgm:pt modelId="{04D1CBEA-2240-495E-8C35-1DC15A13832C}" type="parTrans" cxnId="{C01F178C-A51E-4437-9772-35E19DD1CFFB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8BBE9AFF-6234-4A41-9462-4F8BDC1F8E66}" type="sibTrans" cxnId="{C01F178C-A51E-4437-9772-35E19DD1CFFB}">
      <dgm:prSet/>
      <dgm:spPr/>
      <dgm:t>
        <a:bodyPr/>
        <a:lstStyle/>
        <a:p>
          <a:endParaRPr lang="en-US" sz="1200" b="1">
            <a:solidFill>
              <a:schemeClr val="bg1"/>
            </a:solidFill>
          </a:endParaRPr>
        </a:p>
      </dgm:t>
    </dgm:pt>
    <dgm:pt modelId="{5D6D8A54-3732-4BE0-993F-D552E1A23A6C}">
      <dgm:prSet phldrT="[Text]" custT="1"/>
      <dgm:spPr/>
      <dgm:t>
        <a:bodyPr/>
        <a:lstStyle/>
        <a:p>
          <a:r>
            <a:rPr lang="en-US" sz="1600" b="1" smtClean="0">
              <a:solidFill>
                <a:schemeClr val="bg1"/>
              </a:solidFill>
            </a:rPr>
            <a:t>Transitory Poor</a:t>
          </a:r>
          <a:endParaRPr lang="en-US" sz="1600" b="1" dirty="0">
            <a:solidFill>
              <a:schemeClr val="bg1"/>
            </a:solidFill>
          </a:endParaRPr>
        </a:p>
      </dgm:t>
    </dgm:pt>
    <dgm:pt modelId="{5FB37CBA-AC2A-4C6C-8359-EF1E54ED3A1A}" type="parTrans" cxnId="{2D57AA4A-8731-4B01-A929-F6FD5E92A01B}">
      <dgm:prSet/>
      <dgm:spPr/>
      <dgm:t>
        <a:bodyPr/>
        <a:lstStyle/>
        <a:p>
          <a:endParaRPr lang="en-US"/>
        </a:p>
      </dgm:t>
    </dgm:pt>
    <dgm:pt modelId="{8DA86538-ECF9-465F-AFDB-101391596670}" type="sibTrans" cxnId="{2D57AA4A-8731-4B01-A929-F6FD5E92A01B}">
      <dgm:prSet/>
      <dgm:spPr/>
      <dgm:t>
        <a:bodyPr/>
        <a:lstStyle/>
        <a:p>
          <a:endParaRPr lang="en-US"/>
        </a:p>
      </dgm:t>
    </dgm:pt>
    <dgm:pt modelId="{20098B34-DB9C-49ED-BE51-FAB6C2902855}" type="pres">
      <dgm:prSet presAssocID="{206BDA2F-2196-4F2B-9E16-19CAC05E9088}" presName="Name0" presStyleCnt="0">
        <dgm:presLayoutVars>
          <dgm:dir/>
          <dgm:animLvl val="lvl"/>
          <dgm:resizeHandles val="exact"/>
        </dgm:presLayoutVars>
      </dgm:prSet>
      <dgm:spPr/>
    </dgm:pt>
    <dgm:pt modelId="{E4191CD9-86BA-4177-B7ED-2EB33D75B54F}" type="pres">
      <dgm:prSet presAssocID="{26BF8093-D60D-4006-8F3E-E7205045912E}" presName="Name8" presStyleCnt="0"/>
      <dgm:spPr/>
    </dgm:pt>
    <dgm:pt modelId="{B2DAE690-0A9F-4AB5-B3AF-AD393400312A}" type="pres">
      <dgm:prSet presAssocID="{26BF8093-D60D-4006-8F3E-E7205045912E}" presName="level" presStyleLbl="node1" presStyleIdx="0" presStyleCnt="6" custScaleX="97728" custLinFactNeighborX="-1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CCB0F-CF78-4A9D-BAB4-41577AAFE625}" type="pres">
      <dgm:prSet presAssocID="{26BF8093-D60D-4006-8F3E-E720504591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25841-F5DE-4CDA-9425-0610209C3CD1}" type="pres">
      <dgm:prSet presAssocID="{B8559BFC-FB28-4567-8FAA-0995F85D5B82}" presName="Name8" presStyleCnt="0"/>
      <dgm:spPr/>
    </dgm:pt>
    <dgm:pt modelId="{0C46C9AA-8A82-4E96-AA2B-50EEE50B7F78}" type="pres">
      <dgm:prSet presAssocID="{B8559BFC-FB28-4567-8FAA-0995F85D5B82}" presName="level" presStyleLbl="node1" presStyleIdx="1" presStyleCnt="6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C26E8-4899-42CB-B184-C7CCE5A944A5}" type="pres">
      <dgm:prSet presAssocID="{B8559BFC-FB28-4567-8FAA-0995F85D5B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4550E-39D9-43C2-8B24-2E083AD9CBB1}" type="pres">
      <dgm:prSet presAssocID="{047244CA-6F56-49DF-8E71-5ED6FF7E5926}" presName="Name8" presStyleCnt="0"/>
      <dgm:spPr/>
    </dgm:pt>
    <dgm:pt modelId="{8215E06A-0EA7-415E-8347-6669CC40B775}" type="pres">
      <dgm:prSet presAssocID="{047244CA-6F56-49DF-8E71-5ED6FF7E5926}" presName="level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2BD9E-9D22-4055-8D7A-6CB07E4CA498}" type="pres">
      <dgm:prSet presAssocID="{047244CA-6F56-49DF-8E71-5ED6FF7E59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29CB4-D271-4637-8635-76C9DF608338}" type="pres">
      <dgm:prSet presAssocID="{5D6D8A54-3732-4BE0-993F-D552E1A23A6C}" presName="Name8" presStyleCnt="0"/>
      <dgm:spPr/>
    </dgm:pt>
    <dgm:pt modelId="{C48926D1-28AD-4C02-B6E1-20E188AFF63B}" type="pres">
      <dgm:prSet presAssocID="{5D6D8A54-3732-4BE0-993F-D552E1A23A6C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E5BC4-8293-4F38-9C5F-F31DA91FBE79}" type="pres">
      <dgm:prSet presAssocID="{5D6D8A54-3732-4BE0-993F-D552E1A23A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977A5-6978-4B2F-9B6A-7A69809CB051}" type="pres">
      <dgm:prSet presAssocID="{BBD940D5-D20E-492E-AF2A-35970D8BC089}" presName="Name8" presStyleCnt="0"/>
      <dgm:spPr/>
    </dgm:pt>
    <dgm:pt modelId="{AB5A42D5-6526-4C27-B72A-14F01056C8BC}" type="pres">
      <dgm:prSet presAssocID="{BBD940D5-D20E-492E-AF2A-35970D8BC089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2BEF3-7621-4A82-94CE-F14A6B26A406}" type="pres">
      <dgm:prSet presAssocID="{BBD940D5-D20E-492E-AF2A-35970D8BC0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8DAF2-B69F-4211-BEF9-0465C12B2B1F}" type="pres">
      <dgm:prSet presAssocID="{4320AEF7-9E5D-4B35-BC5C-06380F06439B}" presName="Name8" presStyleCnt="0"/>
      <dgm:spPr/>
    </dgm:pt>
    <dgm:pt modelId="{78B77614-EBB3-491F-8D79-D63D1ABA2C78}" type="pres">
      <dgm:prSet presAssocID="{4320AEF7-9E5D-4B35-BC5C-06380F06439B}" presName="level" presStyleLbl="node1" presStyleIdx="5" presStyleCnt="6" custLinFactNeighborY="-16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0AC61-8DD2-44F6-8944-D0056E946B1A}" type="pres">
      <dgm:prSet presAssocID="{4320AEF7-9E5D-4B35-BC5C-06380F0643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49219-01F3-407B-9700-5F0A5590496C}" type="presOf" srcId="{BBD940D5-D20E-492E-AF2A-35970D8BC089}" destId="{AB5A42D5-6526-4C27-B72A-14F01056C8BC}" srcOrd="0" destOrd="0" presId="urn:microsoft.com/office/officeart/2005/8/layout/pyramid1"/>
    <dgm:cxn modelId="{D88E6D52-9B3D-481A-B573-DFC8E14FFF0D}" type="presOf" srcId="{5D6D8A54-3732-4BE0-993F-D552E1A23A6C}" destId="{C48926D1-28AD-4C02-B6E1-20E188AFF63B}" srcOrd="0" destOrd="0" presId="urn:microsoft.com/office/officeart/2005/8/layout/pyramid1"/>
    <dgm:cxn modelId="{7BCA4C6F-958A-464C-AFEB-5AFAA2A46D6B}" type="presOf" srcId="{26BF8093-D60D-4006-8F3E-E7205045912E}" destId="{B2DAE690-0A9F-4AB5-B3AF-AD393400312A}" srcOrd="0" destOrd="0" presId="urn:microsoft.com/office/officeart/2005/8/layout/pyramid1"/>
    <dgm:cxn modelId="{8A13C558-E9A0-4739-AF38-7DCD1D276798}" type="presOf" srcId="{5D6D8A54-3732-4BE0-993F-D552E1A23A6C}" destId="{F10E5BC4-8293-4F38-9C5F-F31DA91FBE79}" srcOrd="1" destOrd="0" presId="urn:microsoft.com/office/officeart/2005/8/layout/pyramid1"/>
    <dgm:cxn modelId="{A9D9CB86-8E30-42CF-90FF-CB6468FCDC66}" type="presOf" srcId="{206BDA2F-2196-4F2B-9E16-19CAC05E9088}" destId="{20098B34-DB9C-49ED-BE51-FAB6C2902855}" srcOrd="0" destOrd="0" presId="urn:microsoft.com/office/officeart/2005/8/layout/pyramid1"/>
    <dgm:cxn modelId="{C01F178C-A51E-4437-9772-35E19DD1CFFB}" srcId="{206BDA2F-2196-4F2B-9E16-19CAC05E9088}" destId="{BBD940D5-D20E-492E-AF2A-35970D8BC089}" srcOrd="4" destOrd="0" parTransId="{04D1CBEA-2240-495E-8C35-1DC15A13832C}" sibTransId="{8BBE9AFF-6234-4A41-9462-4F8BDC1F8E66}"/>
    <dgm:cxn modelId="{1B7EA079-B76D-495E-87B4-3972986531D6}" srcId="{206BDA2F-2196-4F2B-9E16-19CAC05E9088}" destId="{26BF8093-D60D-4006-8F3E-E7205045912E}" srcOrd="0" destOrd="0" parTransId="{626AF274-7A84-4167-ADE8-CB4352A20489}" sibTransId="{1607BB99-7DED-43C8-A53B-474DAC999D01}"/>
    <dgm:cxn modelId="{1B089215-49D6-41CA-AFBA-E9F409A0C009}" type="presOf" srcId="{4320AEF7-9E5D-4B35-BC5C-06380F06439B}" destId="{78B77614-EBB3-491F-8D79-D63D1ABA2C78}" srcOrd="0" destOrd="0" presId="urn:microsoft.com/office/officeart/2005/8/layout/pyramid1"/>
    <dgm:cxn modelId="{78215FC5-774B-4ADC-8591-6364315AF6C9}" type="presOf" srcId="{BBD940D5-D20E-492E-AF2A-35970D8BC089}" destId="{5C42BEF3-7621-4A82-94CE-F14A6B26A406}" srcOrd="1" destOrd="0" presId="urn:microsoft.com/office/officeart/2005/8/layout/pyramid1"/>
    <dgm:cxn modelId="{2D57AA4A-8731-4B01-A929-F6FD5E92A01B}" srcId="{206BDA2F-2196-4F2B-9E16-19CAC05E9088}" destId="{5D6D8A54-3732-4BE0-993F-D552E1A23A6C}" srcOrd="3" destOrd="0" parTransId="{5FB37CBA-AC2A-4C6C-8359-EF1E54ED3A1A}" sibTransId="{8DA86538-ECF9-465F-AFDB-101391596670}"/>
    <dgm:cxn modelId="{8DACAAD3-3D23-4BD1-8FF5-F6BFD026636F}" type="presOf" srcId="{26BF8093-D60D-4006-8F3E-E7205045912E}" destId="{5DDCCB0F-CF78-4A9D-BAB4-41577AAFE625}" srcOrd="1" destOrd="0" presId="urn:microsoft.com/office/officeart/2005/8/layout/pyramid1"/>
    <dgm:cxn modelId="{31591824-8019-4891-8DA5-1B956DECA250}" type="presOf" srcId="{4320AEF7-9E5D-4B35-BC5C-06380F06439B}" destId="{E200AC61-8DD2-44F6-8944-D0056E946B1A}" srcOrd="1" destOrd="0" presId="urn:microsoft.com/office/officeart/2005/8/layout/pyramid1"/>
    <dgm:cxn modelId="{E3C86973-0653-455E-8EC3-882A53082D02}" type="presOf" srcId="{047244CA-6F56-49DF-8E71-5ED6FF7E5926}" destId="{18D2BD9E-9D22-4055-8D7A-6CB07E4CA498}" srcOrd="1" destOrd="0" presId="urn:microsoft.com/office/officeart/2005/8/layout/pyramid1"/>
    <dgm:cxn modelId="{8C2D6D05-0D5E-420D-BD3A-11F9A20865C6}" type="presOf" srcId="{B8559BFC-FB28-4567-8FAA-0995F85D5B82}" destId="{23EC26E8-4899-42CB-B184-C7CCE5A944A5}" srcOrd="1" destOrd="0" presId="urn:microsoft.com/office/officeart/2005/8/layout/pyramid1"/>
    <dgm:cxn modelId="{81E8EA7D-0DFA-4300-B0D6-BA0AFAAA1D8E}" type="presOf" srcId="{047244CA-6F56-49DF-8E71-5ED6FF7E5926}" destId="{8215E06A-0EA7-415E-8347-6669CC40B775}" srcOrd="0" destOrd="0" presId="urn:microsoft.com/office/officeart/2005/8/layout/pyramid1"/>
    <dgm:cxn modelId="{7DE6F9D2-01B3-4275-8027-DAB9B01462E4}" srcId="{206BDA2F-2196-4F2B-9E16-19CAC05E9088}" destId="{B8559BFC-FB28-4567-8FAA-0995F85D5B82}" srcOrd="1" destOrd="0" parTransId="{787EFBE0-19BD-4363-97E0-A8CDF06169F7}" sibTransId="{3215FA30-EE03-41D2-84B8-EC789B52B9F8}"/>
    <dgm:cxn modelId="{A2D1A09A-7DDE-4DB2-AD91-B59FB41630B2}" type="presOf" srcId="{B8559BFC-FB28-4567-8FAA-0995F85D5B82}" destId="{0C46C9AA-8A82-4E96-AA2B-50EEE50B7F78}" srcOrd="0" destOrd="0" presId="urn:microsoft.com/office/officeart/2005/8/layout/pyramid1"/>
    <dgm:cxn modelId="{4B8307F0-CE34-4358-BB39-6F27F6A95FA7}" srcId="{206BDA2F-2196-4F2B-9E16-19CAC05E9088}" destId="{4320AEF7-9E5D-4B35-BC5C-06380F06439B}" srcOrd="5" destOrd="0" parTransId="{D6D13978-A7D9-45EA-B6A4-095B982CEFF0}" sibTransId="{79E1DE8E-19FD-49D5-946A-643D6ACCB4C6}"/>
    <dgm:cxn modelId="{C4A409FD-B691-416B-9E84-A3561A04C888}" srcId="{206BDA2F-2196-4F2B-9E16-19CAC05E9088}" destId="{047244CA-6F56-49DF-8E71-5ED6FF7E5926}" srcOrd="2" destOrd="0" parTransId="{EB605265-9E70-46F6-A6CE-DD1859D31A1C}" sibTransId="{96851D73-18C5-48A8-A070-699A90A37994}"/>
    <dgm:cxn modelId="{1172E375-DC6B-47AE-8265-0F58DE82B2CC}" type="presParOf" srcId="{20098B34-DB9C-49ED-BE51-FAB6C2902855}" destId="{E4191CD9-86BA-4177-B7ED-2EB33D75B54F}" srcOrd="0" destOrd="0" presId="urn:microsoft.com/office/officeart/2005/8/layout/pyramid1"/>
    <dgm:cxn modelId="{2BE29351-9810-446A-BBD4-7A6577E2BE9A}" type="presParOf" srcId="{E4191CD9-86BA-4177-B7ED-2EB33D75B54F}" destId="{B2DAE690-0A9F-4AB5-B3AF-AD393400312A}" srcOrd="0" destOrd="0" presId="urn:microsoft.com/office/officeart/2005/8/layout/pyramid1"/>
    <dgm:cxn modelId="{C4A07D99-F962-4591-A8DF-84FB84C2CB9C}" type="presParOf" srcId="{E4191CD9-86BA-4177-B7ED-2EB33D75B54F}" destId="{5DDCCB0F-CF78-4A9D-BAB4-41577AAFE625}" srcOrd="1" destOrd="0" presId="urn:microsoft.com/office/officeart/2005/8/layout/pyramid1"/>
    <dgm:cxn modelId="{068FB3C3-224A-4C4D-813F-A99ACD3F1662}" type="presParOf" srcId="{20098B34-DB9C-49ED-BE51-FAB6C2902855}" destId="{80525841-F5DE-4CDA-9425-0610209C3CD1}" srcOrd="1" destOrd="0" presId="urn:microsoft.com/office/officeart/2005/8/layout/pyramid1"/>
    <dgm:cxn modelId="{68ADE787-DE13-49DB-8F2C-FAB1E9F581EC}" type="presParOf" srcId="{80525841-F5DE-4CDA-9425-0610209C3CD1}" destId="{0C46C9AA-8A82-4E96-AA2B-50EEE50B7F78}" srcOrd="0" destOrd="0" presId="urn:microsoft.com/office/officeart/2005/8/layout/pyramid1"/>
    <dgm:cxn modelId="{B3B52BF9-8F79-4121-9872-21FAD9C7005F}" type="presParOf" srcId="{80525841-F5DE-4CDA-9425-0610209C3CD1}" destId="{23EC26E8-4899-42CB-B184-C7CCE5A944A5}" srcOrd="1" destOrd="0" presId="urn:microsoft.com/office/officeart/2005/8/layout/pyramid1"/>
    <dgm:cxn modelId="{B9FC06E7-0921-4D94-BBBF-59CCE7CC3E02}" type="presParOf" srcId="{20098B34-DB9C-49ED-BE51-FAB6C2902855}" destId="{F394550E-39D9-43C2-8B24-2E083AD9CBB1}" srcOrd="2" destOrd="0" presId="urn:microsoft.com/office/officeart/2005/8/layout/pyramid1"/>
    <dgm:cxn modelId="{665EBA17-FBE7-4D72-8BF6-50AB4305C86A}" type="presParOf" srcId="{F394550E-39D9-43C2-8B24-2E083AD9CBB1}" destId="{8215E06A-0EA7-415E-8347-6669CC40B775}" srcOrd="0" destOrd="0" presId="urn:microsoft.com/office/officeart/2005/8/layout/pyramid1"/>
    <dgm:cxn modelId="{D231CF58-0E8A-4CC4-A4E2-DC99453260E8}" type="presParOf" srcId="{F394550E-39D9-43C2-8B24-2E083AD9CBB1}" destId="{18D2BD9E-9D22-4055-8D7A-6CB07E4CA498}" srcOrd="1" destOrd="0" presId="urn:microsoft.com/office/officeart/2005/8/layout/pyramid1"/>
    <dgm:cxn modelId="{9D66DA3E-E948-4C8B-B9B7-0CBB0F20EE44}" type="presParOf" srcId="{20098B34-DB9C-49ED-BE51-FAB6C2902855}" destId="{37A29CB4-D271-4637-8635-76C9DF608338}" srcOrd="3" destOrd="0" presId="urn:microsoft.com/office/officeart/2005/8/layout/pyramid1"/>
    <dgm:cxn modelId="{DD8435EE-D2EE-48D2-BB64-E2BE2B302B70}" type="presParOf" srcId="{37A29CB4-D271-4637-8635-76C9DF608338}" destId="{C48926D1-28AD-4C02-B6E1-20E188AFF63B}" srcOrd="0" destOrd="0" presId="urn:microsoft.com/office/officeart/2005/8/layout/pyramid1"/>
    <dgm:cxn modelId="{FB8BCB3F-061E-47AD-AD34-97C733696463}" type="presParOf" srcId="{37A29CB4-D271-4637-8635-76C9DF608338}" destId="{F10E5BC4-8293-4F38-9C5F-F31DA91FBE79}" srcOrd="1" destOrd="0" presId="urn:microsoft.com/office/officeart/2005/8/layout/pyramid1"/>
    <dgm:cxn modelId="{A644CD72-270E-4070-AA14-6941EFF37A6E}" type="presParOf" srcId="{20098B34-DB9C-49ED-BE51-FAB6C2902855}" destId="{4DB977A5-6978-4B2F-9B6A-7A69809CB051}" srcOrd="4" destOrd="0" presId="urn:microsoft.com/office/officeart/2005/8/layout/pyramid1"/>
    <dgm:cxn modelId="{F42F51E2-CC4E-4B8D-AB11-8FE81DBEE950}" type="presParOf" srcId="{4DB977A5-6978-4B2F-9B6A-7A69809CB051}" destId="{AB5A42D5-6526-4C27-B72A-14F01056C8BC}" srcOrd="0" destOrd="0" presId="urn:microsoft.com/office/officeart/2005/8/layout/pyramid1"/>
    <dgm:cxn modelId="{71804531-3DCC-43C8-8667-D4B99F4DEBAE}" type="presParOf" srcId="{4DB977A5-6978-4B2F-9B6A-7A69809CB051}" destId="{5C42BEF3-7621-4A82-94CE-F14A6B26A406}" srcOrd="1" destOrd="0" presId="urn:microsoft.com/office/officeart/2005/8/layout/pyramid1"/>
    <dgm:cxn modelId="{B37A3FFA-35B0-4A58-BADE-B6D4A9D743B1}" type="presParOf" srcId="{20098B34-DB9C-49ED-BE51-FAB6C2902855}" destId="{06D8DAF2-B69F-4211-BEF9-0465C12B2B1F}" srcOrd="5" destOrd="0" presId="urn:microsoft.com/office/officeart/2005/8/layout/pyramid1"/>
    <dgm:cxn modelId="{B888C64D-74AA-477A-B6CB-136B532DCE7D}" type="presParOf" srcId="{06D8DAF2-B69F-4211-BEF9-0465C12B2B1F}" destId="{78B77614-EBB3-491F-8D79-D63D1ABA2C78}" srcOrd="0" destOrd="0" presId="urn:microsoft.com/office/officeart/2005/8/layout/pyramid1"/>
    <dgm:cxn modelId="{DB68F43E-0DAD-4D03-AB91-6A289007AAC1}" type="presParOf" srcId="{06D8DAF2-B69F-4211-BEF9-0465C12B2B1F}" destId="{E200AC61-8DD2-44F6-8944-D0056E946B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F979D-AA49-4810-9411-B2BA2E680303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F21D03C-1355-4E0D-9083-723644F2214B}">
      <dgm:prSet phldrT="[Text]" custT="1"/>
      <dgm:spPr/>
      <dgm:t>
        <a:bodyPr/>
        <a:lstStyle/>
        <a:p>
          <a:r>
            <a:rPr lang="en-US" sz="2400" b="1" dirty="0" smtClean="0"/>
            <a:t>2005</a:t>
          </a:r>
          <a:endParaRPr lang="en-US" sz="2400" b="1" dirty="0"/>
        </a:p>
      </dgm:t>
    </dgm:pt>
    <dgm:pt modelId="{EE41BD9E-B6B8-42C2-A6A5-20F08F98D12D}" type="parTrans" cxnId="{9912B317-F519-4216-AED0-5905CF0FF271}">
      <dgm:prSet/>
      <dgm:spPr/>
      <dgm:t>
        <a:bodyPr/>
        <a:lstStyle/>
        <a:p>
          <a:endParaRPr lang="en-US" sz="2000"/>
        </a:p>
      </dgm:t>
    </dgm:pt>
    <dgm:pt modelId="{C6C2A500-7814-42F4-B88E-93418344F8D9}" type="sibTrans" cxnId="{9912B317-F519-4216-AED0-5905CF0FF271}">
      <dgm:prSet/>
      <dgm:spPr/>
      <dgm:t>
        <a:bodyPr/>
        <a:lstStyle/>
        <a:p>
          <a:endParaRPr lang="en-US" sz="2000"/>
        </a:p>
      </dgm:t>
    </dgm:pt>
    <dgm:pt modelId="{230794D5-079C-4000-9792-BE9B1C1B1C77}">
      <dgm:prSet phldrT="[Text]" custT="1"/>
      <dgm:spPr/>
      <dgm:t>
        <a:bodyPr/>
        <a:lstStyle/>
        <a:p>
          <a:r>
            <a:rPr lang="en-US" sz="1600" b="1" dirty="0" smtClean="0"/>
            <a:t>Provided loans and grants for home reconstruction to 120,886 households in Azad Jammu and Kashmir following the earthquake.</a:t>
          </a:r>
          <a:endParaRPr lang="en-US" sz="1600" b="1" dirty="0"/>
        </a:p>
      </dgm:t>
    </dgm:pt>
    <dgm:pt modelId="{A349A49F-B890-41EF-B947-841EA377496E}" type="parTrans" cxnId="{DEDEE2F9-0282-4173-9737-3FE76FAACBE5}">
      <dgm:prSet/>
      <dgm:spPr/>
      <dgm:t>
        <a:bodyPr/>
        <a:lstStyle/>
        <a:p>
          <a:endParaRPr lang="en-US" sz="2000"/>
        </a:p>
      </dgm:t>
    </dgm:pt>
    <dgm:pt modelId="{863D0CD1-0944-4169-AB05-61DAFB0C7973}" type="sibTrans" cxnId="{DEDEE2F9-0282-4173-9737-3FE76FAACBE5}">
      <dgm:prSet/>
      <dgm:spPr/>
      <dgm:t>
        <a:bodyPr/>
        <a:lstStyle/>
        <a:p>
          <a:endParaRPr lang="en-US" sz="2000"/>
        </a:p>
      </dgm:t>
    </dgm:pt>
    <dgm:pt modelId="{8D3962A6-DD2A-4DC3-8472-B7A1FB5F4BEA}">
      <dgm:prSet phldrT="[Text]" custT="1"/>
      <dgm:spPr/>
      <dgm:t>
        <a:bodyPr/>
        <a:lstStyle/>
        <a:p>
          <a:r>
            <a:rPr lang="en-US" sz="2400" b="1" dirty="0" smtClean="0"/>
            <a:t>2010</a:t>
          </a:r>
          <a:endParaRPr lang="en-US" sz="2400" b="1" dirty="0"/>
        </a:p>
      </dgm:t>
    </dgm:pt>
    <dgm:pt modelId="{B697804E-EF2C-479A-BCD9-35E24A23BF82}" type="parTrans" cxnId="{FB4AB063-8B29-4C5D-9A9F-2817B27C1513}">
      <dgm:prSet/>
      <dgm:spPr/>
      <dgm:t>
        <a:bodyPr/>
        <a:lstStyle/>
        <a:p>
          <a:endParaRPr lang="en-US" sz="2000"/>
        </a:p>
      </dgm:t>
    </dgm:pt>
    <dgm:pt modelId="{BC1C5458-1E4C-4519-9849-A1B0A7D4878C}" type="sibTrans" cxnId="{FB4AB063-8B29-4C5D-9A9F-2817B27C1513}">
      <dgm:prSet/>
      <dgm:spPr/>
      <dgm:t>
        <a:bodyPr/>
        <a:lstStyle/>
        <a:p>
          <a:endParaRPr lang="en-US" sz="2000"/>
        </a:p>
      </dgm:t>
    </dgm:pt>
    <dgm:pt modelId="{C3A7F8D0-BAD4-468E-BB57-05F79DBE0EA3}">
      <dgm:prSet phldrT="[Text]" custT="1"/>
      <dgm:spPr/>
      <dgm:t>
        <a:bodyPr/>
        <a:lstStyle/>
        <a:p>
          <a:r>
            <a:rPr lang="en-US" sz="1600" b="1" dirty="0" smtClean="0"/>
            <a:t>PPAF in collaboration with </a:t>
          </a:r>
          <a:r>
            <a:rPr lang="en-US" sz="1600" b="1" dirty="0" err="1" smtClean="0"/>
            <a:t>Engro</a:t>
          </a:r>
          <a:r>
            <a:rPr lang="en-US" sz="1600" b="1" dirty="0" smtClean="0"/>
            <a:t> Corporation (</a:t>
          </a:r>
          <a:r>
            <a:rPr lang="en-US" sz="1600" b="1" dirty="0" err="1" smtClean="0"/>
            <a:t>Pvt</a:t>
          </a:r>
          <a:r>
            <a:rPr lang="en-US" sz="1600" b="1" dirty="0" smtClean="0"/>
            <a:t>) Limited established a model village in </a:t>
          </a:r>
          <a:r>
            <a:rPr lang="en-US" sz="1600" b="1" dirty="0" err="1" smtClean="0"/>
            <a:t>Ehsanpur</a:t>
          </a:r>
          <a:r>
            <a:rPr lang="en-US" sz="1600" b="1" dirty="0" smtClean="0"/>
            <a:t>, District </a:t>
          </a:r>
          <a:r>
            <a:rPr lang="en-US" sz="1600" b="1" dirty="0" err="1" smtClean="0"/>
            <a:t>Muzzaffargh</a:t>
          </a:r>
          <a:r>
            <a:rPr lang="en-US" sz="1600" b="1" dirty="0" smtClean="0"/>
            <a:t> with 166 homes</a:t>
          </a:r>
          <a:endParaRPr lang="en-US" sz="1600" b="1" dirty="0"/>
        </a:p>
      </dgm:t>
    </dgm:pt>
    <dgm:pt modelId="{75E17685-BE3E-4B62-BCE2-B6DD6BF06341}" type="parTrans" cxnId="{32F6318B-34A8-412C-AD04-EAA0A4DCC20D}">
      <dgm:prSet/>
      <dgm:spPr/>
      <dgm:t>
        <a:bodyPr/>
        <a:lstStyle/>
        <a:p>
          <a:endParaRPr lang="en-US" sz="2000"/>
        </a:p>
      </dgm:t>
    </dgm:pt>
    <dgm:pt modelId="{8850C80B-B9C6-483B-963C-B26495DC44FB}" type="sibTrans" cxnId="{32F6318B-34A8-412C-AD04-EAA0A4DCC20D}">
      <dgm:prSet/>
      <dgm:spPr/>
      <dgm:t>
        <a:bodyPr/>
        <a:lstStyle/>
        <a:p>
          <a:endParaRPr lang="en-US" sz="2000"/>
        </a:p>
      </dgm:t>
    </dgm:pt>
    <dgm:pt modelId="{966D31DA-3153-40D4-B6C7-5B8BE91EE987}">
      <dgm:prSet phldrT="[Text]" custT="1"/>
      <dgm:spPr/>
      <dgm:t>
        <a:bodyPr/>
        <a:lstStyle/>
        <a:p>
          <a:r>
            <a:rPr lang="en-US" sz="1600" b="1" dirty="0" smtClean="0"/>
            <a:t>PPAF in collaboration with Shell Pakistan (</a:t>
          </a:r>
          <a:r>
            <a:rPr lang="en-US" sz="1600" b="1" dirty="0" err="1" smtClean="0"/>
            <a:t>Pvt</a:t>
          </a:r>
          <a:r>
            <a:rPr lang="en-US" sz="1600" b="1" dirty="0" smtClean="0"/>
            <a:t>) Limited established a model village for scavengers in Goth Noor Muhammad near Karachi in Sindh with 133 houses</a:t>
          </a:r>
          <a:endParaRPr lang="en-US" sz="1600" b="1" dirty="0"/>
        </a:p>
      </dgm:t>
    </dgm:pt>
    <dgm:pt modelId="{479D1024-BF27-4696-89B9-D7A6BC43D6B1}" type="parTrans" cxnId="{53991377-1DF7-4B09-A1F9-94DD50713937}">
      <dgm:prSet/>
      <dgm:spPr/>
      <dgm:t>
        <a:bodyPr/>
        <a:lstStyle/>
        <a:p>
          <a:endParaRPr lang="en-US" sz="2000"/>
        </a:p>
      </dgm:t>
    </dgm:pt>
    <dgm:pt modelId="{B9E48EDB-A167-4CC2-AA4B-A6E1BD40D2C7}" type="sibTrans" cxnId="{53991377-1DF7-4B09-A1F9-94DD50713937}">
      <dgm:prSet/>
      <dgm:spPr/>
      <dgm:t>
        <a:bodyPr/>
        <a:lstStyle/>
        <a:p>
          <a:endParaRPr lang="en-US" sz="2000"/>
        </a:p>
      </dgm:t>
    </dgm:pt>
    <dgm:pt modelId="{90F7EDE7-15B9-4B88-8D90-AC3E90B0804B}">
      <dgm:prSet phldrT="[Text]" custT="1"/>
      <dgm:spPr/>
      <dgm:t>
        <a:bodyPr/>
        <a:lstStyle/>
        <a:p>
          <a:r>
            <a:rPr lang="en-US" sz="2400" b="1" dirty="0" smtClean="0"/>
            <a:t>2009</a:t>
          </a:r>
          <a:endParaRPr lang="en-US" sz="2400" b="1" dirty="0"/>
        </a:p>
      </dgm:t>
    </dgm:pt>
    <dgm:pt modelId="{A1A0EC80-6258-4E13-9A99-DAEEA888D779}" type="parTrans" cxnId="{5A5B9B11-4B69-4E50-A269-CE165C989E4F}">
      <dgm:prSet/>
      <dgm:spPr/>
      <dgm:t>
        <a:bodyPr/>
        <a:lstStyle/>
        <a:p>
          <a:endParaRPr lang="en-US" sz="2000"/>
        </a:p>
      </dgm:t>
    </dgm:pt>
    <dgm:pt modelId="{10D9273E-44A5-4A4E-AD6F-CB3AEEA04BD4}" type="sibTrans" cxnId="{5A5B9B11-4B69-4E50-A269-CE165C989E4F}">
      <dgm:prSet/>
      <dgm:spPr/>
      <dgm:t>
        <a:bodyPr/>
        <a:lstStyle/>
        <a:p>
          <a:endParaRPr lang="en-US" sz="2000"/>
        </a:p>
      </dgm:t>
    </dgm:pt>
    <dgm:pt modelId="{B93792ED-842C-4CD2-83B5-4C9E6A96E9C5}" type="pres">
      <dgm:prSet presAssocID="{0C3F979D-AA49-4810-9411-B2BA2E6803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C2F6AC-8B5F-4E3C-A01E-653F35D2BD5A}" type="pres">
      <dgm:prSet presAssocID="{1F21D03C-1355-4E0D-9083-723644F2214B}" presName="compositeNode" presStyleCnt="0">
        <dgm:presLayoutVars>
          <dgm:bulletEnabled val="1"/>
        </dgm:presLayoutVars>
      </dgm:prSet>
      <dgm:spPr/>
    </dgm:pt>
    <dgm:pt modelId="{71096B86-16C5-49B6-9E08-DFA117039448}" type="pres">
      <dgm:prSet presAssocID="{1F21D03C-1355-4E0D-9083-723644F2214B}" presName="bgRect" presStyleLbl="node1" presStyleIdx="0" presStyleCnt="3" custScaleY="111608"/>
      <dgm:spPr/>
      <dgm:t>
        <a:bodyPr/>
        <a:lstStyle/>
        <a:p>
          <a:endParaRPr lang="en-US"/>
        </a:p>
      </dgm:t>
    </dgm:pt>
    <dgm:pt modelId="{9DF26EAB-1D56-4A02-B762-EBD8FED70973}" type="pres">
      <dgm:prSet presAssocID="{1F21D03C-1355-4E0D-9083-723644F2214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A6808-85B0-4406-AEB4-C375E4C7E8B1}" type="pres">
      <dgm:prSet presAssocID="{1F21D03C-1355-4E0D-9083-723644F2214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C90B3C-3092-49F5-95A7-C8F88D31D478}" type="pres">
      <dgm:prSet presAssocID="{C6C2A500-7814-42F4-B88E-93418344F8D9}" presName="hSp" presStyleCnt="0"/>
      <dgm:spPr/>
    </dgm:pt>
    <dgm:pt modelId="{726EB378-4CA8-426F-A13E-F20D914CCCAF}" type="pres">
      <dgm:prSet presAssocID="{C6C2A500-7814-42F4-B88E-93418344F8D9}" presName="vProcSp" presStyleCnt="0"/>
      <dgm:spPr/>
    </dgm:pt>
    <dgm:pt modelId="{C8F15733-7221-41B6-8886-458B60195400}" type="pres">
      <dgm:prSet presAssocID="{C6C2A500-7814-42F4-B88E-93418344F8D9}" presName="vSp1" presStyleCnt="0"/>
      <dgm:spPr/>
    </dgm:pt>
    <dgm:pt modelId="{677BC350-FFAC-4F93-81CB-CD1338D0B468}" type="pres">
      <dgm:prSet presAssocID="{C6C2A500-7814-42F4-B88E-93418344F8D9}" presName="simulatedConn" presStyleLbl="solidFgAcc1" presStyleIdx="0" presStyleCnt="2"/>
      <dgm:spPr/>
    </dgm:pt>
    <dgm:pt modelId="{E9CB23C6-D32F-415F-82CF-D0C5960209DC}" type="pres">
      <dgm:prSet presAssocID="{C6C2A500-7814-42F4-B88E-93418344F8D9}" presName="vSp2" presStyleCnt="0"/>
      <dgm:spPr/>
    </dgm:pt>
    <dgm:pt modelId="{1FABE32D-5720-4CFA-AB34-FB51BC2F3B8A}" type="pres">
      <dgm:prSet presAssocID="{C6C2A500-7814-42F4-B88E-93418344F8D9}" presName="sibTrans" presStyleCnt="0"/>
      <dgm:spPr/>
    </dgm:pt>
    <dgm:pt modelId="{369FEDD9-A044-4D2B-A6BD-BB1142AFB078}" type="pres">
      <dgm:prSet presAssocID="{90F7EDE7-15B9-4B88-8D90-AC3E90B0804B}" presName="compositeNode" presStyleCnt="0">
        <dgm:presLayoutVars>
          <dgm:bulletEnabled val="1"/>
        </dgm:presLayoutVars>
      </dgm:prSet>
      <dgm:spPr/>
    </dgm:pt>
    <dgm:pt modelId="{FDF43F5C-708F-4C53-9098-D2E633EBFC42}" type="pres">
      <dgm:prSet presAssocID="{90F7EDE7-15B9-4B88-8D90-AC3E90B0804B}" presName="bgRect" presStyleLbl="node1" presStyleIdx="1" presStyleCnt="3" custScaleY="111608"/>
      <dgm:spPr/>
      <dgm:t>
        <a:bodyPr/>
        <a:lstStyle/>
        <a:p>
          <a:endParaRPr lang="en-US"/>
        </a:p>
      </dgm:t>
    </dgm:pt>
    <dgm:pt modelId="{3DE6B2BC-3170-4ACC-B7BF-7B2BDE58C319}" type="pres">
      <dgm:prSet presAssocID="{90F7EDE7-15B9-4B88-8D90-AC3E90B0804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2FAC74-98D2-4772-9484-7E42CC3E2A4B}" type="pres">
      <dgm:prSet presAssocID="{90F7EDE7-15B9-4B88-8D90-AC3E90B0804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36B83-D437-410B-BC51-1FCCED4F0F04}" type="pres">
      <dgm:prSet presAssocID="{10D9273E-44A5-4A4E-AD6F-CB3AEEA04BD4}" presName="hSp" presStyleCnt="0"/>
      <dgm:spPr/>
    </dgm:pt>
    <dgm:pt modelId="{DB2CA6D2-49C9-435C-95CC-3882C2C4AC3E}" type="pres">
      <dgm:prSet presAssocID="{10D9273E-44A5-4A4E-AD6F-CB3AEEA04BD4}" presName="vProcSp" presStyleCnt="0"/>
      <dgm:spPr/>
    </dgm:pt>
    <dgm:pt modelId="{13B01422-185D-4FF7-8DA4-0A2C29B38136}" type="pres">
      <dgm:prSet presAssocID="{10D9273E-44A5-4A4E-AD6F-CB3AEEA04BD4}" presName="vSp1" presStyleCnt="0"/>
      <dgm:spPr/>
    </dgm:pt>
    <dgm:pt modelId="{DFF2DAF5-C1E3-4DB5-8F74-848A1EFB90D7}" type="pres">
      <dgm:prSet presAssocID="{10D9273E-44A5-4A4E-AD6F-CB3AEEA04BD4}" presName="simulatedConn" presStyleLbl="solidFgAcc1" presStyleIdx="1" presStyleCnt="2"/>
      <dgm:spPr/>
    </dgm:pt>
    <dgm:pt modelId="{A79C2037-505D-46FE-84C5-686468E09D14}" type="pres">
      <dgm:prSet presAssocID="{10D9273E-44A5-4A4E-AD6F-CB3AEEA04BD4}" presName="vSp2" presStyleCnt="0"/>
      <dgm:spPr/>
    </dgm:pt>
    <dgm:pt modelId="{B2E61CD2-61F6-4F31-9650-FE3A09B18A69}" type="pres">
      <dgm:prSet presAssocID="{10D9273E-44A5-4A4E-AD6F-CB3AEEA04BD4}" presName="sibTrans" presStyleCnt="0"/>
      <dgm:spPr/>
    </dgm:pt>
    <dgm:pt modelId="{860EF4D2-9D9B-4D08-AA28-14D278938D44}" type="pres">
      <dgm:prSet presAssocID="{8D3962A6-DD2A-4DC3-8472-B7A1FB5F4BEA}" presName="compositeNode" presStyleCnt="0">
        <dgm:presLayoutVars>
          <dgm:bulletEnabled val="1"/>
        </dgm:presLayoutVars>
      </dgm:prSet>
      <dgm:spPr/>
    </dgm:pt>
    <dgm:pt modelId="{4F5B20EF-22F1-4289-9325-7E6A116C5E2E}" type="pres">
      <dgm:prSet presAssocID="{8D3962A6-DD2A-4DC3-8472-B7A1FB5F4BEA}" presName="bgRect" presStyleLbl="node1" presStyleIdx="2" presStyleCnt="3" custScaleY="111608"/>
      <dgm:spPr/>
      <dgm:t>
        <a:bodyPr/>
        <a:lstStyle/>
        <a:p>
          <a:endParaRPr lang="en-US"/>
        </a:p>
      </dgm:t>
    </dgm:pt>
    <dgm:pt modelId="{0165EC05-256D-4810-9B2E-59197757861F}" type="pres">
      <dgm:prSet presAssocID="{8D3962A6-DD2A-4DC3-8472-B7A1FB5F4BE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D2609-A8DF-4DEF-88FD-E2DDDD10FDA2}" type="pres">
      <dgm:prSet presAssocID="{8D3962A6-DD2A-4DC3-8472-B7A1FB5F4BE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EC25ED-4F39-492D-9CB7-499E668B9973}" type="presOf" srcId="{C3A7F8D0-BAD4-468E-BB57-05F79DBE0EA3}" destId="{BDDD2609-A8DF-4DEF-88FD-E2DDDD10FDA2}" srcOrd="0" destOrd="0" presId="urn:microsoft.com/office/officeart/2005/8/layout/hProcess7"/>
    <dgm:cxn modelId="{FB4AB063-8B29-4C5D-9A9F-2817B27C1513}" srcId="{0C3F979D-AA49-4810-9411-B2BA2E680303}" destId="{8D3962A6-DD2A-4DC3-8472-B7A1FB5F4BEA}" srcOrd="2" destOrd="0" parTransId="{B697804E-EF2C-479A-BCD9-35E24A23BF82}" sibTransId="{BC1C5458-1E4C-4519-9849-A1B0A7D4878C}"/>
    <dgm:cxn modelId="{856DD5D1-7543-46E9-96CC-F3B88E6ADA29}" type="presOf" srcId="{966D31DA-3153-40D4-B6C7-5B8BE91EE987}" destId="{ED2FAC74-98D2-4772-9484-7E42CC3E2A4B}" srcOrd="0" destOrd="0" presId="urn:microsoft.com/office/officeart/2005/8/layout/hProcess7"/>
    <dgm:cxn modelId="{9912B317-F519-4216-AED0-5905CF0FF271}" srcId="{0C3F979D-AA49-4810-9411-B2BA2E680303}" destId="{1F21D03C-1355-4E0D-9083-723644F2214B}" srcOrd="0" destOrd="0" parTransId="{EE41BD9E-B6B8-42C2-A6A5-20F08F98D12D}" sibTransId="{C6C2A500-7814-42F4-B88E-93418344F8D9}"/>
    <dgm:cxn modelId="{4C50D80A-65FB-4DCE-8CE0-5191D675EE22}" type="presOf" srcId="{230794D5-079C-4000-9792-BE9B1C1B1C77}" destId="{999A6808-85B0-4406-AEB4-C375E4C7E8B1}" srcOrd="0" destOrd="0" presId="urn:microsoft.com/office/officeart/2005/8/layout/hProcess7"/>
    <dgm:cxn modelId="{528D454F-F13B-4C98-B374-E36E055CF4CC}" type="presOf" srcId="{90F7EDE7-15B9-4B88-8D90-AC3E90B0804B}" destId="{FDF43F5C-708F-4C53-9098-D2E633EBFC42}" srcOrd="0" destOrd="0" presId="urn:microsoft.com/office/officeart/2005/8/layout/hProcess7"/>
    <dgm:cxn modelId="{78A01C8D-C6A1-4F8E-BDFB-673B621D395D}" type="presOf" srcId="{8D3962A6-DD2A-4DC3-8472-B7A1FB5F4BEA}" destId="{0165EC05-256D-4810-9B2E-59197757861F}" srcOrd="1" destOrd="0" presId="urn:microsoft.com/office/officeart/2005/8/layout/hProcess7"/>
    <dgm:cxn modelId="{32F6318B-34A8-412C-AD04-EAA0A4DCC20D}" srcId="{8D3962A6-DD2A-4DC3-8472-B7A1FB5F4BEA}" destId="{C3A7F8D0-BAD4-468E-BB57-05F79DBE0EA3}" srcOrd="0" destOrd="0" parTransId="{75E17685-BE3E-4B62-BCE2-B6DD6BF06341}" sibTransId="{8850C80B-B9C6-483B-963C-B26495DC44FB}"/>
    <dgm:cxn modelId="{DEDEE2F9-0282-4173-9737-3FE76FAACBE5}" srcId="{1F21D03C-1355-4E0D-9083-723644F2214B}" destId="{230794D5-079C-4000-9792-BE9B1C1B1C77}" srcOrd="0" destOrd="0" parTransId="{A349A49F-B890-41EF-B947-841EA377496E}" sibTransId="{863D0CD1-0944-4169-AB05-61DAFB0C7973}"/>
    <dgm:cxn modelId="{B37B918B-1C12-47BA-8D30-DA31FF699066}" type="presOf" srcId="{1F21D03C-1355-4E0D-9083-723644F2214B}" destId="{71096B86-16C5-49B6-9E08-DFA117039448}" srcOrd="0" destOrd="0" presId="urn:microsoft.com/office/officeart/2005/8/layout/hProcess7"/>
    <dgm:cxn modelId="{52DB7CBA-85EC-4585-8D8A-1256268E3625}" type="presOf" srcId="{90F7EDE7-15B9-4B88-8D90-AC3E90B0804B}" destId="{3DE6B2BC-3170-4ACC-B7BF-7B2BDE58C319}" srcOrd="1" destOrd="0" presId="urn:microsoft.com/office/officeart/2005/8/layout/hProcess7"/>
    <dgm:cxn modelId="{53991377-1DF7-4B09-A1F9-94DD50713937}" srcId="{90F7EDE7-15B9-4B88-8D90-AC3E90B0804B}" destId="{966D31DA-3153-40D4-B6C7-5B8BE91EE987}" srcOrd="0" destOrd="0" parTransId="{479D1024-BF27-4696-89B9-D7A6BC43D6B1}" sibTransId="{B9E48EDB-A167-4CC2-AA4B-A6E1BD40D2C7}"/>
    <dgm:cxn modelId="{DCE5879D-4844-4F33-B7BC-BC00B12DB409}" type="presOf" srcId="{1F21D03C-1355-4E0D-9083-723644F2214B}" destId="{9DF26EAB-1D56-4A02-B762-EBD8FED70973}" srcOrd="1" destOrd="0" presId="urn:microsoft.com/office/officeart/2005/8/layout/hProcess7"/>
    <dgm:cxn modelId="{D11DCE6F-39F5-41EF-A081-35C04D71CDD5}" type="presOf" srcId="{0C3F979D-AA49-4810-9411-B2BA2E680303}" destId="{B93792ED-842C-4CD2-83B5-4C9E6A96E9C5}" srcOrd="0" destOrd="0" presId="urn:microsoft.com/office/officeart/2005/8/layout/hProcess7"/>
    <dgm:cxn modelId="{5A5B9B11-4B69-4E50-A269-CE165C989E4F}" srcId="{0C3F979D-AA49-4810-9411-B2BA2E680303}" destId="{90F7EDE7-15B9-4B88-8D90-AC3E90B0804B}" srcOrd="1" destOrd="0" parTransId="{A1A0EC80-6258-4E13-9A99-DAEEA888D779}" sibTransId="{10D9273E-44A5-4A4E-AD6F-CB3AEEA04BD4}"/>
    <dgm:cxn modelId="{AABE6090-0B4F-4EC8-9B9D-ED376849D32A}" type="presOf" srcId="{8D3962A6-DD2A-4DC3-8472-B7A1FB5F4BEA}" destId="{4F5B20EF-22F1-4289-9325-7E6A116C5E2E}" srcOrd="0" destOrd="0" presId="urn:microsoft.com/office/officeart/2005/8/layout/hProcess7"/>
    <dgm:cxn modelId="{3BDEB3DF-5CC7-41AE-AF2C-956A3E5AADCF}" type="presParOf" srcId="{B93792ED-842C-4CD2-83B5-4C9E6A96E9C5}" destId="{67C2F6AC-8B5F-4E3C-A01E-653F35D2BD5A}" srcOrd="0" destOrd="0" presId="urn:microsoft.com/office/officeart/2005/8/layout/hProcess7"/>
    <dgm:cxn modelId="{6E417B4D-AD97-4437-A8F9-4C5EEDD3EA5A}" type="presParOf" srcId="{67C2F6AC-8B5F-4E3C-A01E-653F35D2BD5A}" destId="{71096B86-16C5-49B6-9E08-DFA117039448}" srcOrd="0" destOrd="0" presId="urn:microsoft.com/office/officeart/2005/8/layout/hProcess7"/>
    <dgm:cxn modelId="{37FB1795-DA6C-41EB-9240-A49E28C010DD}" type="presParOf" srcId="{67C2F6AC-8B5F-4E3C-A01E-653F35D2BD5A}" destId="{9DF26EAB-1D56-4A02-B762-EBD8FED70973}" srcOrd="1" destOrd="0" presId="urn:microsoft.com/office/officeart/2005/8/layout/hProcess7"/>
    <dgm:cxn modelId="{CD32E483-25B5-4A1C-AF1F-BC0301EAFAA2}" type="presParOf" srcId="{67C2F6AC-8B5F-4E3C-A01E-653F35D2BD5A}" destId="{999A6808-85B0-4406-AEB4-C375E4C7E8B1}" srcOrd="2" destOrd="0" presId="urn:microsoft.com/office/officeart/2005/8/layout/hProcess7"/>
    <dgm:cxn modelId="{AD95E7AE-A724-4A97-B491-0FC20B6B57FD}" type="presParOf" srcId="{B93792ED-842C-4CD2-83B5-4C9E6A96E9C5}" destId="{4AC90B3C-3092-49F5-95A7-C8F88D31D478}" srcOrd="1" destOrd="0" presId="urn:microsoft.com/office/officeart/2005/8/layout/hProcess7"/>
    <dgm:cxn modelId="{0FBA52DF-07F4-4D10-8CE6-6651A21B1E41}" type="presParOf" srcId="{B93792ED-842C-4CD2-83B5-4C9E6A96E9C5}" destId="{726EB378-4CA8-426F-A13E-F20D914CCCAF}" srcOrd="2" destOrd="0" presId="urn:microsoft.com/office/officeart/2005/8/layout/hProcess7"/>
    <dgm:cxn modelId="{C874C0ED-F7DA-4D9B-A4DD-E686CBFB2E3B}" type="presParOf" srcId="{726EB378-4CA8-426F-A13E-F20D914CCCAF}" destId="{C8F15733-7221-41B6-8886-458B60195400}" srcOrd="0" destOrd="0" presId="urn:microsoft.com/office/officeart/2005/8/layout/hProcess7"/>
    <dgm:cxn modelId="{789E096A-289C-42D2-A6B5-00515BD89C73}" type="presParOf" srcId="{726EB378-4CA8-426F-A13E-F20D914CCCAF}" destId="{677BC350-FFAC-4F93-81CB-CD1338D0B468}" srcOrd="1" destOrd="0" presId="urn:microsoft.com/office/officeart/2005/8/layout/hProcess7"/>
    <dgm:cxn modelId="{1ABE322B-A227-4341-A625-0F6ADDC6419C}" type="presParOf" srcId="{726EB378-4CA8-426F-A13E-F20D914CCCAF}" destId="{E9CB23C6-D32F-415F-82CF-D0C5960209DC}" srcOrd="2" destOrd="0" presId="urn:microsoft.com/office/officeart/2005/8/layout/hProcess7"/>
    <dgm:cxn modelId="{FE60C0D6-E1F1-4198-A1D9-2B4F99142FC9}" type="presParOf" srcId="{B93792ED-842C-4CD2-83B5-4C9E6A96E9C5}" destId="{1FABE32D-5720-4CFA-AB34-FB51BC2F3B8A}" srcOrd="3" destOrd="0" presId="urn:microsoft.com/office/officeart/2005/8/layout/hProcess7"/>
    <dgm:cxn modelId="{5E65ABF2-2EC6-46E8-8B2D-E858DD5CD7D6}" type="presParOf" srcId="{B93792ED-842C-4CD2-83B5-4C9E6A96E9C5}" destId="{369FEDD9-A044-4D2B-A6BD-BB1142AFB078}" srcOrd="4" destOrd="0" presId="urn:microsoft.com/office/officeart/2005/8/layout/hProcess7"/>
    <dgm:cxn modelId="{B92C41B6-9DCA-4F36-8FC6-52082B733A3F}" type="presParOf" srcId="{369FEDD9-A044-4D2B-A6BD-BB1142AFB078}" destId="{FDF43F5C-708F-4C53-9098-D2E633EBFC42}" srcOrd="0" destOrd="0" presId="urn:microsoft.com/office/officeart/2005/8/layout/hProcess7"/>
    <dgm:cxn modelId="{A6F33A96-4899-4BE7-99A8-CDE87B34E84C}" type="presParOf" srcId="{369FEDD9-A044-4D2B-A6BD-BB1142AFB078}" destId="{3DE6B2BC-3170-4ACC-B7BF-7B2BDE58C319}" srcOrd="1" destOrd="0" presId="urn:microsoft.com/office/officeart/2005/8/layout/hProcess7"/>
    <dgm:cxn modelId="{03C49FCB-6F14-4197-B53A-C7AD1C6B9BAB}" type="presParOf" srcId="{369FEDD9-A044-4D2B-A6BD-BB1142AFB078}" destId="{ED2FAC74-98D2-4772-9484-7E42CC3E2A4B}" srcOrd="2" destOrd="0" presId="urn:microsoft.com/office/officeart/2005/8/layout/hProcess7"/>
    <dgm:cxn modelId="{1406024C-AB12-4A94-B14C-27569310075C}" type="presParOf" srcId="{B93792ED-842C-4CD2-83B5-4C9E6A96E9C5}" destId="{18936B83-D437-410B-BC51-1FCCED4F0F04}" srcOrd="5" destOrd="0" presId="urn:microsoft.com/office/officeart/2005/8/layout/hProcess7"/>
    <dgm:cxn modelId="{E8EBAD6E-4C22-4AB6-AE86-5F7C2B178854}" type="presParOf" srcId="{B93792ED-842C-4CD2-83B5-4C9E6A96E9C5}" destId="{DB2CA6D2-49C9-435C-95CC-3882C2C4AC3E}" srcOrd="6" destOrd="0" presId="urn:microsoft.com/office/officeart/2005/8/layout/hProcess7"/>
    <dgm:cxn modelId="{654338E8-708A-4784-AB6F-2312A6D5EA1E}" type="presParOf" srcId="{DB2CA6D2-49C9-435C-95CC-3882C2C4AC3E}" destId="{13B01422-185D-4FF7-8DA4-0A2C29B38136}" srcOrd="0" destOrd="0" presId="urn:microsoft.com/office/officeart/2005/8/layout/hProcess7"/>
    <dgm:cxn modelId="{452C71BF-B773-4C1A-889A-E6666ED58C8D}" type="presParOf" srcId="{DB2CA6D2-49C9-435C-95CC-3882C2C4AC3E}" destId="{DFF2DAF5-C1E3-4DB5-8F74-848A1EFB90D7}" srcOrd="1" destOrd="0" presId="urn:microsoft.com/office/officeart/2005/8/layout/hProcess7"/>
    <dgm:cxn modelId="{4CC35B71-7159-4F51-A35F-2B8C8FDFC954}" type="presParOf" srcId="{DB2CA6D2-49C9-435C-95CC-3882C2C4AC3E}" destId="{A79C2037-505D-46FE-84C5-686468E09D14}" srcOrd="2" destOrd="0" presId="urn:microsoft.com/office/officeart/2005/8/layout/hProcess7"/>
    <dgm:cxn modelId="{C0D6796C-81BF-48C3-9823-EC92A4C22F44}" type="presParOf" srcId="{B93792ED-842C-4CD2-83B5-4C9E6A96E9C5}" destId="{B2E61CD2-61F6-4F31-9650-FE3A09B18A69}" srcOrd="7" destOrd="0" presId="urn:microsoft.com/office/officeart/2005/8/layout/hProcess7"/>
    <dgm:cxn modelId="{DCDC1FEB-CEEC-4E1F-93B7-30870B0A17A8}" type="presParOf" srcId="{B93792ED-842C-4CD2-83B5-4C9E6A96E9C5}" destId="{860EF4D2-9D9B-4D08-AA28-14D278938D44}" srcOrd="8" destOrd="0" presId="urn:microsoft.com/office/officeart/2005/8/layout/hProcess7"/>
    <dgm:cxn modelId="{A8AE1A27-C95E-469D-9F64-AF7C9FC25D3A}" type="presParOf" srcId="{860EF4D2-9D9B-4D08-AA28-14D278938D44}" destId="{4F5B20EF-22F1-4289-9325-7E6A116C5E2E}" srcOrd="0" destOrd="0" presId="urn:microsoft.com/office/officeart/2005/8/layout/hProcess7"/>
    <dgm:cxn modelId="{0EC29181-D565-4753-88D5-EA4079249D8B}" type="presParOf" srcId="{860EF4D2-9D9B-4D08-AA28-14D278938D44}" destId="{0165EC05-256D-4810-9B2E-59197757861F}" srcOrd="1" destOrd="0" presId="urn:microsoft.com/office/officeart/2005/8/layout/hProcess7"/>
    <dgm:cxn modelId="{09BEFA8B-C628-4171-B465-465983487356}" type="presParOf" srcId="{860EF4D2-9D9B-4D08-AA28-14D278938D44}" destId="{BDDD2609-A8DF-4DEF-88FD-E2DDDD10FDA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09D8F4-9FCA-4143-B0F5-41C03FFB2FB1}" type="doc">
      <dgm:prSet loTypeId="urn:microsoft.com/office/officeart/2005/8/layout/venn3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0501C2-4F57-40A1-BBA3-0A97A41C4761}">
      <dgm:prSet phldrT="[Text]" custT="1"/>
      <dgm:spPr/>
      <dgm:t>
        <a:bodyPr/>
        <a:lstStyle/>
        <a:p>
          <a:r>
            <a:rPr lang="en-US" sz="1600" b="1" smtClean="0">
              <a:solidFill>
                <a:schemeClr val="bg1"/>
              </a:solidFill>
            </a:rPr>
            <a:t>Technical Assistance for MFPs</a:t>
          </a:r>
          <a:endParaRPr lang="en-US" sz="1600" b="1" dirty="0">
            <a:solidFill>
              <a:schemeClr val="bg1"/>
            </a:solidFill>
          </a:endParaRPr>
        </a:p>
      </dgm:t>
    </dgm:pt>
    <dgm:pt modelId="{9E868E40-B770-40E2-9347-393B3BA6A260}" type="parTrans" cxnId="{9BE4EFF8-6D63-4B8B-90E3-E4B3434F0544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DC972DC-8359-4C41-A37F-09E4E24F1393}" type="sibTrans" cxnId="{9BE4EFF8-6D63-4B8B-90E3-E4B3434F0544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62AA796-E2EA-435A-93F8-16F52329DD54}">
      <dgm:prSet phldrT="[Text]" custT="1"/>
      <dgm:spPr/>
      <dgm:t>
        <a:bodyPr/>
        <a:lstStyle/>
        <a:p>
          <a:r>
            <a:rPr lang="en-US" sz="1600" b="1" smtClean="0">
              <a:solidFill>
                <a:schemeClr val="bg1"/>
              </a:solidFill>
            </a:rPr>
            <a:t>Technical Assistance for non-financial service providers</a:t>
          </a:r>
          <a:endParaRPr lang="en-US" sz="1600" b="1" dirty="0">
            <a:solidFill>
              <a:schemeClr val="bg1"/>
            </a:solidFill>
          </a:endParaRPr>
        </a:p>
      </dgm:t>
    </dgm:pt>
    <dgm:pt modelId="{B54CC3D2-6124-4C93-BA0A-AD2D9047BA8A}" type="parTrans" cxnId="{61BAD7CB-F01C-4669-8470-0EA612AEF8A3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EB19A570-B974-4D50-B5B4-12B7BEC9BC7E}" type="sibTrans" cxnId="{61BAD7CB-F01C-4669-8470-0EA612AEF8A3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72F6410-7A62-4B65-93F7-2CC867D887CB}">
      <dgm:prSet phldrT="[Text]" custT="1"/>
      <dgm:spPr/>
      <dgm:t>
        <a:bodyPr/>
        <a:lstStyle/>
        <a:p>
          <a:r>
            <a:rPr lang="en-US" sz="1600" b="1" smtClean="0">
              <a:solidFill>
                <a:schemeClr val="bg1"/>
              </a:solidFill>
            </a:rPr>
            <a:t>Regulation</a:t>
          </a:r>
          <a:endParaRPr lang="en-US" sz="1600" b="1" dirty="0">
            <a:solidFill>
              <a:schemeClr val="bg1"/>
            </a:solidFill>
          </a:endParaRPr>
        </a:p>
      </dgm:t>
    </dgm:pt>
    <dgm:pt modelId="{15A62FE7-F312-4C5E-8C38-3BAB934EA228}" type="parTrans" cxnId="{0BDE2436-E70C-4CFE-8DAD-117A39F2D85A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1EFD72D-40F1-4742-86C9-B7F3B5AC4D8C}" type="sibTrans" cxnId="{0BDE2436-E70C-4CFE-8DAD-117A39F2D85A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E064762-D865-480F-997A-06A58520BBBB}">
      <dgm:prSet phldrT="[Text]" custT="1"/>
      <dgm:spPr/>
      <dgm:t>
        <a:bodyPr/>
        <a:lstStyle/>
        <a:p>
          <a:r>
            <a:rPr lang="en-US" sz="1600" b="1" smtClean="0">
              <a:solidFill>
                <a:schemeClr val="bg1"/>
              </a:solidFill>
            </a:rPr>
            <a:t>Funding &amp; Guarantees</a:t>
          </a:r>
          <a:endParaRPr lang="en-US" sz="1600" b="1" dirty="0">
            <a:solidFill>
              <a:schemeClr val="bg1"/>
            </a:solidFill>
          </a:endParaRPr>
        </a:p>
      </dgm:t>
    </dgm:pt>
    <dgm:pt modelId="{4E18F20C-EFCE-4D65-BECF-32FAFF3F67ED}" type="parTrans" cxnId="{13E9D9FD-EC7E-4F72-A95F-4B76B9075832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EB76B7D-F77A-493F-A260-6661EB5FF1FE}" type="sibTrans" cxnId="{13E9D9FD-EC7E-4F72-A95F-4B76B9075832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28411712-22D8-443C-97D5-6F1A3A9B6A88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Equity Partnership by Government and donors</a:t>
          </a:r>
          <a:endParaRPr lang="en-US" sz="1600" b="1" dirty="0">
            <a:solidFill>
              <a:schemeClr val="bg1"/>
            </a:solidFill>
          </a:endParaRPr>
        </a:p>
      </dgm:t>
    </dgm:pt>
    <dgm:pt modelId="{B9ABBC37-6F3B-4DAB-A56A-625B62DBB106}" type="parTrans" cxnId="{3D510402-DBE0-48D5-AA97-6B771D395A13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D788AA66-9B7F-430E-AD9B-D5C9CA604BDB}" type="sibTrans" cxnId="{3D510402-DBE0-48D5-AA97-6B771D395A13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2293D78-7E65-4CB5-ABED-2F907A7B042F}" type="pres">
      <dgm:prSet presAssocID="{3109D8F4-9FCA-4143-B0F5-41C03FFB2F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6D2317-E0C9-4A9F-9181-B8E7630BFDD8}" type="pres">
      <dgm:prSet presAssocID="{630501C2-4F57-40A1-BBA3-0A97A41C4761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55A73-2C62-46A3-AFEE-9E5133856827}" type="pres">
      <dgm:prSet presAssocID="{ADC972DC-8359-4C41-A37F-09E4E24F1393}" presName="space" presStyleCnt="0"/>
      <dgm:spPr/>
    </dgm:pt>
    <dgm:pt modelId="{7BEF6D87-658D-4329-8A4B-B5FAB5E525AD}" type="pres">
      <dgm:prSet presAssocID="{162AA796-E2EA-435A-93F8-16F52329DD54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03500-A7B1-4337-A6C7-C4F33198CB24}" type="pres">
      <dgm:prSet presAssocID="{EB19A570-B974-4D50-B5B4-12B7BEC9BC7E}" presName="space" presStyleCnt="0"/>
      <dgm:spPr/>
    </dgm:pt>
    <dgm:pt modelId="{9FDFE4F5-3339-417C-807D-D1BCA2EF5FB3}" type="pres">
      <dgm:prSet presAssocID="{C72F6410-7A62-4B65-93F7-2CC867D887C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5CEFC-03BD-4465-A970-65289D8D0E68}" type="pres">
      <dgm:prSet presAssocID="{C1EFD72D-40F1-4742-86C9-B7F3B5AC4D8C}" presName="space" presStyleCnt="0"/>
      <dgm:spPr/>
    </dgm:pt>
    <dgm:pt modelId="{D8722397-B798-4E9A-B4D3-18BFF6BAD27F}" type="pres">
      <dgm:prSet presAssocID="{8E064762-D865-480F-997A-06A58520BBBB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98C7F-4D14-4DEC-A719-25E58972B1BB}" type="pres">
      <dgm:prSet presAssocID="{CEB76B7D-F77A-493F-A260-6661EB5FF1FE}" presName="space" presStyleCnt="0"/>
      <dgm:spPr/>
    </dgm:pt>
    <dgm:pt modelId="{5FA84C78-393E-4138-8313-119C25022174}" type="pres">
      <dgm:prSet presAssocID="{28411712-22D8-443C-97D5-6F1A3A9B6A8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E4EFF8-6D63-4B8B-90E3-E4B3434F0544}" srcId="{3109D8F4-9FCA-4143-B0F5-41C03FFB2FB1}" destId="{630501C2-4F57-40A1-BBA3-0A97A41C4761}" srcOrd="0" destOrd="0" parTransId="{9E868E40-B770-40E2-9347-393B3BA6A260}" sibTransId="{ADC972DC-8359-4C41-A37F-09E4E24F1393}"/>
    <dgm:cxn modelId="{3D510402-DBE0-48D5-AA97-6B771D395A13}" srcId="{3109D8F4-9FCA-4143-B0F5-41C03FFB2FB1}" destId="{28411712-22D8-443C-97D5-6F1A3A9B6A88}" srcOrd="4" destOrd="0" parTransId="{B9ABBC37-6F3B-4DAB-A56A-625B62DBB106}" sibTransId="{D788AA66-9B7F-430E-AD9B-D5C9CA604BDB}"/>
    <dgm:cxn modelId="{C33F8BAD-060C-405C-808B-AE1F9826661F}" type="presOf" srcId="{162AA796-E2EA-435A-93F8-16F52329DD54}" destId="{7BEF6D87-658D-4329-8A4B-B5FAB5E525AD}" srcOrd="0" destOrd="0" presId="urn:microsoft.com/office/officeart/2005/8/layout/venn3"/>
    <dgm:cxn modelId="{0BDE2436-E70C-4CFE-8DAD-117A39F2D85A}" srcId="{3109D8F4-9FCA-4143-B0F5-41C03FFB2FB1}" destId="{C72F6410-7A62-4B65-93F7-2CC867D887CB}" srcOrd="2" destOrd="0" parTransId="{15A62FE7-F312-4C5E-8C38-3BAB934EA228}" sibTransId="{C1EFD72D-40F1-4742-86C9-B7F3B5AC4D8C}"/>
    <dgm:cxn modelId="{727E811E-0698-4443-97E9-9AFCA5E173A4}" type="presOf" srcId="{630501C2-4F57-40A1-BBA3-0A97A41C4761}" destId="{9C6D2317-E0C9-4A9F-9181-B8E7630BFDD8}" srcOrd="0" destOrd="0" presId="urn:microsoft.com/office/officeart/2005/8/layout/venn3"/>
    <dgm:cxn modelId="{F59C4BFB-0642-4BDB-A33F-1F0C50292494}" type="presOf" srcId="{28411712-22D8-443C-97D5-6F1A3A9B6A88}" destId="{5FA84C78-393E-4138-8313-119C25022174}" srcOrd="0" destOrd="0" presId="urn:microsoft.com/office/officeart/2005/8/layout/venn3"/>
    <dgm:cxn modelId="{80A79091-9C44-490D-901B-833061A1BAB7}" type="presOf" srcId="{8E064762-D865-480F-997A-06A58520BBBB}" destId="{D8722397-B798-4E9A-B4D3-18BFF6BAD27F}" srcOrd="0" destOrd="0" presId="urn:microsoft.com/office/officeart/2005/8/layout/venn3"/>
    <dgm:cxn modelId="{13E9D9FD-EC7E-4F72-A95F-4B76B9075832}" srcId="{3109D8F4-9FCA-4143-B0F5-41C03FFB2FB1}" destId="{8E064762-D865-480F-997A-06A58520BBBB}" srcOrd="3" destOrd="0" parTransId="{4E18F20C-EFCE-4D65-BECF-32FAFF3F67ED}" sibTransId="{CEB76B7D-F77A-493F-A260-6661EB5FF1FE}"/>
    <dgm:cxn modelId="{6D7BA6EC-D635-4C1A-A3F8-83714EB91BE3}" type="presOf" srcId="{C72F6410-7A62-4B65-93F7-2CC867D887CB}" destId="{9FDFE4F5-3339-417C-807D-D1BCA2EF5FB3}" srcOrd="0" destOrd="0" presId="urn:microsoft.com/office/officeart/2005/8/layout/venn3"/>
    <dgm:cxn modelId="{61BAD7CB-F01C-4669-8470-0EA612AEF8A3}" srcId="{3109D8F4-9FCA-4143-B0F5-41C03FFB2FB1}" destId="{162AA796-E2EA-435A-93F8-16F52329DD54}" srcOrd="1" destOrd="0" parTransId="{B54CC3D2-6124-4C93-BA0A-AD2D9047BA8A}" sibTransId="{EB19A570-B974-4D50-B5B4-12B7BEC9BC7E}"/>
    <dgm:cxn modelId="{186034D4-9C43-470E-8E63-B105F266FBE5}" type="presOf" srcId="{3109D8F4-9FCA-4143-B0F5-41C03FFB2FB1}" destId="{82293D78-7E65-4CB5-ABED-2F907A7B042F}" srcOrd="0" destOrd="0" presId="urn:microsoft.com/office/officeart/2005/8/layout/venn3"/>
    <dgm:cxn modelId="{06964D2C-7ADE-409A-BF7E-8EF90E78A39A}" type="presParOf" srcId="{82293D78-7E65-4CB5-ABED-2F907A7B042F}" destId="{9C6D2317-E0C9-4A9F-9181-B8E7630BFDD8}" srcOrd="0" destOrd="0" presId="urn:microsoft.com/office/officeart/2005/8/layout/venn3"/>
    <dgm:cxn modelId="{9B4233BA-7D4F-4506-8D1E-53525B00803F}" type="presParOf" srcId="{82293D78-7E65-4CB5-ABED-2F907A7B042F}" destId="{CCE55A73-2C62-46A3-AFEE-9E5133856827}" srcOrd="1" destOrd="0" presId="urn:microsoft.com/office/officeart/2005/8/layout/venn3"/>
    <dgm:cxn modelId="{E4866C6C-66E5-495A-9C54-A50867C5A280}" type="presParOf" srcId="{82293D78-7E65-4CB5-ABED-2F907A7B042F}" destId="{7BEF6D87-658D-4329-8A4B-B5FAB5E525AD}" srcOrd="2" destOrd="0" presId="urn:microsoft.com/office/officeart/2005/8/layout/venn3"/>
    <dgm:cxn modelId="{D271D96A-B30E-4065-9487-FE921B3D726F}" type="presParOf" srcId="{82293D78-7E65-4CB5-ABED-2F907A7B042F}" destId="{50103500-A7B1-4337-A6C7-C4F33198CB24}" srcOrd="3" destOrd="0" presId="urn:microsoft.com/office/officeart/2005/8/layout/venn3"/>
    <dgm:cxn modelId="{BF089FAE-4E1F-451A-A7D8-985B207F8F14}" type="presParOf" srcId="{82293D78-7E65-4CB5-ABED-2F907A7B042F}" destId="{9FDFE4F5-3339-417C-807D-D1BCA2EF5FB3}" srcOrd="4" destOrd="0" presId="urn:microsoft.com/office/officeart/2005/8/layout/venn3"/>
    <dgm:cxn modelId="{66922731-B782-4606-9825-DCCBDEF78BEA}" type="presParOf" srcId="{82293D78-7E65-4CB5-ABED-2F907A7B042F}" destId="{3425CEFC-03BD-4465-A970-65289D8D0E68}" srcOrd="5" destOrd="0" presId="urn:microsoft.com/office/officeart/2005/8/layout/venn3"/>
    <dgm:cxn modelId="{10D9233C-D6B5-4527-B697-4BE8EF77EE02}" type="presParOf" srcId="{82293D78-7E65-4CB5-ABED-2F907A7B042F}" destId="{D8722397-B798-4E9A-B4D3-18BFF6BAD27F}" srcOrd="6" destOrd="0" presId="urn:microsoft.com/office/officeart/2005/8/layout/venn3"/>
    <dgm:cxn modelId="{590EDC53-CC48-4337-95AC-0222B6F730B6}" type="presParOf" srcId="{82293D78-7E65-4CB5-ABED-2F907A7B042F}" destId="{5FE98C7F-4D14-4DEC-A719-25E58972B1BB}" srcOrd="7" destOrd="0" presId="urn:microsoft.com/office/officeart/2005/8/layout/venn3"/>
    <dgm:cxn modelId="{BFE1C5E7-08D2-46B9-9780-FB0E94F68470}" type="presParOf" srcId="{82293D78-7E65-4CB5-ABED-2F907A7B042F}" destId="{5FA84C78-393E-4138-8313-119C25022174}" srcOrd="8" destOrd="0" presId="urn:microsoft.com/office/officeart/2005/8/layout/venn3"/>
  </dgm:cxnLst>
  <dgm:bg>
    <a:solidFill>
      <a:schemeClr val="tx1">
        <a:alpha val="69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AE690-0A9F-4AB5-B3AF-AD393400312A}">
      <dsp:nvSpPr>
        <dsp:cNvPr id="0" name=""/>
        <dsp:cNvSpPr/>
      </dsp:nvSpPr>
      <dsp:spPr>
        <a:xfrm>
          <a:off x="1905000" y="0"/>
          <a:ext cx="744687" cy="698500"/>
        </a:xfrm>
        <a:prstGeom prst="trapezoid">
          <a:avLst>
            <a:gd name="adj" fmla="val 5454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>
            <a:solidFill>
              <a:schemeClr val="tx1"/>
            </a:solidFill>
          </a:endParaRPr>
        </a:p>
      </dsp:txBody>
      <dsp:txXfrm>
        <a:off x="1905000" y="0"/>
        <a:ext cx="744687" cy="698500"/>
      </dsp:txXfrm>
    </dsp:sp>
    <dsp:sp modelId="{0C46C9AA-8A82-4E96-AA2B-50EEE50B7F78}">
      <dsp:nvSpPr>
        <dsp:cNvPr id="0" name=""/>
        <dsp:cNvSpPr/>
      </dsp:nvSpPr>
      <dsp:spPr>
        <a:xfrm>
          <a:off x="1524000" y="698500"/>
          <a:ext cx="1523999" cy="698500"/>
        </a:xfrm>
        <a:prstGeom prst="trapezoid">
          <a:avLst>
            <a:gd name="adj" fmla="val 5454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Transitory      Non-Poor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790700" y="698500"/>
        <a:ext cx="990600" cy="698500"/>
      </dsp:txXfrm>
    </dsp:sp>
    <dsp:sp modelId="{8215E06A-0EA7-415E-8347-6669CC40B775}">
      <dsp:nvSpPr>
        <dsp:cNvPr id="0" name=""/>
        <dsp:cNvSpPr/>
      </dsp:nvSpPr>
      <dsp:spPr>
        <a:xfrm>
          <a:off x="1143000" y="1397000"/>
          <a:ext cx="2286000" cy="698500"/>
        </a:xfrm>
        <a:prstGeom prst="trapezoid">
          <a:avLst>
            <a:gd name="adj" fmla="val 5454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bg1"/>
              </a:solidFill>
            </a:rPr>
            <a:t>Transitory Vulnerable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543049" y="1397000"/>
        <a:ext cx="1485900" cy="698500"/>
      </dsp:txXfrm>
    </dsp:sp>
    <dsp:sp modelId="{C48926D1-28AD-4C02-B6E1-20E188AFF63B}">
      <dsp:nvSpPr>
        <dsp:cNvPr id="0" name=""/>
        <dsp:cNvSpPr/>
      </dsp:nvSpPr>
      <dsp:spPr>
        <a:xfrm>
          <a:off x="762000" y="2095500"/>
          <a:ext cx="3047999" cy="698500"/>
        </a:xfrm>
        <a:prstGeom prst="trapezoid">
          <a:avLst>
            <a:gd name="adj" fmla="val 5454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bg1"/>
              </a:solidFill>
            </a:rPr>
            <a:t>Transitory Poor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295400" y="2095500"/>
        <a:ext cx="1981200" cy="698500"/>
      </dsp:txXfrm>
    </dsp:sp>
    <dsp:sp modelId="{AB5A42D5-6526-4C27-B72A-14F01056C8BC}">
      <dsp:nvSpPr>
        <dsp:cNvPr id="0" name=""/>
        <dsp:cNvSpPr/>
      </dsp:nvSpPr>
      <dsp:spPr>
        <a:xfrm>
          <a:off x="381000" y="2794000"/>
          <a:ext cx="3810000" cy="698500"/>
        </a:xfrm>
        <a:prstGeom prst="trapezoid">
          <a:avLst>
            <a:gd name="adj" fmla="val 5454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Chronic</a:t>
          </a:r>
          <a:r>
            <a:rPr lang="en-US" sz="1600" b="1" kern="1200" dirty="0" smtClean="0"/>
            <a:t> </a:t>
          </a:r>
          <a:r>
            <a:rPr lang="en-US" sz="1600" b="1" kern="1200" dirty="0" smtClean="0">
              <a:solidFill>
                <a:schemeClr val="bg1"/>
              </a:solidFill>
            </a:rPr>
            <a:t>Poor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047750" y="2794000"/>
        <a:ext cx="2476500" cy="698500"/>
      </dsp:txXfrm>
    </dsp:sp>
    <dsp:sp modelId="{78B77614-EBB3-491F-8D79-D63D1ABA2C78}">
      <dsp:nvSpPr>
        <dsp:cNvPr id="0" name=""/>
        <dsp:cNvSpPr/>
      </dsp:nvSpPr>
      <dsp:spPr>
        <a:xfrm>
          <a:off x="0" y="3480660"/>
          <a:ext cx="4571999" cy="698500"/>
        </a:xfrm>
        <a:prstGeom prst="trapezoid">
          <a:avLst>
            <a:gd name="adj" fmla="val 5454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solidFill>
                <a:schemeClr val="bg1"/>
              </a:solidFill>
            </a:rPr>
            <a:t>Extreme Poor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800099" y="3480660"/>
        <a:ext cx="2971800" cy="698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6B86-16C5-49B6-9E08-DFA117039448}">
      <dsp:nvSpPr>
        <dsp:cNvPr id="0" name=""/>
        <dsp:cNvSpPr/>
      </dsp:nvSpPr>
      <dsp:spPr>
        <a:xfrm>
          <a:off x="507" y="1153753"/>
          <a:ext cx="2183903" cy="2924893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2005</a:t>
          </a:r>
          <a:endParaRPr lang="en-US" sz="2400" b="1" kern="1200" dirty="0"/>
        </a:p>
      </dsp:txBody>
      <dsp:txXfrm rot="16200000">
        <a:off x="-980308" y="2134569"/>
        <a:ext cx="2398412" cy="436780"/>
      </dsp:txXfrm>
    </dsp:sp>
    <dsp:sp modelId="{999A6808-85B0-4406-AEB4-C375E4C7E8B1}">
      <dsp:nvSpPr>
        <dsp:cNvPr id="0" name=""/>
        <dsp:cNvSpPr/>
      </dsp:nvSpPr>
      <dsp:spPr>
        <a:xfrm>
          <a:off x="437288" y="1153753"/>
          <a:ext cx="1627008" cy="29248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Provided loans and grants for home reconstruction to 120,886 households in Azad Jammu and Kashmir following the earthquake.</a:t>
          </a:r>
          <a:endParaRPr lang="en-US" sz="1600" b="1" kern="1200" dirty="0"/>
        </a:p>
      </dsp:txBody>
      <dsp:txXfrm>
        <a:off x="437288" y="1153753"/>
        <a:ext cx="1627008" cy="2924893"/>
      </dsp:txXfrm>
    </dsp:sp>
    <dsp:sp modelId="{FDF43F5C-708F-4C53-9098-D2E633EBFC42}">
      <dsp:nvSpPr>
        <dsp:cNvPr id="0" name=""/>
        <dsp:cNvSpPr/>
      </dsp:nvSpPr>
      <dsp:spPr>
        <a:xfrm>
          <a:off x="2260848" y="1153753"/>
          <a:ext cx="2183903" cy="2924893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2009</a:t>
          </a:r>
          <a:endParaRPr lang="en-US" sz="2400" b="1" kern="1200" dirty="0"/>
        </a:p>
      </dsp:txBody>
      <dsp:txXfrm rot="16200000">
        <a:off x="1280031" y="2134569"/>
        <a:ext cx="2398412" cy="436780"/>
      </dsp:txXfrm>
    </dsp:sp>
    <dsp:sp modelId="{677BC350-FFAC-4F93-81CB-CD1338D0B468}">
      <dsp:nvSpPr>
        <dsp:cNvPr id="0" name=""/>
        <dsp:cNvSpPr/>
      </dsp:nvSpPr>
      <dsp:spPr>
        <a:xfrm rot="5400000">
          <a:off x="2079113" y="3237590"/>
          <a:ext cx="385308" cy="32758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FAC74-98D2-4772-9484-7E42CC3E2A4B}">
      <dsp:nvSpPr>
        <dsp:cNvPr id="0" name=""/>
        <dsp:cNvSpPr/>
      </dsp:nvSpPr>
      <dsp:spPr>
        <a:xfrm>
          <a:off x="2697628" y="1153753"/>
          <a:ext cx="1627008" cy="29248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PPAF in collaboration with Shell Pakistan (</a:t>
          </a:r>
          <a:r>
            <a:rPr lang="en-US" sz="1600" b="1" kern="1200" dirty="0" err="1" smtClean="0"/>
            <a:t>Pvt</a:t>
          </a:r>
          <a:r>
            <a:rPr lang="en-US" sz="1600" b="1" kern="1200" dirty="0" smtClean="0"/>
            <a:t>) Limited established a model village for scavengers in Goth Noor Muhammad near Karachi in Sindh with 133 houses</a:t>
          </a:r>
          <a:endParaRPr lang="en-US" sz="1600" b="1" kern="1200" dirty="0"/>
        </a:p>
      </dsp:txBody>
      <dsp:txXfrm>
        <a:off x="2697628" y="1153753"/>
        <a:ext cx="1627008" cy="2924893"/>
      </dsp:txXfrm>
    </dsp:sp>
    <dsp:sp modelId="{4F5B20EF-22F1-4289-9325-7E6A116C5E2E}">
      <dsp:nvSpPr>
        <dsp:cNvPr id="0" name=""/>
        <dsp:cNvSpPr/>
      </dsp:nvSpPr>
      <dsp:spPr>
        <a:xfrm>
          <a:off x="4521188" y="1153753"/>
          <a:ext cx="2183903" cy="2924893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2010</a:t>
          </a:r>
          <a:endParaRPr lang="en-US" sz="2400" b="1" kern="1200" dirty="0"/>
        </a:p>
      </dsp:txBody>
      <dsp:txXfrm rot="16200000">
        <a:off x="3540372" y="2134569"/>
        <a:ext cx="2398412" cy="436780"/>
      </dsp:txXfrm>
    </dsp:sp>
    <dsp:sp modelId="{DFF2DAF5-C1E3-4DB5-8F74-848A1EFB90D7}">
      <dsp:nvSpPr>
        <dsp:cNvPr id="0" name=""/>
        <dsp:cNvSpPr/>
      </dsp:nvSpPr>
      <dsp:spPr>
        <a:xfrm rot="5400000">
          <a:off x="4339454" y="3237590"/>
          <a:ext cx="385308" cy="32758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D2609-A8DF-4DEF-88FD-E2DDDD10FDA2}">
      <dsp:nvSpPr>
        <dsp:cNvPr id="0" name=""/>
        <dsp:cNvSpPr/>
      </dsp:nvSpPr>
      <dsp:spPr>
        <a:xfrm>
          <a:off x="4957969" y="1153753"/>
          <a:ext cx="1627008" cy="29248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PPAF in collaboration with </a:t>
          </a:r>
          <a:r>
            <a:rPr lang="en-US" sz="1600" b="1" kern="1200" dirty="0" err="1" smtClean="0"/>
            <a:t>Engro</a:t>
          </a:r>
          <a:r>
            <a:rPr lang="en-US" sz="1600" b="1" kern="1200" dirty="0" smtClean="0"/>
            <a:t> Corporation (</a:t>
          </a:r>
          <a:r>
            <a:rPr lang="en-US" sz="1600" b="1" kern="1200" dirty="0" err="1" smtClean="0"/>
            <a:t>Pvt</a:t>
          </a:r>
          <a:r>
            <a:rPr lang="en-US" sz="1600" b="1" kern="1200" dirty="0" smtClean="0"/>
            <a:t>) Limited established a model village in </a:t>
          </a:r>
          <a:r>
            <a:rPr lang="en-US" sz="1600" b="1" kern="1200" dirty="0" err="1" smtClean="0"/>
            <a:t>Ehsanpur</a:t>
          </a:r>
          <a:r>
            <a:rPr lang="en-US" sz="1600" b="1" kern="1200" dirty="0" smtClean="0"/>
            <a:t>, District </a:t>
          </a:r>
          <a:r>
            <a:rPr lang="en-US" sz="1600" b="1" kern="1200" dirty="0" err="1" smtClean="0"/>
            <a:t>Muzzaffargh</a:t>
          </a:r>
          <a:r>
            <a:rPr lang="en-US" sz="1600" b="1" kern="1200" dirty="0" smtClean="0"/>
            <a:t> with 166 homes</a:t>
          </a:r>
          <a:endParaRPr lang="en-US" sz="1600" b="1" kern="1200" dirty="0"/>
        </a:p>
      </dsp:txBody>
      <dsp:txXfrm>
        <a:off x="4957969" y="1153753"/>
        <a:ext cx="1627008" cy="2924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84F76-5305-4B67-8CBD-4282E275EB38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78964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DF5DE-FC24-4BC6-AFC4-F0260545B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34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01CB-C9AE-4E44-888C-83794F86E90F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0038"/>
            <a:ext cx="548640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3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78343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67A9-18EF-49F4-93E8-517E36C917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67A9-18EF-49F4-93E8-517E36C9179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3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361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80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08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72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24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6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70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2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3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.static.wix.com/media/30a2b39e3d4db11d4d6d61cce8e77f0a.wix_mp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71" y="136463"/>
            <a:ext cx="7058855" cy="52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162800" y="5422466"/>
            <a:ext cx="1143000" cy="1106488"/>
            <a:chOff x="4422" y="1080"/>
            <a:chExt cx="1362" cy="1326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422" y="1080"/>
              <a:ext cx="1362" cy="1326"/>
            </a:xfrm>
            <a:prstGeom prst="ellipse">
              <a:avLst/>
            </a:prstGeom>
            <a:solidFill>
              <a:srgbClr val="008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560" y="1260"/>
              <a:ext cx="1086" cy="906"/>
            </a:xfrm>
            <a:custGeom>
              <a:avLst/>
              <a:gdLst/>
              <a:ahLst/>
              <a:cxnLst>
                <a:cxn ang="0">
                  <a:pos x="73" y="7"/>
                </a:cxn>
                <a:cxn ang="0">
                  <a:pos x="71" y="131"/>
                </a:cxn>
                <a:cxn ang="0">
                  <a:pos x="69" y="133"/>
                </a:cxn>
                <a:cxn ang="0">
                  <a:pos x="60" y="60"/>
                </a:cxn>
                <a:cxn ang="0">
                  <a:pos x="66" y="94"/>
                </a:cxn>
                <a:cxn ang="0">
                  <a:pos x="63" y="92"/>
                </a:cxn>
                <a:cxn ang="0">
                  <a:pos x="76" y="97"/>
                </a:cxn>
                <a:cxn ang="0">
                  <a:pos x="92" y="68"/>
                </a:cxn>
                <a:cxn ang="0">
                  <a:pos x="96" y="103"/>
                </a:cxn>
                <a:cxn ang="0">
                  <a:pos x="87" y="104"/>
                </a:cxn>
                <a:cxn ang="0">
                  <a:pos x="68" y="104"/>
                </a:cxn>
                <a:cxn ang="0">
                  <a:pos x="53" y="125"/>
                </a:cxn>
                <a:cxn ang="0">
                  <a:pos x="70" y="125"/>
                </a:cxn>
                <a:cxn ang="0">
                  <a:pos x="81" y="134"/>
                </a:cxn>
                <a:cxn ang="0">
                  <a:pos x="89" y="116"/>
                </a:cxn>
                <a:cxn ang="0">
                  <a:pos x="108" y="115"/>
                </a:cxn>
                <a:cxn ang="0">
                  <a:pos x="104" y="117"/>
                </a:cxn>
                <a:cxn ang="0">
                  <a:pos x="105" y="129"/>
                </a:cxn>
                <a:cxn ang="0">
                  <a:pos x="122" y="125"/>
                </a:cxn>
                <a:cxn ang="0">
                  <a:pos x="82" y="139"/>
                </a:cxn>
                <a:cxn ang="0">
                  <a:pos x="70" y="140"/>
                </a:cxn>
                <a:cxn ang="0">
                  <a:pos x="55" y="138"/>
                </a:cxn>
                <a:cxn ang="0">
                  <a:pos x="30" y="149"/>
                </a:cxn>
                <a:cxn ang="0">
                  <a:pos x="12" y="145"/>
                </a:cxn>
                <a:cxn ang="0">
                  <a:pos x="12" y="136"/>
                </a:cxn>
                <a:cxn ang="0">
                  <a:pos x="46" y="136"/>
                </a:cxn>
                <a:cxn ang="0">
                  <a:pos x="25" y="118"/>
                </a:cxn>
                <a:cxn ang="0">
                  <a:pos x="37" y="109"/>
                </a:cxn>
                <a:cxn ang="0">
                  <a:pos x="38" y="91"/>
                </a:cxn>
                <a:cxn ang="0">
                  <a:pos x="25" y="71"/>
                </a:cxn>
                <a:cxn ang="0">
                  <a:pos x="36" y="86"/>
                </a:cxn>
                <a:cxn ang="0">
                  <a:pos x="55" y="81"/>
                </a:cxn>
                <a:cxn ang="0">
                  <a:pos x="70" y="69"/>
                </a:cxn>
                <a:cxn ang="0">
                  <a:pos x="59" y="57"/>
                </a:cxn>
                <a:cxn ang="0">
                  <a:pos x="67" y="55"/>
                </a:cxn>
                <a:cxn ang="0">
                  <a:pos x="85" y="59"/>
                </a:cxn>
                <a:cxn ang="0">
                  <a:pos x="87" y="62"/>
                </a:cxn>
                <a:cxn ang="0">
                  <a:pos x="112" y="59"/>
                </a:cxn>
                <a:cxn ang="0">
                  <a:pos x="146" y="63"/>
                </a:cxn>
                <a:cxn ang="0">
                  <a:pos x="145" y="52"/>
                </a:cxn>
                <a:cxn ang="0">
                  <a:pos x="160" y="42"/>
                </a:cxn>
                <a:cxn ang="0">
                  <a:pos x="168" y="47"/>
                </a:cxn>
                <a:cxn ang="0">
                  <a:pos x="155" y="56"/>
                </a:cxn>
                <a:cxn ang="0">
                  <a:pos x="170" y="58"/>
                </a:cxn>
                <a:cxn ang="0">
                  <a:pos x="175" y="61"/>
                </a:cxn>
                <a:cxn ang="0">
                  <a:pos x="145" y="68"/>
                </a:cxn>
                <a:cxn ang="0">
                  <a:pos x="112" y="68"/>
                </a:cxn>
                <a:cxn ang="0">
                  <a:pos x="120" y="97"/>
                </a:cxn>
                <a:cxn ang="0">
                  <a:pos x="123" y="79"/>
                </a:cxn>
                <a:cxn ang="0">
                  <a:pos x="141" y="82"/>
                </a:cxn>
                <a:cxn ang="0">
                  <a:pos x="127" y="82"/>
                </a:cxn>
                <a:cxn ang="0">
                  <a:pos x="137" y="94"/>
                </a:cxn>
                <a:cxn ang="0">
                  <a:pos x="150" y="93"/>
                </a:cxn>
                <a:cxn ang="0">
                  <a:pos x="108" y="35"/>
                </a:cxn>
                <a:cxn ang="0">
                  <a:pos x="102" y="48"/>
                </a:cxn>
                <a:cxn ang="0">
                  <a:pos x="63" y="43"/>
                </a:cxn>
                <a:cxn ang="0">
                  <a:pos x="95" y="111"/>
                </a:cxn>
                <a:cxn ang="0">
                  <a:pos x="101" y="86"/>
                </a:cxn>
              </a:cxnLst>
              <a:rect l="0" t="0" r="r" b="b"/>
              <a:pathLst>
                <a:path w="181" h="151">
                  <a:moveTo>
                    <a:pt x="86" y="106"/>
                  </a:moveTo>
                  <a:cubicBezTo>
                    <a:pt x="86" y="108"/>
                    <a:pt x="87" y="109"/>
                    <a:pt x="86" y="110"/>
                  </a:cubicBezTo>
                  <a:cubicBezTo>
                    <a:pt x="85" y="110"/>
                    <a:pt x="68" y="120"/>
                    <a:pt x="68" y="120"/>
                  </a:cubicBezTo>
                  <a:cubicBezTo>
                    <a:pt x="68" y="119"/>
                    <a:pt x="68" y="118"/>
                    <a:pt x="68" y="117"/>
                  </a:cubicBezTo>
                  <a:lnTo>
                    <a:pt x="68" y="117"/>
                  </a:lnTo>
                  <a:cubicBezTo>
                    <a:pt x="69" y="116"/>
                    <a:pt x="69" y="116"/>
                    <a:pt x="70" y="115"/>
                  </a:cubicBezTo>
                  <a:lnTo>
                    <a:pt x="86" y="106"/>
                  </a:lnTo>
                  <a:close/>
                  <a:moveTo>
                    <a:pt x="73" y="7"/>
                  </a:moveTo>
                  <a:lnTo>
                    <a:pt x="77" y="0"/>
                  </a:lnTo>
                  <a:cubicBezTo>
                    <a:pt x="77" y="0"/>
                    <a:pt x="77" y="59"/>
                    <a:pt x="77" y="59"/>
                  </a:cubicBezTo>
                  <a:lnTo>
                    <a:pt x="73" y="59"/>
                  </a:lnTo>
                  <a:lnTo>
                    <a:pt x="73" y="7"/>
                  </a:lnTo>
                  <a:close/>
                  <a:moveTo>
                    <a:pt x="73" y="134"/>
                  </a:moveTo>
                  <a:lnTo>
                    <a:pt x="73" y="133"/>
                  </a:lnTo>
                  <a:lnTo>
                    <a:pt x="72" y="133"/>
                  </a:lnTo>
                  <a:lnTo>
                    <a:pt x="71" y="131"/>
                  </a:lnTo>
                  <a:cubicBezTo>
                    <a:pt x="71" y="131"/>
                    <a:pt x="70" y="131"/>
                    <a:pt x="70" y="130"/>
                  </a:cubicBezTo>
                  <a:cubicBezTo>
                    <a:pt x="70" y="130"/>
                    <a:pt x="69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lnTo>
                    <a:pt x="67" y="130"/>
                  </a:lnTo>
                  <a:cubicBezTo>
                    <a:pt x="67" y="130"/>
                    <a:pt x="67" y="131"/>
                    <a:pt x="66" y="131"/>
                  </a:cubicBezTo>
                  <a:cubicBezTo>
                    <a:pt x="67" y="131"/>
                    <a:pt x="67" y="132"/>
                    <a:pt x="68" y="132"/>
                  </a:cubicBezTo>
                  <a:lnTo>
                    <a:pt x="68" y="133"/>
                  </a:lnTo>
                  <a:lnTo>
                    <a:pt x="69" y="133"/>
                  </a:lnTo>
                  <a:lnTo>
                    <a:pt x="71" y="134"/>
                  </a:lnTo>
                  <a:lnTo>
                    <a:pt x="73" y="134"/>
                  </a:lnTo>
                  <a:close/>
                  <a:moveTo>
                    <a:pt x="65" y="60"/>
                  </a:moveTo>
                  <a:lnTo>
                    <a:pt x="63" y="59"/>
                  </a:lnTo>
                  <a:lnTo>
                    <a:pt x="62" y="59"/>
                  </a:lnTo>
                  <a:lnTo>
                    <a:pt x="62" y="59"/>
                  </a:lnTo>
                  <a:cubicBezTo>
                    <a:pt x="62" y="59"/>
                    <a:pt x="61" y="59"/>
                    <a:pt x="61" y="59"/>
                  </a:cubicBezTo>
                  <a:lnTo>
                    <a:pt x="60" y="60"/>
                  </a:lnTo>
                  <a:lnTo>
                    <a:pt x="61" y="61"/>
                  </a:lnTo>
                  <a:lnTo>
                    <a:pt x="61" y="61"/>
                  </a:lnTo>
                  <a:cubicBezTo>
                    <a:pt x="62" y="61"/>
                    <a:pt x="62" y="61"/>
                    <a:pt x="63" y="61"/>
                  </a:cubicBezTo>
                  <a:cubicBezTo>
                    <a:pt x="63" y="61"/>
                    <a:pt x="64" y="61"/>
                    <a:pt x="64" y="61"/>
                  </a:cubicBezTo>
                  <a:cubicBezTo>
                    <a:pt x="64" y="61"/>
                    <a:pt x="65" y="61"/>
                    <a:pt x="65" y="60"/>
                  </a:cubicBezTo>
                  <a:close/>
                  <a:moveTo>
                    <a:pt x="70" y="98"/>
                  </a:moveTo>
                  <a:cubicBezTo>
                    <a:pt x="70" y="95"/>
                    <a:pt x="68" y="94"/>
                    <a:pt x="67" y="94"/>
                  </a:cubicBezTo>
                  <a:cubicBezTo>
                    <a:pt x="66" y="94"/>
                    <a:pt x="66" y="94"/>
                    <a:pt x="66" y="94"/>
                  </a:cubicBezTo>
                  <a:lnTo>
                    <a:pt x="65" y="94"/>
                  </a:lnTo>
                  <a:cubicBezTo>
                    <a:pt x="65" y="95"/>
                    <a:pt x="66" y="95"/>
                    <a:pt x="67" y="96"/>
                  </a:cubicBezTo>
                  <a:cubicBezTo>
                    <a:pt x="68" y="97"/>
                    <a:pt x="69" y="98"/>
                    <a:pt x="70" y="98"/>
                  </a:cubicBezTo>
                  <a:close/>
                  <a:moveTo>
                    <a:pt x="53" y="103"/>
                  </a:moveTo>
                  <a:lnTo>
                    <a:pt x="54" y="103"/>
                  </a:lnTo>
                  <a:lnTo>
                    <a:pt x="56" y="101"/>
                  </a:lnTo>
                  <a:lnTo>
                    <a:pt x="58" y="99"/>
                  </a:lnTo>
                  <a:lnTo>
                    <a:pt x="63" y="92"/>
                  </a:lnTo>
                  <a:lnTo>
                    <a:pt x="65" y="90"/>
                  </a:lnTo>
                  <a:cubicBezTo>
                    <a:pt x="66" y="89"/>
                    <a:pt x="68" y="88"/>
                    <a:pt x="70" y="88"/>
                  </a:cubicBezTo>
                  <a:cubicBezTo>
                    <a:pt x="70" y="88"/>
                    <a:pt x="71" y="89"/>
                    <a:pt x="71" y="89"/>
                  </a:cubicBezTo>
                  <a:cubicBezTo>
                    <a:pt x="71" y="89"/>
                    <a:pt x="72" y="89"/>
                    <a:pt x="72" y="90"/>
                  </a:cubicBezTo>
                  <a:lnTo>
                    <a:pt x="73" y="91"/>
                  </a:lnTo>
                  <a:lnTo>
                    <a:pt x="74" y="94"/>
                  </a:lnTo>
                  <a:lnTo>
                    <a:pt x="75" y="96"/>
                  </a:lnTo>
                  <a:cubicBezTo>
                    <a:pt x="75" y="96"/>
                    <a:pt x="76" y="97"/>
                    <a:pt x="76" y="97"/>
                  </a:cubicBezTo>
                  <a:lnTo>
                    <a:pt x="77" y="98"/>
                  </a:lnTo>
                  <a:lnTo>
                    <a:pt x="78" y="98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3" y="99"/>
                  </a:lnTo>
                  <a:cubicBezTo>
                    <a:pt x="84" y="99"/>
                    <a:pt x="86" y="99"/>
                    <a:pt x="88" y="98"/>
                  </a:cubicBezTo>
                  <a:cubicBezTo>
                    <a:pt x="91" y="97"/>
                    <a:pt x="92" y="95"/>
                    <a:pt x="92" y="93"/>
                  </a:cubicBezTo>
                  <a:lnTo>
                    <a:pt x="92" y="68"/>
                  </a:lnTo>
                  <a:cubicBezTo>
                    <a:pt x="87" y="69"/>
                    <a:pt x="84" y="64"/>
                    <a:pt x="84" y="64"/>
                  </a:cubicBezTo>
                  <a:cubicBezTo>
                    <a:pt x="84" y="64"/>
                    <a:pt x="81" y="67"/>
                    <a:pt x="77" y="67"/>
                  </a:cubicBezTo>
                  <a:lnTo>
                    <a:pt x="72" y="67"/>
                  </a:lnTo>
                  <a:cubicBezTo>
                    <a:pt x="72" y="71"/>
                    <a:pt x="71" y="74"/>
                    <a:pt x="68" y="77"/>
                  </a:cubicBezTo>
                  <a:cubicBezTo>
                    <a:pt x="65" y="80"/>
                    <a:pt x="61" y="83"/>
                    <a:pt x="57" y="85"/>
                  </a:cubicBezTo>
                  <a:cubicBezTo>
                    <a:pt x="56" y="85"/>
                    <a:pt x="55" y="86"/>
                    <a:pt x="53" y="86"/>
                  </a:cubicBezTo>
                  <a:lnTo>
                    <a:pt x="53" y="103"/>
                  </a:lnTo>
                  <a:close/>
                  <a:moveTo>
                    <a:pt x="96" y="103"/>
                  </a:moveTo>
                  <a:cubicBezTo>
                    <a:pt x="96" y="103"/>
                    <a:pt x="95" y="102"/>
                    <a:pt x="95" y="101"/>
                  </a:cubicBezTo>
                  <a:lnTo>
                    <a:pt x="94" y="100"/>
                  </a:lnTo>
                  <a:lnTo>
                    <a:pt x="93" y="99"/>
                  </a:lnTo>
                  <a:lnTo>
                    <a:pt x="91" y="101"/>
                  </a:lnTo>
                  <a:lnTo>
                    <a:pt x="90" y="102"/>
                  </a:lnTo>
                  <a:lnTo>
                    <a:pt x="89" y="103"/>
                  </a:lnTo>
                  <a:lnTo>
                    <a:pt x="88" y="104"/>
                  </a:lnTo>
                  <a:cubicBezTo>
                    <a:pt x="88" y="104"/>
                    <a:pt x="87" y="104"/>
                    <a:pt x="87" y="104"/>
                  </a:cubicBezTo>
                  <a:lnTo>
                    <a:pt x="85" y="104"/>
                  </a:lnTo>
                  <a:lnTo>
                    <a:pt x="84" y="104"/>
                  </a:lnTo>
                  <a:lnTo>
                    <a:pt x="80" y="104"/>
                  </a:ln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6" y="104"/>
                    <a:pt x="75" y="103"/>
                  </a:cubicBezTo>
                  <a:cubicBezTo>
                    <a:pt x="75" y="102"/>
                    <a:pt x="74" y="101"/>
                    <a:pt x="73" y="100"/>
                  </a:cubicBezTo>
                  <a:cubicBezTo>
                    <a:pt x="72" y="101"/>
                    <a:pt x="72" y="102"/>
                    <a:pt x="71" y="103"/>
                  </a:cubicBezTo>
                  <a:cubicBezTo>
                    <a:pt x="70" y="104"/>
                    <a:pt x="69" y="104"/>
                    <a:pt x="68" y="104"/>
                  </a:cubicBezTo>
                  <a:lnTo>
                    <a:pt x="67" y="103"/>
                  </a:lnTo>
                  <a:lnTo>
                    <a:pt x="66" y="103"/>
                  </a:lnTo>
                  <a:lnTo>
                    <a:pt x="64" y="101"/>
                  </a:lnTo>
                  <a:lnTo>
                    <a:pt x="62" y="99"/>
                  </a:lnTo>
                  <a:lnTo>
                    <a:pt x="60" y="101"/>
                  </a:lnTo>
                  <a:lnTo>
                    <a:pt x="57" y="104"/>
                  </a:lnTo>
                  <a:cubicBezTo>
                    <a:pt x="56" y="105"/>
                    <a:pt x="55" y="106"/>
                    <a:pt x="53" y="107"/>
                  </a:cubicBezTo>
                  <a:lnTo>
                    <a:pt x="53" y="125"/>
                  </a:lnTo>
                  <a:cubicBezTo>
                    <a:pt x="53" y="126"/>
                    <a:pt x="54" y="127"/>
                    <a:pt x="54" y="128"/>
                  </a:cubicBezTo>
                  <a:cubicBezTo>
                    <a:pt x="54" y="129"/>
                    <a:pt x="55" y="130"/>
                    <a:pt x="56" y="131"/>
                  </a:cubicBezTo>
                  <a:cubicBezTo>
                    <a:pt x="57" y="132"/>
                    <a:pt x="58" y="133"/>
                    <a:pt x="59" y="133"/>
                  </a:cubicBezTo>
                  <a:cubicBezTo>
                    <a:pt x="60" y="132"/>
                    <a:pt x="61" y="132"/>
                    <a:pt x="61" y="131"/>
                  </a:cubicBezTo>
                  <a:lnTo>
                    <a:pt x="66" y="127"/>
                  </a:lnTo>
                  <a:lnTo>
                    <a:pt x="68" y="126"/>
                  </a:lnTo>
                  <a:lnTo>
                    <a:pt x="69" y="125"/>
                  </a:lnTo>
                  <a:lnTo>
                    <a:pt x="70" y="125"/>
                  </a:lnTo>
                  <a:lnTo>
                    <a:pt x="71" y="125"/>
                  </a:lnTo>
                  <a:cubicBezTo>
                    <a:pt x="71" y="125"/>
                    <a:pt x="72" y="125"/>
                    <a:pt x="72" y="125"/>
                  </a:cubicBezTo>
                  <a:cubicBezTo>
                    <a:pt x="73" y="125"/>
                    <a:pt x="73" y="126"/>
                    <a:pt x="74" y="126"/>
                  </a:cubicBezTo>
                  <a:lnTo>
                    <a:pt x="75" y="127"/>
                  </a:lnTo>
                  <a:lnTo>
                    <a:pt x="76" y="129"/>
                  </a:lnTo>
                  <a:lnTo>
                    <a:pt x="78" y="131"/>
                  </a:lnTo>
                  <a:lnTo>
                    <a:pt x="79" y="133"/>
                  </a:lnTo>
                  <a:cubicBezTo>
                    <a:pt x="80" y="133"/>
                    <a:pt x="80" y="134"/>
                    <a:pt x="81" y="134"/>
                  </a:cubicBezTo>
                  <a:cubicBezTo>
                    <a:pt x="84" y="135"/>
                    <a:pt x="88" y="135"/>
                    <a:pt x="93" y="133"/>
                  </a:cubicBezTo>
                  <a:lnTo>
                    <a:pt x="91" y="132"/>
                  </a:lnTo>
                  <a:lnTo>
                    <a:pt x="91" y="131"/>
                  </a:lnTo>
                  <a:cubicBezTo>
                    <a:pt x="90" y="131"/>
                    <a:pt x="90" y="131"/>
                    <a:pt x="90" y="131"/>
                  </a:cubicBezTo>
                  <a:cubicBezTo>
                    <a:pt x="88" y="129"/>
                    <a:pt x="87" y="127"/>
                    <a:pt x="86" y="125"/>
                  </a:cubicBezTo>
                  <a:cubicBezTo>
                    <a:pt x="86" y="124"/>
                    <a:pt x="86" y="124"/>
                    <a:pt x="86" y="123"/>
                  </a:cubicBezTo>
                  <a:cubicBezTo>
                    <a:pt x="86" y="121"/>
                    <a:pt x="86" y="119"/>
                    <a:pt x="87" y="118"/>
                  </a:cubicBezTo>
                  <a:cubicBezTo>
                    <a:pt x="88" y="117"/>
                    <a:pt x="88" y="116"/>
                    <a:pt x="89" y="116"/>
                  </a:cubicBezTo>
                  <a:cubicBezTo>
                    <a:pt x="90" y="115"/>
                    <a:pt x="91" y="114"/>
                    <a:pt x="92" y="114"/>
                  </a:cubicBezTo>
                  <a:lnTo>
                    <a:pt x="94" y="114"/>
                  </a:lnTo>
                  <a:lnTo>
                    <a:pt x="95" y="113"/>
                  </a:lnTo>
                  <a:cubicBezTo>
                    <a:pt x="96" y="113"/>
                    <a:pt x="98" y="113"/>
                    <a:pt x="99" y="113"/>
                  </a:cubicBezTo>
                  <a:lnTo>
                    <a:pt x="100" y="113"/>
                  </a:lnTo>
                  <a:cubicBezTo>
                    <a:pt x="101" y="113"/>
                    <a:pt x="101" y="113"/>
                    <a:pt x="101" y="113"/>
                  </a:cubicBezTo>
                  <a:lnTo>
                    <a:pt x="102" y="113"/>
                  </a:lnTo>
                  <a:cubicBezTo>
                    <a:pt x="104" y="113"/>
                    <a:pt x="106" y="114"/>
                    <a:pt x="108" y="115"/>
                  </a:cubicBezTo>
                  <a:cubicBezTo>
                    <a:pt x="109" y="115"/>
                    <a:pt x="110" y="116"/>
                    <a:pt x="111" y="116"/>
                  </a:cubicBezTo>
                  <a:cubicBezTo>
                    <a:pt x="111" y="116"/>
                    <a:pt x="112" y="117"/>
                    <a:pt x="112" y="117"/>
                  </a:cubicBezTo>
                  <a:cubicBezTo>
                    <a:pt x="113" y="118"/>
                    <a:pt x="113" y="118"/>
                    <a:pt x="113" y="118"/>
                  </a:cubicBezTo>
                  <a:lnTo>
                    <a:pt x="111" y="118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7" y="118"/>
                  </a:lnTo>
                  <a:lnTo>
                    <a:pt x="104" y="117"/>
                  </a:lnTo>
                  <a:lnTo>
                    <a:pt x="102" y="117"/>
                  </a:lnTo>
                  <a:lnTo>
                    <a:pt x="98" y="117"/>
                  </a:lnTo>
                  <a:cubicBezTo>
                    <a:pt x="93" y="117"/>
                    <a:pt x="90" y="118"/>
                    <a:pt x="89" y="120"/>
                  </a:cubicBezTo>
                  <a:cubicBezTo>
                    <a:pt x="89" y="120"/>
                    <a:pt x="89" y="120"/>
                    <a:pt x="90" y="121"/>
                  </a:cubicBezTo>
                  <a:lnTo>
                    <a:pt x="91" y="123"/>
                  </a:lnTo>
                  <a:cubicBezTo>
                    <a:pt x="92" y="125"/>
                    <a:pt x="94" y="126"/>
                    <a:pt x="96" y="128"/>
                  </a:cubicBezTo>
                  <a:cubicBezTo>
                    <a:pt x="98" y="128"/>
                    <a:pt x="100" y="129"/>
                    <a:pt x="102" y="129"/>
                  </a:cubicBezTo>
                  <a:cubicBezTo>
                    <a:pt x="104" y="129"/>
                    <a:pt x="104" y="129"/>
                    <a:pt x="105" y="129"/>
                  </a:cubicBezTo>
                  <a:lnTo>
                    <a:pt x="107" y="129"/>
                  </a:lnTo>
                  <a:cubicBezTo>
                    <a:pt x="107" y="129"/>
                    <a:pt x="107" y="129"/>
                    <a:pt x="108" y="129"/>
                  </a:cubicBezTo>
                  <a:cubicBezTo>
                    <a:pt x="108" y="129"/>
                    <a:pt x="108" y="129"/>
                    <a:pt x="108" y="129"/>
                  </a:cubicBezTo>
                  <a:lnTo>
                    <a:pt x="109" y="129"/>
                  </a:lnTo>
                  <a:cubicBezTo>
                    <a:pt x="109" y="129"/>
                    <a:pt x="109" y="129"/>
                    <a:pt x="110" y="129"/>
                  </a:cubicBezTo>
                  <a:cubicBezTo>
                    <a:pt x="110" y="129"/>
                    <a:pt x="110" y="129"/>
                    <a:pt x="111" y="129"/>
                  </a:cubicBezTo>
                  <a:lnTo>
                    <a:pt x="113" y="128"/>
                  </a:lnTo>
                  <a:cubicBezTo>
                    <a:pt x="116" y="127"/>
                    <a:pt x="119" y="126"/>
                    <a:pt x="122" y="125"/>
                  </a:cubicBezTo>
                  <a:cubicBezTo>
                    <a:pt x="122" y="125"/>
                    <a:pt x="122" y="126"/>
                    <a:pt x="121" y="127"/>
                  </a:cubicBezTo>
                  <a:lnTo>
                    <a:pt x="121" y="128"/>
                  </a:lnTo>
                  <a:cubicBezTo>
                    <a:pt x="120" y="128"/>
                    <a:pt x="120" y="129"/>
                    <a:pt x="120" y="129"/>
                  </a:cubicBezTo>
                  <a:lnTo>
                    <a:pt x="118" y="131"/>
                  </a:lnTo>
                  <a:lnTo>
                    <a:pt x="117" y="132"/>
                  </a:lnTo>
                  <a:lnTo>
                    <a:pt x="116" y="132"/>
                  </a:lnTo>
                  <a:lnTo>
                    <a:pt x="114" y="133"/>
                  </a:lnTo>
                  <a:cubicBezTo>
                    <a:pt x="108" y="136"/>
                    <a:pt x="88" y="140"/>
                    <a:pt x="82" y="139"/>
                  </a:cubicBezTo>
                  <a:cubicBezTo>
                    <a:pt x="80" y="139"/>
                    <a:pt x="78" y="138"/>
                    <a:pt x="77" y="136"/>
                  </a:cubicBezTo>
                  <a:lnTo>
                    <a:pt x="75" y="137"/>
                  </a:lnTo>
                  <a:lnTo>
                    <a:pt x="74" y="140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2" y="140"/>
                  </a:lnTo>
                  <a:cubicBezTo>
                    <a:pt x="71" y="140"/>
                    <a:pt x="71" y="140"/>
                    <a:pt x="71" y="140"/>
                  </a:cubicBezTo>
                  <a:lnTo>
                    <a:pt x="70" y="140"/>
                  </a:lnTo>
                  <a:lnTo>
                    <a:pt x="69" y="139"/>
                  </a:lnTo>
                  <a:lnTo>
                    <a:pt x="67" y="138"/>
                  </a:lnTo>
                  <a:lnTo>
                    <a:pt x="64" y="137"/>
                  </a:lnTo>
                  <a:lnTo>
                    <a:pt x="63" y="136"/>
                  </a:lnTo>
                  <a:lnTo>
                    <a:pt x="62" y="136"/>
                  </a:lnTo>
                  <a:cubicBezTo>
                    <a:pt x="62" y="136"/>
                    <a:pt x="61" y="135"/>
                    <a:pt x="61" y="135"/>
                  </a:cubicBezTo>
                  <a:cubicBezTo>
                    <a:pt x="59" y="137"/>
                    <a:pt x="57" y="138"/>
                    <a:pt x="56" y="138"/>
                  </a:cubicBezTo>
                  <a:lnTo>
                    <a:pt x="55" y="138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53" y="136"/>
                  </a:lnTo>
                  <a:lnTo>
                    <a:pt x="52" y="134"/>
                  </a:lnTo>
                  <a:cubicBezTo>
                    <a:pt x="51" y="136"/>
                    <a:pt x="49" y="137"/>
                    <a:pt x="47" y="139"/>
                  </a:cubicBezTo>
                  <a:cubicBezTo>
                    <a:pt x="45" y="141"/>
                    <a:pt x="42" y="143"/>
                    <a:pt x="39" y="145"/>
                  </a:cubicBezTo>
                  <a:cubicBezTo>
                    <a:pt x="38" y="145"/>
                    <a:pt x="37" y="146"/>
                    <a:pt x="36" y="147"/>
                  </a:cubicBezTo>
                  <a:cubicBezTo>
                    <a:pt x="35" y="147"/>
                    <a:pt x="33" y="148"/>
                    <a:pt x="30" y="149"/>
                  </a:cubicBezTo>
                  <a:lnTo>
                    <a:pt x="27" y="150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cubicBezTo>
                    <a:pt x="20" y="151"/>
                    <a:pt x="19" y="150"/>
                    <a:pt x="17" y="149"/>
                  </a:cubicBezTo>
                  <a:cubicBezTo>
                    <a:pt x="16" y="149"/>
                    <a:pt x="15" y="148"/>
                    <a:pt x="14" y="148"/>
                  </a:cubicBezTo>
                  <a:lnTo>
                    <a:pt x="13" y="147"/>
                  </a:lnTo>
                  <a:lnTo>
                    <a:pt x="12" y="145"/>
                  </a:lnTo>
                  <a:cubicBezTo>
                    <a:pt x="11" y="144"/>
                    <a:pt x="10" y="142"/>
                    <a:pt x="10" y="139"/>
                  </a:cubicBezTo>
                  <a:lnTo>
                    <a:pt x="10" y="138"/>
                  </a:lnTo>
                  <a:cubicBezTo>
                    <a:pt x="10" y="137"/>
                    <a:pt x="10" y="137"/>
                    <a:pt x="10" y="136"/>
                  </a:cubicBezTo>
                  <a:cubicBezTo>
                    <a:pt x="10" y="136"/>
                    <a:pt x="11" y="135"/>
                    <a:pt x="11" y="133"/>
                  </a:cubicBezTo>
                  <a:cubicBezTo>
                    <a:pt x="12" y="132"/>
                    <a:pt x="13" y="130"/>
                    <a:pt x="14" y="127"/>
                  </a:cubicBezTo>
                  <a:lnTo>
                    <a:pt x="13" y="130"/>
                  </a:lnTo>
                  <a:lnTo>
                    <a:pt x="13" y="132"/>
                  </a:lnTo>
                  <a:cubicBezTo>
                    <a:pt x="13" y="133"/>
                    <a:pt x="12" y="134"/>
                    <a:pt x="12" y="136"/>
                  </a:cubicBezTo>
                  <a:cubicBezTo>
                    <a:pt x="12" y="141"/>
                    <a:pt x="16" y="144"/>
                    <a:pt x="22" y="146"/>
                  </a:cubicBezTo>
                  <a:cubicBezTo>
                    <a:pt x="23" y="146"/>
                    <a:pt x="25" y="145"/>
                    <a:pt x="28" y="144"/>
                  </a:cubicBezTo>
                  <a:cubicBezTo>
                    <a:pt x="29" y="144"/>
                    <a:pt x="30" y="144"/>
                    <a:pt x="33" y="143"/>
                  </a:cubicBezTo>
                  <a:cubicBezTo>
                    <a:pt x="35" y="142"/>
                    <a:pt x="37" y="141"/>
                    <a:pt x="38" y="141"/>
                  </a:cubicBezTo>
                  <a:cubicBezTo>
                    <a:pt x="39" y="140"/>
                    <a:pt x="40" y="140"/>
                    <a:pt x="43" y="138"/>
                  </a:cubicBezTo>
                  <a:cubicBezTo>
                    <a:pt x="43" y="138"/>
                    <a:pt x="44" y="138"/>
                    <a:pt x="45" y="137"/>
                  </a:cubicBezTo>
                  <a:cubicBezTo>
                    <a:pt x="45" y="137"/>
                    <a:pt x="45" y="137"/>
                    <a:pt x="46" y="137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8" y="135"/>
                    <a:pt x="49" y="134"/>
                    <a:pt x="49" y="133"/>
                  </a:cubicBezTo>
                  <a:cubicBezTo>
                    <a:pt x="50" y="133"/>
                    <a:pt x="50" y="123"/>
                    <a:pt x="50" y="110"/>
                  </a:cubicBezTo>
                  <a:lnTo>
                    <a:pt x="48" y="111"/>
                  </a:lnTo>
                  <a:cubicBezTo>
                    <a:pt x="48" y="111"/>
                    <a:pt x="47" y="112"/>
                    <a:pt x="46" y="112"/>
                  </a:cubicBezTo>
                  <a:cubicBezTo>
                    <a:pt x="44" y="113"/>
                    <a:pt x="42" y="114"/>
                    <a:pt x="40" y="115"/>
                  </a:cubicBezTo>
                  <a:cubicBezTo>
                    <a:pt x="39" y="115"/>
                    <a:pt x="37" y="116"/>
                    <a:pt x="36" y="116"/>
                  </a:cubicBezTo>
                  <a:lnTo>
                    <a:pt x="31" y="117"/>
                  </a:lnTo>
                  <a:cubicBezTo>
                    <a:pt x="30" y="118"/>
                    <a:pt x="28" y="118"/>
                    <a:pt x="25" y="118"/>
                  </a:cubicBezTo>
                  <a:lnTo>
                    <a:pt x="22" y="119"/>
                  </a:lnTo>
                  <a:lnTo>
                    <a:pt x="18" y="119"/>
                  </a:lnTo>
                  <a:cubicBezTo>
                    <a:pt x="14" y="119"/>
                    <a:pt x="9" y="119"/>
                    <a:pt x="3" y="119"/>
                  </a:cubicBezTo>
                  <a:lnTo>
                    <a:pt x="0" y="119"/>
                  </a:lnTo>
                  <a:lnTo>
                    <a:pt x="3" y="118"/>
                  </a:lnTo>
                  <a:lnTo>
                    <a:pt x="23" y="114"/>
                  </a:lnTo>
                  <a:cubicBezTo>
                    <a:pt x="24" y="113"/>
                    <a:pt x="27" y="112"/>
                    <a:pt x="30" y="112"/>
                  </a:cubicBezTo>
                  <a:lnTo>
                    <a:pt x="37" y="109"/>
                  </a:lnTo>
                  <a:lnTo>
                    <a:pt x="45" y="107"/>
                  </a:lnTo>
                  <a:lnTo>
                    <a:pt x="50" y="105"/>
                  </a:lnTo>
                  <a:lnTo>
                    <a:pt x="50" y="88"/>
                  </a:lnTo>
                  <a:lnTo>
                    <a:pt x="48" y="88"/>
                  </a:lnTo>
                  <a:cubicBezTo>
                    <a:pt x="48" y="89"/>
                    <a:pt x="47" y="89"/>
                    <a:pt x="45" y="89"/>
                  </a:cubicBezTo>
                  <a:lnTo>
                    <a:pt x="43" y="90"/>
                  </a:lnTo>
                  <a:lnTo>
                    <a:pt x="40" y="90"/>
                  </a:lnTo>
                  <a:lnTo>
                    <a:pt x="38" y="91"/>
                  </a:lnTo>
                  <a:lnTo>
                    <a:pt x="37" y="91"/>
                  </a:lnTo>
                  <a:cubicBezTo>
                    <a:pt x="36" y="91"/>
                    <a:pt x="35" y="91"/>
                    <a:pt x="34" y="90"/>
                  </a:cubicBezTo>
                  <a:cubicBezTo>
                    <a:pt x="33" y="90"/>
                    <a:pt x="33" y="90"/>
                    <a:pt x="32" y="90"/>
                  </a:cubicBezTo>
                  <a:lnTo>
                    <a:pt x="31" y="89"/>
                  </a:lnTo>
                  <a:cubicBezTo>
                    <a:pt x="28" y="88"/>
                    <a:pt x="27" y="86"/>
                    <a:pt x="26" y="84"/>
                  </a:cubicBezTo>
                  <a:cubicBezTo>
                    <a:pt x="25" y="84"/>
                    <a:pt x="25" y="83"/>
                    <a:pt x="24" y="81"/>
                  </a:cubicBezTo>
                  <a:cubicBezTo>
                    <a:pt x="24" y="80"/>
                    <a:pt x="24" y="78"/>
                    <a:pt x="24" y="77"/>
                  </a:cubicBezTo>
                  <a:cubicBezTo>
                    <a:pt x="24" y="75"/>
                    <a:pt x="24" y="74"/>
                    <a:pt x="25" y="71"/>
                  </a:cubicBezTo>
                  <a:cubicBezTo>
                    <a:pt x="25" y="69"/>
                    <a:pt x="26" y="67"/>
                    <a:pt x="27" y="65"/>
                  </a:cubicBezTo>
                  <a:cubicBezTo>
                    <a:pt x="27" y="66"/>
                    <a:pt x="27" y="67"/>
                    <a:pt x="26" y="69"/>
                  </a:cubicBezTo>
                  <a:lnTo>
                    <a:pt x="26" y="71"/>
                  </a:lnTo>
                  <a:lnTo>
                    <a:pt x="26" y="73"/>
                  </a:lnTo>
                  <a:cubicBezTo>
                    <a:pt x="26" y="75"/>
                    <a:pt x="26" y="77"/>
                    <a:pt x="27" y="78"/>
                  </a:cubicBezTo>
                  <a:cubicBezTo>
                    <a:pt x="27" y="79"/>
                    <a:pt x="28" y="81"/>
                    <a:pt x="28" y="81"/>
                  </a:cubicBezTo>
                  <a:cubicBezTo>
                    <a:pt x="29" y="82"/>
                    <a:pt x="30" y="83"/>
                    <a:pt x="31" y="84"/>
                  </a:cubicBezTo>
                  <a:cubicBezTo>
                    <a:pt x="32" y="85"/>
                    <a:pt x="34" y="85"/>
                    <a:pt x="36" y="86"/>
                  </a:cubicBezTo>
                  <a:lnTo>
                    <a:pt x="39" y="86"/>
                  </a:lnTo>
                  <a:cubicBezTo>
                    <a:pt x="40" y="86"/>
                    <a:pt x="43" y="86"/>
                    <a:pt x="45" y="85"/>
                  </a:cubicBezTo>
                  <a:cubicBezTo>
                    <a:pt x="46" y="85"/>
                    <a:pt x="46" y="84"/>
                    <a:pt x="47" y="84"/>
                  </a:cubicBezTo>
                  <a:lnTo>
                    <a:pt x="50" y="83"/>
                  </a:lnTo>
                  <a:cubicBezTo>
                    <a:pt x="50" y="60"/>
                    <a:pt x="50" y="38"/>
                    <a:pt x="50" y="38"/>
                  </a:cubicBezTo>
                  <a:lnTo>
                    <a:pt x="53" y="33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8" y="80"/>
                  </a:lnTo>
                  <a:lnTo>
                    <a:pt x="61" y="78"/>
                  </a:lnTo>
                  <a:lnTo>
                    <a:pt x="63" y="77"/>
                  </a:lnTo>
                  <a:lnTo>
                    <a:pt x="65" y="76"/>
                  </a:lnTo>
                  <a:lnTo>
                    <a:pt x="67" y="74"/>
                  </a:lnTo>
                  <a:cubicBezTo>
                    <a:pt x="69" y="73"/>
                    <a:pt x="70" y="71"/>
                    <a:pt x="70" y="70"/>
                  </a:cubicBezTo>
                  <a:lnTo>
                    <a:pt x="70" y="70"/>
                  </a:lnTo>
                  <a:lnTo>
                    <a:pt x="70" y="69"/>
                  </a:lnTo>
                  <a:lnTo>
                    <a:pt x="70" y="68"/>
                  </a:ln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8" y="67"/>
                  </a:cubicBezTo>
                  <a:lnTo>
                    <a:pt x="61" y="67"/>
                  </a:lnTo>
                  <a:cubicBezTo>
                    <a:pt x="58" y="67"/>
                    <a:pt x="56" y="65"/>
                    <a:pt x="56" y="63"/>
                  </a:cubicBezTo>
                  <a:cubicBezTo>
                    <a:pt x="56" y="63"/>
                    <a:pt x="56" y="62"/>
                    <a:pt x="56" y="62"/>
                  </a:cubicBezTo>
                  <a:cubicBezTo>
                    <a:pt x="56" y="62"/>
                    <a:pt x="57" y="62"/>
                    <a:pt x="57" y="61"/>
                  </a:cubicBezTo>
                  <a:cubicBezTo>
                    <a:pt x="57" y="59"/>
                    <a:pt x="58" y="58"/>
                    <a:pt x="59" y="57"/>
                  </a:cubicBezTo>
                  <a:lnTo>
                    <a:pt x="61" y="55"/>
                  </a:lnTo>
                  <a:cubicBezTo>
                    <a:pt x="61" y="54"/>
                    <a:pt x="62" y="54"/>
                    <a:pt x="62" y="53"/>
                  </a:cubicBezTo>
                  <a:lnTo>
                    <a:pt x="63" y="53"/>
                  </a:lnTo>
                  <a:lnTo>
                    <a:pt x="64" y="53"/>
                  </a:lnTo>
                  <a:lnTo>
                    <a:pt x="64" y="53"/>
                  </a:lnTo>
                  <a:cubicBezTo>
                    <a:pt x="64" y="53"/>
                    <a:pt x="65" y="53"/>
                    <a:pt x="65" y="53"/>
                  </a:cubicBezTo>
                  <a:cubicBezTo>
                    <a:pt x="65" y="53"/>
                    <a:pt x="65" y="53"/>
                    <a:pt x="66" y="53"/>
                  </a:cubicBezTo>
                  <a:cubicBezTo>
                    <a:pt x="66" y="54"/>
                    <a:pt x="67" y="54"/>
                    <a:pt x="67" y="55"/>
                  </a:cubicBezTo>
                  <a:cubicBezTo>
                    <a:pt x="68" y="55"/>
                    <a:pt x="68" y="56"/>
                    <a:pt x="69" y="57"/>
                  </a:cubicBezTo>
                  <a:lnTo>
                    <a:pt x="70" y="59"/>
                  </a:lnTo>
                  <a:lnTo>
                    <a:pt x="71" y="60"/>
                  </a:lnTo>
                  <a:lnTo>
                    <a:pt x="71" y="61"/>
                  </a:lnTo>
                  <a:cubicBezTo>
                    <a:pt x="71" y="61"/>
                    <a:pt x="72" y="61"/>
                    <a:pt x="72" y="61"/>
                  </a:cubicBezTo>
                  <a:cubicBezTo>
                    <a:pt x="72" y="61"/>
                    <a:pt x="78" y="62"/>
                    <a:pt x="80" y="61"/>
                  </a:cubicBezTo>
                  <a:lnTo>
                    <a:pt x="82" y="60"/>
                  </a:lnTo>
                  <a:lnTo>
                    <a:pt x="85" y="59"/>
                  </a:lnTo>
                  <a:lnTo>
                    <a:pt x="87" y="58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88" y="59"/>
                  </a:lnTo>
                  <a:lnTo>
                    <a:pt x="88" y="60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7" y="62"/>
                  </a:lnTo>
                  <a:cubicBezTo>
                    <a:pt x="88" y="63"/>
                    <a:pt x="90" y="63"/>
                    <a:pt x="92" y="63"/>
                  </a:cubicBezTo>
                  <a:lnTo>
                    <a:pt x="92" y="10"/>
                  </a:lnTo>
                  <a:lnTo>
                    <a:pt x="95" y="5"/>
                  </a:lnTo>
                  <a:lnTo>
                    <a:pt x="95" y="62"/>
                  </a:lnTo>
                  <a:cubicBezTo>
                    <a:pt x="98" y="61"/>
                    <a:pt x="100" y="59"/>
                    <a:pt x="103" y="57"/>
                  </a:cubicBezTo>
                  <a:lnTo>
                    <a:pt x="103" y="57"/>
                  </a:lnTo>
                  <a:cubicBezTo>
                    <a:pt x="103" y="57"/>
                    <a:pt x="101" y="61"/>
                    <a:pt x="101" y="61"/>
                  </a:cubicBezTo>
                  <a:cubicBezTo>
                    <a:pt x="103" y="67"/>
                    <a:pt x="112" y="59"/>
                    <a:pt x="112" y="59"/>
                  </a:cubicBezTo>
                  <a:lnTo>
                    <a:pt x="114" y="58"/>
                  </a:lnTo>
                  <a:lnTo>
                    <a:pt x="115" y="56"/>
                  </a:lnTo>
                  <a:lnTo>
                    <a:pt x="114" y="59"/>
                  </a:lnTo>
                  <a:lnTo>
                    <a:pt x="114" y="60"/>
                  </a:lnTo>
                  <a:lnTo>
                    <a:pt x="114" y="61"/>
                  </a:lnTo>
                  <a:cubicBezTo>
                    <a:pt x="114" y="61"/>
                    <a:pt x="114" y="62"/>
                    <a:pt x="115" y="62"/>
                  </a:cubicBezTo>
                  <a:cubicBezTo>
                    <a:pt x="115" y="63"/>
                    <a:pt x="122" y="63"/>
                    <a:pt x="124" y="63"/>
                  </a:cubicBezTo>
                  <a:lnTo>
                    <a:pt x="146" y="63"/>
                  </a:lnTo>
                  <a:cubicBezTo>
                    <a:pt x="147" y="63"/>
                    <a:pt x="148" y="63"/>
                    <a:pt x="149" y="62"/>
                  </a:cubicBezTo>
                  <a:lnTo>
                    <a:pt x="151" y="62"/>
                  </a:lnTo>
                  <a:lnTo>
                    <a:pt x="152" y="61"/>
                  </a:lnTo>
                  <a:lnTo>
                    <a:pt x="150" y="61"/>
                  </a:lnTo>
                  <a:lnTo>
                    <a:pt x="150" y="60"/>
                  </a:lnTo>
                  <a:cubicBezTo>
                    <a:pt x="150" y="60"/>
                    <a:pt x="149" y="60"/>
                    <a:pt x="149" y="59"/>
                  </a:cubicBezTo>
                  <a:cubicBezTo>
                    <a:pt x="147" y="58"/>
                    <a:pt x="146" y="56"/>
                    <a:pt x="145" y="54"/>
                  </a:cubicBezTo>
                  <a:cubicBezTo>
                    <a:pt x="145" y="53"/>
                    <a:pt x="145" y="52"/>
                    <a:pt x="145" y="52"/>
                  </a:cubicBezTo>
                  <a:cubicBezTo>
                    <a:pt x="145" y="49"/>
                    <a:pt x="145" y="48"/>
                    <a:pt x="146" y="47"/>
                  </a:cubicBezTo>
                  <a:cubicBezTo>
                    <a:pt x="147" y="46"/>
                    <a:pt x="147" y="45"/>
                    <a:pt x="149" y="44"/>
                  </a:cubicBezTo>
                  <a:cubicBezTo>
                    <a:pt x="149" y="44"/>
                    <a:pt x="150" y="43"/>
                    <a:pt x="151" y="43"/>
                  </a:cubicBezTo>
                  <a:lnTo>
                    <a:pt x="153" y="42"/>
                  </a:lnTo>
                  <a:lnTo>
                    <a:pt x="155" y="42"/>
                  </a:lnTo>
                  <a:cubicBezTo>
                    <a:pt x="155" y="42"/>
                    <a:pt x="157" y="41"/>
                    <a:pt x="159" y="41"/>
                  </a:cubicBezTo>
                  <a:lnTo>
                    <a:pt x="159" y="41"/>
                  </a:lnTo>
                  <a:cubicBezTo>
                    <a:pt x="160" y="41"/>
                    <a:pt x="160" y="41"/>
                    <a:pt x="160" y="42"/>
                  </a:cubicBezTo>
                  <a:lnTo>
                    <a:pt x="161" y="42"/>
                  </a:lnTo>
                  <a:cubicBezTo>
                    <a:pt x="163" y="42"/>
                    <a:pt x="165" y="43"/>
                    <a:pt x="167" y="44"/>
                  </a:cubicBezTo>
                  <a:cubicBezTo>
                    <a:pt x="168" y="44"/>
                    <a:pt x="169" y="44"/>
                    <a:pt x="170" y="45"/>
                  </a:cubicBezTo>
                  <a:cubicBezTo>
                    <a:pt x="170" y="45"/>
                    <a:pt x="171" y="46"/>
                    <a:pt x="171" y="46"/>
                  </a:cubicBezTo>
                  <a:cubicBezTo>
                    <a:pt x="172" y="47"/>
                    <a:pt x="172" y="47"/>
                    <a:pt x="172" y="47"/>
                  </a:cubicBezTo>
                  <a:lnTo>
                    <a:pt x="171" y="47"/>
                  </a:lnTo>
                  <a:lnTo>
                    <a:pt x="169" y="47"/>
                  </a:lnTo>
                  <a:lnTo>
                    <a:pt x="168" y="47"/>
                  </a:lnTo>
                  <a:lnTo>
                    <a:pt x="166" y="47"/>
                  </a:lnTo>
                  <a:lnTo>
                    <a:pt x="163" y="46"/>
                  </a:lnTo>
                  <a:lnTo>
                    <a:pt x="161" y="46"/>
                  </a:lnTo>
                  <a:lnTo>
                    <a:pt x="157" y="46"/>
                  </a:lnTo>
                  <a:cubicBezTo>
                    <a:pt x="152" y="46"/>
                    <a:pt x="150" y="47"/>
                    <a:pt x="148" y="48"/>
                  </a:cubicBezTo>
                  <a:cubicBezTo>
                    <a:pt x="148" y="49"/>
                    <a:pt x="148" y="49"/>
                    <a:pt x="149" y="50"/>
                  </a:cubicBezTo>
                  <a:lnTo>
                    <a:pt x="150" y="52"/>
                  </a:lnTo>
                  <a:cubicBezTo>
                    <a:pt x="151" y="53"/>
                    <a:pt x="153" y="55"/>
                    <a:pt x="155" y="56"/>
                  </a:cubicBezTo>
                  <a:cubicBezTo>
                    <a:pt x="157" y="57"/>
                    <a:pt x="159" y="58"/>
                    <a:pt x="161" y="58"/>
                  </a:cubicBezTo>
                  <a:cubicBezTo>
                    <a:pt x="163" y="58"/>
                    <a:pt x="164" y="58"/>
                    <a:pt x="164" y="58"/>
                  </a:cubicBezTo>
                  <a:lnTo>
                    <a:pt x="166" y="58"/>
                  </a:lnTo>
                  <a:cubicBezTo>
                    <a:pt x="166" y="58"/>
                    <a:pt x="166" y="58"/>
                    <a:pt x="167" y="58"/>
                  </a:cubicBezTo>
                  <a:cubicBezTo>
                    <a:pt x="167" y="58"/>
                    <a:pt x="167" y="58"/>
                    <a:pt x="167" y="58"/>
                  </a:cubicBezTo>
                  <a:lnTo>
                    <a:pt x="168" y="58"/>
                  </a:lnTo>
                  <a:cubicBezTo>
                    <a:pt x="168" y="58"/>
                    <a:pt x="168" y="58"/>
                    <a:pt x="169" y="58"/>
                  </a:cubicBezTo>
                  <a:cubicBezTo>
                    <a:pt x="169" y="58"/>
                    <a:pt x="170" y="58"/>
                    <a:pt x="170" y="58"/>
                  </a:cubicBezTo>
                  <a:lnTo>
                    <a:pt x="172" y="57"/>
                  </a:lnTo>
                  <a:cubicBezTo>
                    <a:pt x="175" y="56"/>
                    <a:pt x="178" y="55"/>
                    <a:pt x="181" y="53"/>
                  </a:cubicBezTo>
                  <a:cubicBezTo>
                    <a:pt x="181" y="54"/>
                    <a:pt x="181" y="55"/>
                    <a:pt x="180" y="56"/>
                  </a:cubicBezTo>
                  <a:lnTo>
                    <a:pt x="180" y="57"/>
                  </a:lnTo>
                  <a:cubicBezTo>
                    <a:pt x="180" y="57"/>
                    <a:pt x="179" y="57"/>
                    <a:pt x="179" y="58"/>
                  </a:cubicBezTo>
                  <a:lnTo>
                    <a:pt x="177" y="60"/>
                  </a:lnTo>
                  <a:lnTo>
                    <a:pt x="176" y="60"/>
                  </a:lnTo>
                  <a:lnTo>
                    <a:pt x="175" y="61"/>
                  </a:lnTo>
                  <a:lnTo>
                    <a:pt x="173" y="62"/>
                  </a:lnTo>
                  <a:lnTo>
                    <a:pt x="172" y="62"/>
                  </a:lnTo>
                  <a:lnTo>
                    <a:pt x="169" y="63"/>
                  </a:lnTo>
                  <a:lnTo>
                    <a:pt x="164" y="64"/>
                  </a:lnTo>
                  <a:lnTo>
                    <a:pt x="155" y="67"/>
                  </a:lnTo>
                  <a:lnTo>
                    <a:pt x="152" y="67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42" y="68"/>
                  </a:lnTo>
                  <a:lnTo>
                    <a:pt x="140" y="68"/>
                  </a:lnTo>
                  <a:lnTo>
                    <a:pt x="124" y="68"/>
                  </a:lnTo>
                  <a:lnTo>
                    <a:pt x="124" y="68"/>
                  </a:lnTo>
                  <a:lnTo>
                    <a:pt x="122" y="68"/>
                  </a:lnTo>
                  <a:cubicBezTo>
                    <a:pt x="121" y="68"/>
                    <a:pt x="114" y="68"/>
                    <a:pt x="114" y="68"/>
                  </a:cubicBezTo>
                  <a:cubicBezTo>
                    <a:pt x="113" y="68"/>
                    <a:pt x="113" y="68"/>
                    <a:pt x="112" y="68"/>
                  </a:cubicBezTo>
                  <a:cubicBezTo>
                    <a:pt x="111" y="67"/>
                    <a:pt x="110" y="66"/>
                    <a:pt x="109" y="65"/>
                  </a:cubicBezTo>
                  <a:cubicBezTo>
                    <a:pt x="102" y="72"/>
                    <a:pt x="98" y="64"/>
                    <a:pt x="98" y="64"/>
                  </a:cubicBezTo>
                  <a:cubicBezTo>
                    <a:pt x="97" y="65"/>
                    <a:pt x="96" y="66"/>
                    <a:pt x="95" y="66"/>
                  </a:cubicBezTo>
                  <a:lnTo>
                    <a:pt x="95" y="92"/>
                  </a:lnTo>
                  <a:cubicBezTo>
                    <a:pt x="95" y="93"/>
                    <a:pt x="96" y="95"/>
                    <a:pt x="97" y="97"/>
                  </a:cubicBezTo>
                  <a:cubicBezTo>
                    <a:pt x="98" y="98"/>
                    <a:pt x="99" y="98"/>
                    <a:pt x="100" y="98"/>
                  </a:cubicBezTo>
                  <a:cubicBezTo>
                    <a:pt x="111" y="100"/>
                    <a:pt x="122" y="98"/>
                    <a:pt x="122" y="98"/>
                  </a:cubicBezTo>
                  <a:lnTo>
                    <a:pt x="120" y="97"/>
                  </a:lnTo>
                  <a:lnTo>
                    <a:pt x="120" y="96"/>
                  </a:lnTo>
                  <a:cubicBezTo>
                    <a:pt x="120" y="96"/>
                    <a:pt x="119" y="96"/>
                    <a:pt x="119" y="96"/>
                  </a:cubicBezTo>
                  <a:cubicBezTo>
                    <a:pt x="117" y="94"/>
                    <a:pt x="116" y="93"/>
                    <a:pt x="115" y="91"/>
                  </a:cubicBezTo>
                  <a:cubicBezTo>
                    <a:pt x="115" y="90"/>
                    <a:pt x="115" y="89"/>
                    <a:pt x="115" y="88"/>
                  </a:cubicBezTo>
                  <a:cubicBezTo>
                    <a:pt x="115" y="86"/>
                    <a:pt x="115" y="84"/>
                    <a:pt x="116" y="83"/>
                  </a:cubicBezTo>
                  <a:cubicBezTo>
                    <a:pt x="117" y="82"/>
                    <a:pt x="117" y="82"/>
                    <a:pt x="118" y="81"/>
                  </a:cubicBezTo>
                  <a:cubicBezTo>
                    <a:pt x="119" y="80"/>
                    <a:pt x="120" y="80"/>
                    <a:pt x="121" y="79"/>
                  </a:cubicBezTo>
                  <a:lnTo>
                    <a:pt x="123" y="79"/>
                  </a:lnTo>
                  <a:lnTo>
                    <a:pt x="125" y="78"/>
                  </a:lnTo>
                  <a:cubicBezTo>
                    <a:pt x="125" y="78"/>
                    <a:pt x="127" y="78"/>
                    <a:pt x="129" y="78"/>
                  </a:cubicBezTo>
                  <a:lnTo>
                    <a:pt x="129" y="78"/>
                  </a:lnTo>
                  <a:cubicBezTo>
                    <a:pt x="130" y="78"/>
                    <a:pt x="130" y="78"/>
                    <a:pt x="130" y="78"/>
                  </a:cubicBezTo>
                  <a:lnTo>
                    <a:pt x="131" y="78"/>
                  </a:lnTo>
                  <a:cubicBezTo>
                    <a:pt x="133" y="78"/>
                    <a:pt x="135" y="79"/>
                    <a:pt x="137" y="80"/>
                  </a:cubicBezTo>
                  <a:cubicBezTo>
                    <a:pt x="138" y="80"/>
                    <a:pt x="139" y="81"/>
                    <a:pt x="140" y="81"/>
                  </a:cubicBezTo>
                  <a:cubicBezTo>
                    <a:pt x="140" y="81"/>
                    <a:pt x="141" y="82"/>
                    <a:pt x="141" y="82"/>
                  </a:cubicBezTo>
                  <a:cubicBezTo>
                    <a:pt x="142" y="83"/>
                    <a:pt x="142" y="83"/>
                    <a:pt x="142" y="84"/>
                  </a:cubicBezTo>
                  <a:lnTo>
                    <a:pt x="141" y="83"/>
                  </a:lnTo>
                  <a:lnTo>
                    <a:pt x="139" y="83"/>
                  </a:lnTo>
                  <a:lnTo>
                    <a:pt x="138" y="83"/>
                  </a:lnTo>
                  <a:lnTo>
                    <a:pt x="136" y="83"/>
                  </a:lnTo>
                  <a:lnTo>
                    <a:pt x="133" y="83"/>
                  </a:lnTo>
                  <a:lnTo>
                    <a:pt x="131" y="82"/>
                  </a:lnTo>
                  <a:lnTo>
                    <a:pt x="127" y="82"/>
                  </a:lnTo>
                  <a:cubicBezTo>
                    <a:pt x="122" y="82"/>
                    <a:pt x="119" y="83"/>
                    <a:pt x="118" y="85"/>
                  </a:cubicBezTo>
                  <a:cubicBezTo>
                    <a:pt x="118" y="85"/>
                    <a:pt x="118" y="86"/>
                    <a:pt x="119" y="86"/>
                  </a:cubicBezTo>
                  <a:lnTo>
                    <a:pt x="120" y="88"/>
                  </a:lnTo>
                  <a:cubicBezTo>
                    <a:pt x="121" y="90"/>
                    <a:pt x="123" y="91"/>
                    <a:pt x="125" y="93"/>
                  </a:cubicBezTo>
                  <a:cubicBezTo>
                    <a:pt x="127" y="94"/>
                    <a:pt x="129" y="94"/>
                    <a:pt x="131" y="94"/>
                  </a:cubicBezTo>
                  <a:cubicBezTo>
                    <a:pt x="133" y="94"/>
                    <a:pt x="133" y="95"/>
                    <a:pt x="134" y="95"/>
                  </a:cubicBezTo>
                  <a:lnTo>
                    <a:pt x="136" y="94"/>
                  </a:lnTo>
                  <a:cubicBezTo>
                    <a:pt x="136" y="94"/>
                    <a:pt x="136" y="94"/>
                    <a:pt x="137" y="94"/>
                  </a:cubicBezTo>
                  <a:cubicBezTo>
                    <a:pt x="137" y="94"/>
                    <a:pt x="137" y="94"/>
                    <a:pt x="137" y="94"/>
                  </a:cubicBezTo>
                  <a:lnTo>
                    <a:pt x="138" y="94"/>
                  </a:lnTo>
                  <a:cubicBezTo>
                    <a:pt x="138" y="94"/>
                    <a:pt x="138" y="94"/>
                    <a:pt x="139" y="94"/>
                  </a:cubicBezTo>
                  <a:cubicBezTo>
                    <a:pt x="139" y="94"/>
                    <a:pt x="139" y="94"/>
                    <a:pt x="140" y="94"/>
                  </a:cubicBezTo>
                  <a:lnTo>
                    <a:pt x="142" y="93"/>
                  </a:lnTo>
                  <a:cubicBezTo>
                    <a:pt x="145" y="92"/>
                    <a:pt x="148" y="91"/>
                    <a:pt x="151" y="90"/>
                  </a:cubicBezTo>
                  <a:cubicBezTo>
                    <a:pt x="151" y="91"/>
                    <a:pt x="151" y="91"/>
                    <a:pt x="150" y="92"/>
                  </a:cubicBezTo>
                  <a:lnTo>
                    <a:pt x="150" y="93"/>
                  </a:lnTo>
                  <a:cubicBezTo>
                    <a:pt x="150" y="93"/>
                    <a:pt x="149" y="94"/>
                    <a:pt x="149" y="94"/>
                  </a:cubicBezTo>
                  <a:lnTo>
                    <a:pt x="147" y="96"/>
                  </a:lnTo>
                  <a:lnTo>
                    <a:pt x="146" y="97"/>
                  </a:lnTo>
                  <a:lnTo>
                    <a:pt x="145" y="97"/>
                  </a:lnTo>
                  <a:lnTo>
                    <a:pt x="143" y="98"/>
                  </a:lnTo>
                  <a:lnTo>
                    <a:pt x="142" y="99"/>
                  </a:lnTo>
                  <a:cubicBezTo>
                    <a:pt x="142" y="99"/>
                    <a:pt x="127" y="107"/>
                    <a:pt x="96" y="103"/>
                  </a:cubicBezTo>
                  <a:close/>
                  <a:moveTo>
                    <a:pt x="108" y="35"/>
                  </a:moveTo>
                  <a:lnTo>
                    <a:pt x="104" y="40"/>
                  </a:lnTo>
                  <a:lnTo>
                    <a:pt x="100" y="35"/>
                  </a:lnTo>
                  <a:lnTo>
                    <a:pt x="103" y="31"/>
                  </a:lnTo>
                  <a:lnTo>
                    <a:pt x="108" y="35"/>
                  </a:lnTo>
                  <a:close/>
                  <a:moveTo>
                    <a:pt x="112" y="44"/>
                  </a:moveTo>
                  <a:lnTo>
                    <a:pt x="109" y="48"/>
                  </a:lnTo>
                  <a:lnTo>
                    <a:pt x="105" y="45"/>
                  </a:lnTo>
                  <a:lnTo>
                    <a:pt x="102" y="48"/>
                  </a:lnTo>
                  <a:lnTo>
                    <a:pt x="98" y="44"/>
                  </a:lnTo>
                  <a:lnTo>
                    <a:pt x="102" y="39"/>
                  </a:lnTo>
                  <a:lnTo>
                    <a:pt x="105" y="43"/>
                  </a:lnTo>
                  <a:lnTo>
                    <a:pt x="108" y="39"/>
                  </a:lnTo>
                  <a:lnTo>
                    <a:pt x="112" y="44"/>
                  </a:lnTo>
                  <a:close/>
                  <a:moveTo>
                    <a:pt x="70" y="43"/>
                  </a:moveTo>
                  <a:lnTo>
                    <a:pt x="66" y="47"/>
                  </a:lnTo>
                  <a:lnTo>
                    <a:pt x="63" y="43"/>
                  </a:lnTo>
                  <a:lnTo>
                    <a:pt x="60" y="47"/>
                  </a:lnTo>
                  <a:lnTo>
                    <a:pt x="56" y="42"/>
                  </a:lnTo>
                  <a:lnTo>
                    <a:pt x="59" y="38"/>
                  </a:lnTo>
                  <a:lnTo>
                    <a:pt x="63" y="42"/>
                  </a:lnTo>
                  <a:lnTo>
                    <a:pt x="66" y="38"/>
                  </a:lnTo>
                  <a:lnTo>
                    <a:pt x="70" y="43"/>
                  </a:lnTo>
                  <a:close/>
                  <a:moveTo>
                    <a:pt x="95" y="107"/>
                  </a:moveTo>
                  <a:cubicBezTo>
                    <a:pt x="95" y="109"/>
                    <a:pt x="96" y="110"/>
                    <a:pt x="95" y="111"/>
                  </a:cubicBezTo>
                  <a:cubicBezTo>
                    <a:pt x="95" y="111"/>
                    <a:pt x="78" y="121"/>
                    <a:pt x="78" y="121"/>
                  </a:cubicBezTo>
                  <a:cubicBezTo>
                    <a:pt x="78" y="120"/>
                    <a:pt x="77" y="118"/>
                    <a:pt x="78" y="118"/>
                  </a:cubicBezTo>
                  <a:lnTo>
                    <a:pt x="78" y="117"/>
                  </a:lnTo>
                  <a:cubicBezTo>
                    <a:pt x="78" y="117"/>
                    <a:pt x="78" y="117"/>
                    <a:pt x="79" y="116"/>
                  </a:cubicBezTo>
                  <a:lnTo>
                    <a:pt x="95" y="107"/>
                  </a:lnTo>
                  <a:close/>
                  <a:moveTo>
                    <a:pt x="118" y="71"/>
                  </a:moveTo>
                  <a:cubicBezTo>
                    <a:pt x="118" y="73"/>
                    <a:pt x="119" y="75"/>
                    <a:pt x="118" y="76"/>
                  </a:cubicBezTo>
                  <a:cubicBezTo>
                    <a:pt x="118" y="76"/>
                    <a:pt x="101" y="86"/>
                    <a:pt x="101" y="86"/>
                  </a:cubicBezTo>
                  <a:cubicBezTo>
                    <a:pt x="100" y="85"/>
                    <a:pt x="100" y="83"/>
                    <a:pt x="100" y="83"/>
                  </a:cubicBezTo>
                  <a:lnTo>
                    <a:pt x="101" y="82"/>
                  </a:lnTo>
                  <a:cubicBezTo>
                    <a:pt x="101" y="82"/>
                    <a:pt x="101" y="81"/>
                    <a:pt x="102" y="81"/>
                  </a:cubicBezTo>
                  <a:lnTo>
                    <a:pt x="118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15" descr="PPAF-CURV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422466"/>
            <a:ext cx="858838" cy="11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05000" y="5417092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Low-Income Housing Needs in 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6927" y="533400"/>
            <a:ext cx="84582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Barriers to entry for MFPs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00200"/>
            <a:ext cx="7271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Assessing </a:t>
            </a:r>
            <a:r>
              <a:rPr lang="en-US" sz="3200" b="1" dirty="0" smtClean="0">
                <a:solidFill>
                  <a:schemeClr val="bg1"/>
                </a:solidFill>
              </a:rPr>
              <a:t>construction quality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Weak</a:t>
            </a:r>
            <a:r>
              <a:rPr lang="en-US" sz="3200" b="1" dirty="0" smtClean="0">
                <a:solidFill>
                  <a:srgbClr val="FFC000"/>
                </a:solidFill>
              </a:rPr>
              <a:t> claim </a:t>
            </a:r>
            <a:r>
              <a:rPr lang="en-US" sz="3200" b="1" dirty="0" smtClean="0">
                <a:solidFill>
                  <a:schemeClr val="bg1"/>
                </a:solidFill>
              </a:rPr>
              <a:t>to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land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</a:rPr>
              <a:t> Distortion </a:t>
            </a:r>
            <a:r>
              <a:rPr lang="en-US" sz="3200" b="1" dirty="0" smtClean="0">
                <a:solidFill>
                  <a:schemeClr val="bg1"/>
                </a:solidFill>
              </a:rPr>
              <a:t>of market by untargeted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   subsidies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Commitment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to </a:t>
            </a:r>
            <a:r>
              <a:rPr lang="en-US" sz="3200" b="1" dirty="0">
                <a:solidFill>
                  <a:srgbClr val="FFC000"/>
                </a:solidFill>
              </a:rPr>
              <a:t>social bottom line</a:t>
            </a:r>
          </a:p>
        </p:txBody>
      </p:sp>
      <p:pic>
        <p:nvPicPr>
          <p:cNvPr id="7170" name="Picture 2" descr="http://everystockphoto.s3.amazonaws.com/door_downtown_building_826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38" y="4175527"/>
            <a:ext cx="3492500" cy="23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0"/>
            <a:ext cx="5562600" cy="6858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19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86051"/>
            <a:ext cx="3581400" cy="417194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Before the take-off of a vibrant micro-housing or micro-mortgage market inputs are required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742861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makes a viable HMF product?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2848421"/>
            <a:ext cx="50292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Market Development &amp; Regulation</a:t>
            </a: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Robust microfinance industry</a:t>
            </a:r>
          </a:p>
          <a:p>
            <a:pPr lvl="1"/>
            <a:endParaRPr lang="en-U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Government commitment to social housing</a:t>
            </a:r>
          </a:p>
          <a:p>
            <a:pPr lvl="1"/>
            <a:endParaRPr lang="en-U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Funding for microfinance portfolio</a:t>
            </a:r>
          </a:p>
          <a:p>
            <a:pPr lvl="1"/>
            <a:endParaRPr lang="en-U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Strong regulation &amp;  monitoring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AutoShape 2" descr="http://occupiedmedia.us/site/wp-content/uploads/2012/02/micro3.jpg"/>
          <p:cNvSpPr>
            <a:spLocks noChangeAspect="1" noChangeArrowheads="1"/>
          </p:cNvSpPr>
          <p:nvPr/>
        </p:nvSpPr>
        <p:spPr bwMode="auto">
          <a:xfrm>
            <a:off x="63500" y="-136525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thethematicinvestor.com/wp-content/uploads/2011/04/abstract-rings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0"/>
            <a:ext cx="5562600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31233"/>
            <a:ext cx="3581400" cy="422676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3523749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What makes a perfect product for the segment we cater to?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74286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</a:rPr>
              <a:t>Product Features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3127" y="2427878"/>
            <a:ext cx="5029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Simplicity &amp; Flexibility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for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individual borrowers</a:t>
            </a:r>
          </a:p>
          <a:p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Long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term loans &amp; larger loan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amounts</a:t>
            </a:r>
          </a:p>
          <a:p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Alternative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collateral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requirements</a:t>
            </a:r>
          </a:p>
          <a:p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Fixed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installments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Optional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funding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for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technical assistance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Cost-sharing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debt and equity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2" descr="http://occupiedmedia.us/site/wp-content/uploads/2012/02/micro3.jpg"/>
          <p:cNvSpPr>
            <a:spLocks noChangeAspect="1" noChangeArrowheads="1"/>
          </p:cNvSpPr>
          <p:nvPr/>
        </p:nvSpPr>
        <p:spPr bwMode="auto">
          <a:xfrm>
            <a:off x="63500" y="-136525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8" descr="thCA00PA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1400" cy="26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situation in Pakistan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apartment_cartoon_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7467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631233"/>
            <a:ext cx="3429000" cy="422676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0"/>
            <a:ext cx="5715000" cy="6858000"/>
          </a:xfrm>
          <a:prstGeom prst="rect">
            <a:avLst/>
          </a:prstGeom>
          <a:gradFill>
            <a:gsLst>
              <a:gs pos="0">
                <a:schemeClr val="tx2">
                  <a:alpha val="94000"/>
                  <a:lumMod val="7000"/>
                  <a:lumOff val="93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2111366"/>
            <a:ext cx="510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Housing is a priority sector under</a:t>
            </a:r>
          </a:p>
          <a:p>
            <a:pPr algn="r"/>
            <a:r>
              <a:rPr lang="en-US" sz="2200" b="1" dirty="0" smtClean="0"/>
              <a:t>Medium Term Development Framework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193964" y="3136612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GoP</a:t>
            </a:r>
            <a:r>
              <a:rPr lang="en-US" sz="3200" b="1" dirty="0" smtClean="0">
                <a:solidFill>
                  <a:schemeClr val="bg1"/>
                </a:solidFill>
              </a:rPr>
              <a:t> Recognition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86200" y="3200400"/>
            <a:ext cx="510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Severe shortage of housing</a:t>
            </a:r>
          </a:p>
          <a:p>
            <a:pPr algn="r"/>
            <a:r>
              <a:rPr lang="en-US" sz="2200" b="1" dirty="0" smtClean="0"/>
              <a:t>8 million houses required</a:t>
            </a:r>
            <a:endParaRPr lang="en-US" sz="2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5334000"/>
            <a:ext cx="510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Poor market infrastructure</a:t>
            </a:r>
          </a:p>
          <a:p>
            <a:pPr algn="r"/>
            <a:r>
              <a:rPr lang="en-US" sz="2200" b="1" dirty="0"/>
              <a:t>c</a:t>
            </a:r>
            <a:r>
              <a:rPr lang="en-US" sz="2200" b="1" dirty="0" smtClean="0"/>
              <a:t>ause investors to back off</a:t>
            </a:r>
            <a:endParaRPr lang="en-US" sz="2200" b="1" dirty="0"/>
          </a:p>
        </p:txBody>
      </p:sp>
      <p:pic>
        <p:nvPicPr>
          <p:cNvPr id="2050" name="Picture 2" descr="C:\Users\mehreen.khalid\Documents\Housing Microfinance\adverse-credit-remortg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265922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3964" y="4200295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Shortage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5105400"/>
            <a:ext cx="304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Information asymmetry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74286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State of the Sector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275891"/>
            <a:ext cx="510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No money for lending</a:t>
            </a:r>
          </a:p>
          <a:p>
            <a:pPr algn="r"/>
            <a:r>
              <a:rPr lang="en-US" sz="2200" b="1" dirty="0"/>
              <a:t>a</a:t>
            </a:r>
            <a:r>
              <a:rPr lang="en-US" sz="2200" b="1" dirty="0" smtClean="0"/>
              <a:t> small portion of market demand met  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29000" y="0"/>
            <a:ext cx="571500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18" name="Picture 2" descr="http://westpennhomeloans.com/wp-content/uploads/2011/11/House-in-han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4" y="0"/>
            <a:ext cx="3433974" cy="25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514600"/>
            <a:ext cx="3429000" cy="43038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742861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Schemes for the poor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193964" y="296733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Saiban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Khuda</a:t>
            </a:r>
            <a:r>
              <a:rPr lang="en-US" sz="2400" b="1" dirty="0">
                <a:solidFill>
                  <a:schemeClr val="bg1"/>
                </a:solidFill>
              </a:rPr>
              <a:t> Ki </a:t>
            </a:r>
            <a:r>
              <a:rPr lang="en-US" sz="2400" b="1" dirty="0" err="1">
                <a:solidFill>
                  <a:schemeClr val="bg1"/>
                </a:solidFill>
              </a:rPr>
              <a:t>Basti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891" y="3609109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Orangi</a:t>
            </a:r>
            <a:r>
              <a:rPr lang="en-US" sz="2400" b="1" dirty="0">
                <a:solidFill>
                  <a:schemeClr val="bg1"/>
                </a:solidFill>
              </a:rPr>
              <a:t> Pilot Program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290584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Kashf</a:t>
            </a:r>
            <a:r>
              <a:rPr lang="en-US" sz="2400" b="1" dirty="0">
                <a:solidFill>
                  <a:schemeClr val="bg1"/>
                </a:solidFill>
              </a:rPr>
              <a:t> Foundation &amp; </a:t>
            </a:r>
            <a:r>
              <a:rPr lang="en-US" sz="2400" b="1" dirty="0" err="1">
                <a:solidFill>
                  <a:schemeClr val="bg1"/>
                </a:solidFill>
              </a:rPr>
              <a:t>Tameer</a:t>
            </a:r>
            <a:r>
              <a:rPr lang="en-US" sz="2400" b="1" dirty="0">
                <a:solidFill>
                  <a:schemeClr val="bg1"/>
                </a:solidFill>
              </a:rPr>
              <a:t> Bank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309" y="52578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PPAF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309" y="58674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NRSP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895966"/>
            <a:ext cx="6477000" cy="64633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Karachi &amp; Lahore, </a:t>
            </a:r>
          </a:p>
          <a:p>
            <a:pPr algn="r"/>
            <a:r>
              <a:rPr lang="en-US" b="1" dirty="0"/>
              <a:t>Impacting 40,000 people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5000" y="3620869"/>
            <a:ext cx="7010400" cy="64633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Sindh, </a:t>
            </a:r>
            <a:endParaRPr lang="en-US" b="1" dirty="0"/>
          </a:p>
          <a:p>
            <a:pPr algn="r"/>
            <a:r>
              <a:rPr lang="en-US" b="1" dirty="0"/>
              <a:t>Serving 2,500 people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4382869"/>
            <a:ext cx="8534400" cy="64633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Nationwide</a:t>
            </a:r>
            <a:endParaRPr lang="en-US" b="1" dirty="0"/>
          </a:p>
          <a:p>
            <a:pPr algn="r"/>
            <a:r>
              <a:rPr lang="en-US" b="1" dirty="0" smtClean="0"/>
              <a:t>Provision of Housing Finance Loans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381000" y="5144869"/>
            <a:ext cx="8534400" cy="64633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AJK, Goth Noor Muhammad, Sindh &amp; </a:t>
            </a:r>
            <a:r>
              <a:rPr lang="en-US" b="1" dirty="0" err="1" smtClean="0"/>
              <a:t>Ehsanpur</a:t>
            </a:r>
            <a:r>
              <a:rPr lang="en-US" b="1" dirty="0" smtClean="0"/>
              <a:t>, Punjab </a:t>
            </a:r>
            <a:endParaRPr lang="en-US" b="1" dirty="0"/>
          </a:p>
          <a:p>
            <a:pPr algn="r"/>
            <a:r>
              <a:rPr lang="en-US" b="1" dirty="0" smtClean="0"/>
              <a:t>Post disaster reconstruction and Model Villages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81000" y="5906869"/>
            <a:ext cx="8534400" cy="64633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b="1" dirty="0" smtClean="0"/>
              <a:t>Azad Jammu &amp; Kashmir and </a:t>
            </a:r>
            <a:r>
              <a:rPr lang="en-US" b="1" dirty="0" err="1" smtClean="0"/>
              <a:t>Mianwali</a:t>
            </a:r>
            <a:r>
              <a:rPr lang="en-US" b="1" dirty="0" smtClean="0"/>
              <a:t>, Punjab</a:t>
            </a:r>
            <a:endParaRPr lang="en-US" b="1" dirty="0"/>
          </a:p>
          <a:p>
            <a:pPr algn="r"/>
            <a:r>
              <a:rPr lang="en-US" b="1" dirty="0"/>
              <a:t>Provision of </a:t>
            </a:r>
            <a:r>
              <a:rPr lang="en-US" b="1" dirty="0" smtClean="0"/>
              <a:t>Post Disaster House </a:t>
            </a:r>
            <a:r>
              <a:rPr lang="en-US" b="1" dirty="0"/>
              <a:t>R</a:t>
            </a:r>
            <a:r>
              <a:rPr lang="en-US" b="1" dirty="0" smtClean="0"/>
              <a:t>ebuilding Loans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4724400" y="14140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Income range – PKR 7,000 to PKR 15,000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969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79646"/>
                </a:solidFill>
              </a:rPr>
              <a:t>Progressive HMF</a:t>
            </a:r>
            <a:endParaRPr lang="en-US" sz="4000" b="1" dirty="0">
              <a:solidFill>
                <a:srgbClr val="F7964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1295400"/>
            <a:ext cx="8382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The </a:t>
            </a:r>
            <a:r>
              <a:rPr lang="en-US" sz="4400" b="1" dirty="0" smtClean="0">
                <a:solidFill>
                  <a:schemeClr val="accent6"/>
                </a:solidFill>
              </a:rPr>
              <a:t>progressive</a:t>
            </a:r>
            <a:r>
              <a:rPr lang="en-US" sz="4400" b="1" dirty="0" smtClean="0">
                <a:solidFill>
                  <a:schemeClr val="bg1"/>
                </a:solidFill>
              </a:rPr>
              <a:t> housing </a:t>
            </a:r>
            <a:r>
              <a:rPr lang="en-US" sz="4400" b="1" dirty="0">
                <a:solidFill>
                  <a:schemeClr val="bg1"/>
                </a:solidFill>
              </a:rPr>
              <a:t>m</a:t>
            </a:r>
            <a:r>
              <a:rPr lang="en-US" sz="4400" b="1" dirty="0" smtClean="0">
                <a:solidFill>
                  <a:schemeClr val="bg1"/>
                </a:solidFill>
              </a:rPr>
              <a:t>icrofinance model remains viable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2662" y="2991273"/>
            <a:ext cx="7271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Medium size </a:t>
            </a:r>
            <a:r>
              <a:rPr lang="en-US" sz="3200" b="1" dirty="0" smtClean="0">
                <a:solidFill>
                  <a:schemeClr val="bg1"/>
                </a:solidFill>
              </a:rPr>
              <a:t>loans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Tenors and repayments</a:t>
            </a:r>
            <a:r>
              <a:rPr lang="en-US" sz="3200" b="1" dirty="0" smtClean="0">
                <a:solidFill>
                  <a:srgbClr val="FFC000"/>
                </a:solidFill>
              </a:rPr>
              <a:t> - cash flow 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  based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Coupled with </a:t>
            </a:r>
            <a:r>
              <a:rPr lang="en-US" sz="3200" b="1" dirty="0" smtClean="0">
                <a:solidFill>
                  <a:srgbClr val="FFC000"/>
                </a:solidFill>
              </a:rPr>
              <a:t>Savings </a:t>
            </a:r>
            <a:r>
              <a:rPr lang="en-US" sz="3200" b="1" dirty="0" smtClean="0">
                <a:solidFill>
                  <a:schemeClr val="bg1"/>
                </a:solidFill>
              </a:rPr>
              <a:t>and </a:t>
            </a:r>
            <a:r>
              <a:rPr lang="en-US" sz="3200" b="1" dirty="0">
                <a:solidFill>
                  <a:srgbClr val="FFC000"/>
                </a:solidFill>
              </a:rPr>
              <a:t>Insurance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each loan would aim to add to existing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  infrastructure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48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/>
                </a:solidFill>
              </a:rPr>
              <a:t>A model for micro-mortgages in peripheries</a:t>
            </a:r>
            <a:endParaRPr lang="en-US" sz="40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http://3.bp.blogspot.com/-ZC_4TpTi3kk/TaEQIsnLdRI/AAAAAAAAAKo/bb1qEwd36IU/s1600/gawad%2Bkali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95" y="4495800"/>
            <a:ext cx="28829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265798" y="1248922"/>
            <a:ext cx="2057400" cy="838200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Equity from Government / donors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>
            <a:off x="2323198" y="1668022"/>
            <a:ext cx="761423" cy="76200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nip Diagonal Corner Rectangle 11"/>
          <p:cNvSpPr/>
          <p:nvPr/>
        </p:nvSpPr>
        <p:spPr>
          <a:xfrm>
            <a:off x="235527" y="3313926"/>
            <a:ext cx="2057400" cy="838200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Equity contribution of client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2292927" y="2932926"/>
            <a:ext cx="761423" cy="80010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nip Diagonal Corner Rectangle 14"/>
          <p:cNvSpPr/>
          <p:nvPr/>
        </p:nvSpPr>
        <p:spPr>
          <a:xfrm>
            <a:off x="6705600" y="2094726"/>
            <a:ext cx="2057400" cy="838200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Micro-mortgage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5937250" y="2513826"/>
            <a:ext cx="768350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02727" y="3571101"/>
            <a:ext cx="0" cy="924699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F:\CED\SSN\SSN - Monitoring visit pics\DSC00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734" y="1456643"/>
            <a:ext cx="2707986" cy="2030990"/>
          </a:xfrm>
          <a:prstGeom prst="rect">
            <a:avLst/>
          </a:prstGeom>
          <a:noFill/>
        </p:spPr>
      </p:pic>
      <p:sp>
        <p:nvSpPr>
          <p:cNvPr id="25" name="Snip Diagonal Corner Rectangle 24"/>
          <p:cNvSpPr/>
          <p:nvPr/>
        </p:nvSpPr>
        <p:spPr>
          <a:xfrm>
            <a:off x="235527" y="5157787"/>
            <a:ext cx="2057400" cy="838200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Regulation</a:t>
            </a:r>
            <a:endParaRPr lang="en-US" b="1" dirty="0"/>
          </a:p>
        </p:txBody>
      </p:sp>
      <p:cxnSp>
        <p:nvCxnSpPr>
          <p:cNvPr id="26" name="Straight Arrow Connector 25"/>
          <p:cNvCxnSpPr>
            <a:stCxn id="25" idx="0"/>
            <a:endCxn id="2050" idx="1"/>
          </p:cNvCxnSpPr>
          <p:nvPr/>
        </p:nvCxnSpPr>
        <p:spPr>
          <a:xfrm>
            <a:off x="2292927" y="5576887"/>
            <a:ext cx="747568" cy="1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nip Diagonal Corner Rectangle 27"/>
          <p:cNvSpPr/>
          <p:nvPr/>
        </p:nvSpPr>
        <p:spPr>
          <a:xfrm>
            <a:off x="6705600" y="4495800"/>
            <a:ext cx="2057400" cy="838200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Housing Finance</a:t>
            </a:r>
            <a:endParaRPr lang="en-US" b="1" dirty="0"/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5937250" y="4914900"/>
            <a:ext cx="768350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nip Diagonal Corner Rectangle 29"/>
          <p:cNvSpPr/>
          <p:nvPr/>
        </p:nvSpPr>
        <p:spPr>
          <a:xfrm>
            <a:off x="6705600" y="5576888"/>
            <a:ext cx="2057400" cy="838200"/>
          </a:xfrm>
          <a:prstGeom prst="snip2Diag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Technical Assistance</a:t>
            </a:r>
            <a:endParaRPr lang="en-US" b="1" dirty="0"/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 flipH="1">
            <a:off x="5937250" y="5995988"/>
            <a:ext cx="768350" cy="0"/>
          </a:xfrm>
          <a:prstGeom prst="straightConnector1">
            <a:avLst/>
          </a:prstGeom>
          <a:ln w="317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39016" y="2932926"/>
            <a:ext cx="237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PKR 3,000-4,000/month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15217" y="3232547"/>
            <a:ext cx="2300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Debt Burden - 20% - 40%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77000" y="1320225"/>
            <a:ext cx="243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Income range </a:t>
            </a:r>
            <a:endParaRPr lang="en-US" sz="1600" b="1" dirty="0">
              <a:solidFill>
                <a:srgbClr val="4F81BD">
                  <a:lumMod val="40000"/>
                  <a:lumOff val="60000"/>
                </a:srgbClr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4F81BD">
                    <a:lumMod val="40000"/>
                    <a:lumOff val="60000"/>
                  </a:srgbClr>
                </a:solidFill>
              </a:rPr>
              <a:t>PKR 7,000 to PKR 15,000</a:t>
            </a:r>
            <a:endParaRPr lang="en-US" sz="1600" b="1" dirty="0">
              <a:solidFill>
                <a:srgbClr val="4F81B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151642" cy="3051436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" y="3051436"/>
            <a:ext cx="3151643" cy="382797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8150" y="1932233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state may allot land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733" y="3724705"/>
            <a:ext cx="2364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As provider of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land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05200" y="381000"/>
            <a:ext cx="5486400" cy="14017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How can the equity contribution be made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5235" y="251054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But with no resale rights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56304" y="5571364"/>
            <a:ext cx="1839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As Investor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80806" y="3324596"/>
            <a:ext cx="4639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Equity for joint ownership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1643" y="3909371"/>
            <a:ext cx="5968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Equity convertible </a:t>
            </a:r>
            <a:r>
              <a:rPr lang="en-US" sz="2400" b="1" dirty="0"/>
              <a:t>to debt after payment of </a:t>
            </a:r>
            <a:r>
              <a:rPr lang="en-US" sz="2400" b="1" dirty="0" smtClean="0"/>
              <a:t>initial micro-mortgage which may be used to purchase equity contribution by the client</a:t>
            </a:r>
          </a:p>
          <a:p>
            <a:pPr algn="ctr"/>
            <a:r>
              <a:rPr lang="en-US" sz="2400" b="1" dirty="0" smtClean="0"/>
              <a:t>Or</a:t>
            </a:r>
          </a:p>
          <a:p>
            <a:pPr algn="ctr"/>
            <a:r>
              <a:rPr lang="en-US" sz="2400" b="1" dirty="0" smtClean="0"/>
              <a:t>May be redeemed through sale  with equitable distribution of profit based on ownership at the time of sale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98340" y="486133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Or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lgbt.uoregon.edu/Portals/0/Images/gender_equity_transparent_websaf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7" y="122838"/>
            <a:ext cx="2048724" cy="281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858455" y="2899898"/>
            <a:ext cx="554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Or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ccupiedmedia.us/site/wp-content/uploads/2012/02/micro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4998585"/>
              </p:ext>
            </p:extLst>
          </p:nvPr>
        </p:nvGraphicFramePr>
        <p:xfrm>
          <a:off x="-27709" y="2971800"/>
          <a:ext cx="9164782" cy="253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1295400"/>
            <a:ext cx="4953000" cy="990600"/>
          </a:xfrm>
          <a:solidFill>
            <a:schemeClr val="tx1">
              <a:alpha val="36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bg1"/>
                </a:solidFill>
              </a:rPr>
              <a:t>Recommendations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533400"/>
            <a:ext cx="83058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provision of shelter is a </a:t>
            </a:r>
            <a:r>
              <a:rPr lang="en-US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primary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need!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2860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I</a:t>
            </a:r>
            <a:r>
              <a:rPr lang="en-US" sz="3200" dirty="0" smtClean="0">
                <a:solidFill>
                  <a:srgbClr val="FFC000"/>
                </a:solidFill>
              </a:rPr>
              <a:t>nclusion </a:t>
            </a:r>
            <a:r>
              <a:rPr lang="en-US" sz="3200" dirty="0" smtClean="0">
                <a:solidFill>
                  <a:schemeClr val="bg1"/>
                </a:solidFill>
              </a:rPr>
              <a:t>in legislation or constitution </a:t>
            </a: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by 75% of all countries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C000"/>
                </a:solidFill>
              </a:rPr>
              <a:t> Global scenario: </a:t>
            </a:r>
            <a:r>
              <a:rPr lang="en-US" sz="3200" dirty="0" smtClean="0">
                <a:solidFill>
                  <a:schemeClr val="bg1"/>
                </a:solidFill>
              </a:rPr>
              <a:t>Top-down Subsidies are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 common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o5.com/wp-content/uploads/2011/09/home-insur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8103"/>
            <a:ext cx="3349625" cy="223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simple-self-improvementblog.com/wp-content/uploads/2012/03/Prosper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452497"/>
            <a:ext cx="4572000" cy="15696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Together we will transform microfinance in Pakistan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5715000" y="2514600"/>
            <a:ext cx="2286000" cy="2286000"/>
            <a:chOff x="4422" y="1080"/>
            <a:chExt cx="1362" cy="132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422" y="1080"/>
              <a:ext cx="1362" cy="1326"/>
            </a:xfrm>
            <a:prstGeom prst="ellipse">
              <a:avLst/>
            </a:prstGeom>
            <a:solidFill>
              <a:srgbClr val="008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560" y="1260"/>
              <a:ext cx="1086" cy="906"/>
            </a:xfrm>
            <a:custGeom>
              <a:avLst/>
              <a:gdLst/>
              <a:ahLst/>
              <a:cxnLst>
                <a:cxn ang="0">
                  <a:pos x="73" y="7"/>
                </a:cxn>
                <a:cxn ang="0">
                  <a:pos x="71" y="131"/>
                </a:cxn>
                <a:cxn ang="0">
                  <a:pos x="69" y="133"/>
                </a:cxn>
                <a:cxn ang="0">
                  <a:pos x="60" y="60"/>
                </a:cxn>
                <a:cxn ang="0">
                  <a:pos x="66" y="94"/>
                </a:cxn>
                <a:cxn ang="0">
                  <a:pos x="63" y="92"/>
                </a:cxn>
                <a:cxn ang="0">
                  <a:pos x="76" y="97"/>
                </a:cxn>
                <a:cxn ang="0">
                  <a:pos x="92" y="68"/>
                </a:cxn>
                <a:cxn ang="0">
                  <a:pos x="96" y="103"/>
                </a:cxn>
                <a:cxn ang="0">
                  <a:pos x="87" y="104"/>
                </a:cxn>
                <a:cxn ang="0">
                  <a:pos x="68" y="104"/>
                </a:cxn>
                <a:cxn ang="0">
                  <a:pos x="53" y="125"/>
                </a:cxn>
                <a:cxn ang="0">
                  <a:pos x="70" y="125"/>
                </a:cxn>
                <a:cxn ang="0">
                  <a:pos x="81" y="134"/>
                </a:cxn>
                <a:cxn ang="0">
                  <a:pos x="89" y="116"/>
                </a:cxn>
                <a:cxn ang="0">
                  <a:pos x="108" y="115"/>
                </a:cxn>
                <a:cxn ang="0">
                  <a:pos x="104" y="117"/>
                </a:cxn>
                <a:cxn ang="0">
                  <a:pos x="105" y="129"/>
                </a:cxn>
                <a:cxn ang="0">
                  <a:pos x="122" y="125"/>
                </a:cxn>
                <a:cxn ang="0">
                  <a:pos x="82" y="139"/>
                </a:cxn>
                <a:cxn ang="0">
                  <a:pos x="70" y="140"/>
                </a:cxn>
                <a:cxn ang="0">
                  <a:pos x="55" y="138"/>
                </a:cxn>
                <a:cxn ang="0">
                  <a:pos x="30" y="149"/>
                </a:cxn>
                <a:cxn ang="0">
                  <a:pos x="12" y="145"/>
                </a:cxn>
                <a:cxn ang="0">
                  <a:pos x="12" y="136"/>
                </a:cxn>
                <a:cxn ang="0">
                  <a:pos x="46" y="136"/>
                </a:cxn>
                <a:cxn ang="0">
                  <a:pos x="25" y="118"/>
                </a:cxn>
                <a:cxn ang="0">
                  <a:pos x="37" y="109"/>
                </a:cxn>
                <a:cxn ang="0">
                  <a:pos x="38" y="91"/>
                </a:cxn>
                <a:cxn ang="0">
                  <a:pos x="25" y="71"/>
                </a:cxn>
                <a:cxn ang="0">
                  <a:pos x="36" y="86"/>
                </a:cxn>
                <a:cxn ang="0">
                  <a:pos x="55" y="81"/>
                </a:cxn>
                <a:cxn ang="0">
                  <a:pos x="70" y="69"/>
                </a:cxn>
                <a:cxn ang="0">
                  <a:pos x="59" y="57"/>
                </a:cxn>
                <a:cxn ang="0">
                  <a:pos x="67" y="55"/>
                </a:cxn>
                <a:cxn ang="0">
                  <a:pos x="85" y="59"/>
                </a:cxn>
                <a:cxn ang="0">
                  <a:pos x="87" y="62"/>
                </a:cxn>
                <a:cxn ang="0">
                  <a:pos x="112" y="59"/>
                </a:cxn>
                <a:cxn ang="0">
                  <a:pos x="146" y="63"/>
                </a:cxn>
                <a:cxn ang="0">
                  <a:pos x="145" y="52"/>
                </a:cxn>
                <a:cxn ang="0">
                  <a:pos x="160" y="42"/>
                </a:cxn>
                <a:cxn ang="0">
                  <a:pos x="168" y="47"/>
                </a:cxn>
                <a:cxn ang="0">
                  <a:pos x="155" y="56"/>
                </a:cxn>
                <a:cxn ang="0">
                  <a:pos x="170" y="58"/>
                </a:cxn>
                <a:cxn ang="0">
                  <a:pos x="175" y="61"/>
                </a:cxn>
                <a:cxn ang="0">
                  <a:pos x="145" y="68"/>
                </a:cxn>
                <a:cxn ang="0">
                  <a:pos x="112" y="68"/>
                </a:cxn>
                <a:cxn ang="0">
                  <a:pos x="120" y="97"/>
                </a:cxn>
                <a:cxn ang="0">
                  <a:pos x="123" y="79"/>
                </a:cxn>
                <a:cxn ang="0">
                  <a:pos x="141" y="82"/>
                </a:cxn>
                <a:cxn ang="0">
                  <a:pos x="127" y="82"/>
                </a:cxn>
                <a:cxn ang="0">
                  <a:pos x="137" y="94"/>
                </a:cxn>
                <a:cxn ang="0">
                  <a:pos x="150" y="93"/>
                </a:cxn>
                <a:cxn ang="0">
                  <a:pos x="108" y="35"/>
                </a:cxn>
                <a:cxn ang="0">
                  <a:pos x="102" y="48"/>
                </a:cxn>
                <a:cxn ang="0">
                  <a:pos x="63" y="43"/>
                </a:cxn>
                <a:cxn ang="0">
                  <a:pos x="95" y="111"/>
                </a:cxn>
                <a:cxn ang="0">
                  <a:pos x="101" y="86"/>
                </a:cxn>
              </a:cxnLst>
              <a:rect l="0" t="0" r="r" b="b"/>
              <a:pathLst>
                <a:path w="181" h="151">
                  <a:moveTo>
                    <a:pt x="86" y="106"/>
                  </a:moveTo>
                  <a:cubicBezTo>
                    <a:pt x="86" y="108"/>
                    <a:pt x="87" y="109"/>
                    <a:pt x="86" y="110"/>
                  </a:cubicBezTo>
                  <a:cubicBezTo>
                    <a:pt x="85" y="110"/>
                    <a:pt x="68" y="120"/>
                    <a:pt x="68" y="120"/>
                  </a:cubicBezTo>
                  <a:cubicBezTo>
                    <a:pt x="68" y="119"/>
                    <a:pt x="68" y="118"/>
                    <a:pt x="68" y="117"/>
                  </a:cubicBezTo>
                  <a:lnTo>
                    <a:pt x="68" y="117"/>
                  </a:lnTo>
                  <a:cubicBezTo>
                    <a:pt x="69" y="116"/>
                    <a:pt x="69" y="116"/>
                    <a:pt x="70" y="115"/>
                  </a:cubicBezTo>
                  <a:lnTo>
                    <a:pt x="86" y="106"/>
                  </a:lnTo>
                  <a:close/>
                  <a:moveTo>
                    <a:pt x="73" y="7"/>
                  </a:moveTo>
                  <a:lnTo>
                    <a:pt x="77" y="0"/>
                  </a:lnTo>
                  <a:cubicBezTo>
                    <a:pt x="77" y="0"/>
                    <a:pt x="77" y="59"/>
                    <a:pt x="77" y="59"/>
                  </a:cubicBezTo>
                  <a:lnTo>
                    <a:pt x="73" y="59"/>
                  </a:lnTo>
                  <a:lnTo>
                    <a:pt x="73" y="7"/>
                  </a:lnTo>
                  <a:close/>
                  <a:moveTo>
                    <a:pt x="73" y="134"/>
                  </a:moveTo>
                  <a:lnTo>
                    <a:pt x="73" y="133"/>
                  </a:lnTo>
                  <a:lnTo>
                    <a:pt x="72" y="133"/>
                  </a:lnTo>
                  <a:lnTo>
                    <a:pt x="71" y="131"/>
                  </a:lnTo>
                  <a:cubicBezTo>
                    <a:pt x="71" y="131"/>
                    <a:pt x="70" y="131"/>
                    <a:pt x="70" y="130"/>
                  </a:cubicBezTo>
                  <a:cubicBezTo>
                    <a:pt x="70" y="130"/>
                    <a:pt x="69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lnTo>
                    <a:pt x="67" y="130"/>
                  </a:lnTo>
                  <a:cubicBezTo>
                    <a:pt x="67" y="130"/>
                    <a:pt x="67" y="131"/>
                    <a:pt x="66" y="131"/>
                  </a:cubicBezTo>
                  <a:cubicBezTo>
                    <a:pt x="67" y="131"/>
                    <a:pt x="67" y="132"/>
                    <a:pt x="68" y="132"/>
                  </a:cubicBezTo>
                  <a:lnTo>
                    <a:pt x="68" y="133"/>
                  </a:lnTo>
                  <a:lnTo>
                    <a:pt x="69" y="133"/>
                  </a:lnTo>
                  <a:lnTo>
                    <a:pt x="71" y="134"/>
                  </a:lnTo>
                  <a:lnTo>
                    <a:pt x="73" y="134"/>
                  </a:lnTo>
                  <a:close/>
                  <a:moveTo>
                    <a:pt x="65" y="60"/>
                  </a:moveTo>
                  <a:lnTo>
                    <a:pt x="63" y="59"/>
                  </a:lnTo>
                  <a:lnTo>
                    <a:pt x="62" y="59"/>
                  </a:lnTo>
                  <a:lnTo>
                    <a:pt x="62" y="59"/>
                  </a:lnTo>
                  <a:cubicBezTo>
                    <a:pt x="62" y="59"/>
                    <a:pt x="61" y="59"/>
                    <a:pt x="61" y="59"/>
                  </a:cubicBezTo>
                  <a:lnTo>
                    <a:pt x="60" y="60"/>
                  </a:lnTo>
                  <a:lnTo>
                    <a:pt x="61" y="61"/>
                  </a:lnTo>
                  <a:lnTo>
                    <a:pt x="61" y="61"/>
                  </a:lnTo>
                  <a:cubicBezTo>
                    <a:pt x="62" y="61"/>
                    <a:pt x="62" y="61"/>
                    <a:pt x="63" y="61"/>
                  </a:cubicBezTo>
                  <a:cubicBezTo>
                    <a:pt x="63" y="61"/>
                    <a:pt x="64" y="61"/>
                    <a:pt x="64" y="61"/>
                  </a:cubicBezTo>
                  <a:cubicBezTo>
                    <a:pt x="64" y="61"/>
                    <a:pt x="65" y="61"/>
                    <a:pt x="65" y="60"/>
                  </a:cubicBezTo>
                  <a:close/>
                  <a:moveTo>
                    <a:pt x="70" y="98"/>
                  </a:moveTo>
                  <a:cubicBezTo>
                    <a:pt x="70" y="95"/>
                    <a:pt x="68" y="94"/>
                    <a:pt x="67" y="94"/>
                  </a:cubicBezTo>
                  <a:cubicBezTo>
                    <a:pt x="66" y="94"/>
                    <a:pt x="66" y="94"/>
                    <a:pt x="66" y="94"/>
                  </a:cubicBezTo>
                  <a:lnTo>
                    <a:pt x="65" y="94"/>
                  </a:lnTo>
                  <a:cubicBezTo>
                    <a:pt x="65" y="95"/>
                    <a:pt x="66" y="95"/>
                    <a:pt x="67" y="96"/>
                  </a:cubicBezTo>
                  <a:cubicBezTo>
                    <a:pt x="68" y="97"/>
                    <a:pt x="69" y="98"/>
                    <a:pt x="70" y="98"/>
                  </a:cubicBezTo>
                  <a:close/>
                  <a:moveTo>
                    <a:pt x="53" y="103"/>
                  </a:moveTo>
                  <a:lnTo>
                    <a:pt x="54" y="103"/>
                  </a:lnTo>
                  <a:lnTo>
                    <a:pt x="56" y="101"/>
                  </a:lnTo>
                  <a:lnTo>
                    <a:pt x="58" y="99"/>
                  </a:lnTo>
                  <a:lnTo>
                    <a:pt x="63" y="92"/>
                  </a:lnTo>
                  <a:lnTo>
                    <a:pt x="65" y="90"/>
                  </a:lnTo>
                  <a:cubicBezTo>
                    <a:pt x="66" y="89"/>
                    <a:pt x="68" y="88"/>
                    <a:pt x="70" y="88"/>
                  </a:cubicBezTo>
                  <a:cubicBezTo>
                    <a:pt x="70" y="88"/>
                    <a:pt x="71" y="89"/>
                    <a:pt x="71" y="89"/>
                  </a:cubicBezTo>
                  <a:cubicBezTo>
                    <a:pt x="71" y="89"/>
                    <a:pt x="72" y="89"/>
                    <a:pt x="72" y="90"/>
                  </a:cubicBezTo>
                  <a:lnTo>
                    <a:pt x="73" y="91"/>
                  </a:lnTo>
                  <a:lnTo>
                    <a:pt x="74" y="94"/>
                  </a:lnTo>
                  <a:lnTo>
                    <a:pt x="75" y="96"/>
                  </a:lnTo>
                  <a:cubicBezTo>
                    <a:pt x="75" y="96"/>
                    <a:pt x="76" y="97"/>
                    <a:pt x="76" y="97"/>
                  </a:cubicBezTo>
                  <a:lnTo>
                    <a:pt x="77" y="98"/>
                  </a:lnTo>
                  <a:lnTo>
                    <a:pt x="78" y="98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83" y="99"/>
                  </a:lnTo>
                  <a:cubicBezTo>
                    <a:pt x="84" y="99"/>
                    <a:pt x="86" y="99"/>
                    <a:pt x="88" y="98"/>
                  </a:cubicBezTo>
                  <a:cubicBezTo>
                    <a:pt x="91" y="97"/>
                    <a:pt x="92" y="95"/>
                    <a:pt x="92" y="93"/>
                  </a:cubicBezTo>
                  <a:lnTo>
                    <a:pt x="92" y="68"/>
                  </a:lnTo>
                  <a:cubicBezTo>
                    <a:pt x="87" y="69"/>
                    <a:pt x="84" y="64"/>
                    <a:pt x="84" y="64"/>
                  </a:cubicBezTo>
                  <a:cubicBezTo>
                    <a:pt x="84" y="64"/>
                    <a:pt x="81" y="67"/>
                    <a:pt x="77" y="67"/>
                  </a:cubicBezTo>
                  <a:lnTo>
                    <a:pt x="72" y="67"/>
                  </a:lnTo>
                  <a:cubicBezTo>
                    <a:pt x="72" y="71"/>
                    <a:pt x="71" y="74"/>
                    <a:pt x="68" y="77"/>
                  </a:cubicBezTo>
                  <a:cubicBezTo>
                    <a:pt x="65" y="80"/>
                    <a:pt x="61" y="83"/>
                    <a:pt x="57" y="85"/>
                  </a:cubicBezTo>
                  <a:cubicBezTo>
                    <a:pt x="56" y="85"/>
                    <a:pt x="55" y="86"/>
                    <a:pt x="53" y="86"/>
                  </a:cubicBezTo>
                  <a:lnTo>
                    <a:pt x="53" y="103"/>
                  </a:lnTo>
                  <a:close/>
                  <a:moveTo>
                    <a:pt x="96" y="103"/>
                  </a:moveTo>
                  <a:cubicBezTo>
                    <a:pt x="96" y="103"/>
                    <a:pt x="95" y="102"/>
                    <a:pt x="95" y="101"/>
                  </a:cubicBezTo>
                  <a:lnTo>
                    <a:pt x="94" y="100"/>
                  </a:lnTo>
                  <a:lnTo>
                    <a:pt x="93" y="99"/>
                  </a:lnTo>
                  <a:lnTo>
                    <a:pt x="91" y="101"/>
                  </a:lnTo>
                  <a:lnTo>
                    <a:pt x="90" y="102"/>
                  </a:lnTo>
                  <a:lnTo>
                    <a:pt x="89" y="103"/>
                  </a:lnTo>
                  <a:lnTo>
                    <a:pt x="88" y="104"/>
                  </a:lnTo>
                  <a:cubicBezTo>
                    <a:pt x="88" y="104"/>
                    <a:pt x="87" y="104"/>
                    <a:pt x="87" y="104"/>
                  </a:cubicBezTo>
                  <a:lnTo>
                    <a:pt x="85" y="104"/>
                  </a:lnTo>
                  <a:lnTo>
                    <a:pt x="84" y="104"/>
                  </a:lnTo>
                  <a:lnTo>
                    <a:pt x="80" y="104"/>
                  </a:lnTo>
                  <a:cubicBezTo>
                    <a:pt x="77" y="104"/>
                    <a:pt x="77" y="104"/>
                    <a:pt x="77" y="104"/>
                  </a:cubicBezTo>
                  <a:cubicBezTo>
                    <a:pt x="77" y="104"/>
                    <a:pt x="76" y="104"/>
                    <a:pt x="75" y="103"/>
                  </a:cubicBezTo>
                  <a:cubicBezTo>
                    <a:pt x="75" y="102"/>
                    <a:pt x="74" y="101"/>
                    <a:pt x="73" y="100"/>
                  </a:cubicBezTo>
                  <a:cubicBezTo>
                    <a:pt x="72" y="101"/>
                    <a:pt x="72" y="102"/>
                    <a:pt x="71" y="103"/>
                  </a:cubicBezTo>
                  <a:cubicBezTo>
                    <a:pt x="70" y="104"/>
                    <a:pt x="69" y="104"/>
                    <a:pt x="68" y="104"/>
                  </a:cubicBezTo>
                  <a:lnTo>
                    <a:pt x="67" y="103"/>
                  </a:lnTo>
                  <a:lnTo>
                    <a:pt x="66" y="103"/>
                  </a:lnTo>
                  <a:lnTo>
                    <a:pt x="64" y="101"/>
                  </a:lnTo>
                  <a:lnTo>
                    <a:pt x="62" y="99"/>
                  </a:lnTo>
                  <a:lnTo>
                    <a:pt x="60" y="101"/>
                  </a:lnTo>
                  <a:lnTo>
                    <a:pt x="57" y="104"/>
                  </a:lnTo>
                  <a:cubicBezTo>
                    <a:pt x="56" y="105"/>
                    <a:pt x="55" y="106"/>
                    <a:pt x="53" y="107"/>
                  </a:cubicBezTo>
                  <a:lnTo>
                    <a:pt x="53" y="125"/>
                  </a:lnTo>
                  <a:cubicBezTo>
                    <a:pt x="53" y="126"/>
                    <a:pt x="54" y="127"/>
                    <a:pt x="54" y="128"/>
                  </a:cubicBezTo>
                  <a:cubicBezTo>
                    <a:pt x="54" y="129"/>
                    <a:pt x="55" y="130"/>
                    <a:pt x="56" y="131"/>
                  </a:cubicBezTo>
                  <a:cubicBezTo>
                    <a:pt x="57" y="132"/>
                    <a:pt x="58" y="133"/>
                    <a:pt x="59" y="133"/>
                  </a:cubicBezTo>
                  <a:cubicBezTo>
                    <a:pt x="60" y="132"/>
                    <a:pt x="61" y="132"/>
                    <a:pt x="61" y="131"/>
                  </a:cubicBezTo>
                  <a:lnTo>
                    <a:pt x="66" y="127"/>
                  </a:lnTo>
                  <a:lnTo>
                    <a:pt x="68" y="126"/>
                  </a:lnTo>
                  <a:lnTo>
                    <a:pt x="69" y="125"/>
                  </a:lnTo>
                  <a:lnTo>
                    <a:pt x="70" y="125"/>
                  </a:lnTo>
                  <a:lnTo>
                    <a:pt x="71" y="125"/>
                  </a:lnTo>
                  <a:cubicBezTo>
                    <a:pt x="71" y="125"/>
                    <a:pt x="72" y="125"/>
                    <a:pt x="72" y="125"/>
                  </a:cubicBezTo>
                  <a:cubicBezTo>
                    <a:pt x="73" y="125"/>
                    <a:pt x="73" y="126"/>
                    <a:pt x="74" y="126"/>
                  </a:cubicBezTo>
                  <a:lnTo>
                    <a:pt x="75" y="127"/>
                  </a:lnTo>
                  <a:lnTo>
                    <a:pt x="76" y="129"/>
                  </a:lnTo>
                  <a:lnTo>
                    <a:pt x="78" y="131"/>
                  </a:lnTo>
                  <a:lnTo>
                    <a:pt x="79" y="133"/>
                  </a:lnTo>
                  <a:cubicBezTo>
                    <a:pt x="80" y="133"/>
                    <a:pt x="80" y="134"/>
                    <a:pt x="81" y="134"/>
                  </a:cubicBezTo>
                  <a:cubicBezTo>
                    <a:pt x="84" y="135"/>
                    <a:pt x="88" y="135"/>
                    <a:pt x="93" y="133"/>
                  </a:cubicBezTo>
                  <a:lnTo>
                    <a:pt x="91" y="132"/>
                  </a:lnTo>
                  <a:lnTo>
                    <a:pt x="91" y="131"/>
                  </a:lnTo>
                  <a:cubicBezTo>
                    <a:pt x="90" y="131"/>
                    <a:pt x="90" y="131"/>
                    <a:pt x="90" y="131"/>
                  </a:cubicBezTo>
                  <a:cubicBezTo>
                    <a:pt x="88" y="129"/>
                    <a:pt x="87" y="127"/>
                    <a:pt x="86" y="125"/>
                  </a:cubicBezTo>
                  <a:cubicBezTo>
                    <a:pt x="86" y="124"/>
                    <a:pt x="86" y="124"/>
                    <a:pt x="86" y="123"/>
                  </a:cubicBezTo>
                  <a:cubicBezTo>
                    <a:pt x="86" y="121"/>
                    <a:pt x="86" y="119"/>
                    <a:pt x="87" y="118"/>
                  </a:cubicBezTo>
                  <a:cubicBezTo>
                    <a:pt x="88" y="117"/>
                    <a:pt x="88" y="116"/>
                    <a:pt x="89" y="116"/>
                  </a:cubicBezTo>
                  <a:cubicBezTo>
                    <a:pt x="90" y="115"/>
                    <a:pt x="91" y="114"/>
                    <a:pt x="92" y="114"/>
                  </a:cubicBezTo>
                  <a:lnTo>
                    <a:pt x="94" y="114"/>
                  </a:lnTo>
                  <a:lnTo>
                    <a:pt x="95" y="113"/>
                  </a:lnTo>
                  <a:cubicBezTo>
                    <a:pt x="96" y="113"/>
                    <a:pt x="98" y="113"/>
                    <a:pt x="99" y="113"/>
                  </a:cubicBezTo>
                  <a:lnTo>
                    <a:pt x="100" y="113"/>
                  </a:lnTo>
                  <a:cubicBezTo>
                    <a:pt x="101" y="113"/>
                    <a:pt x="101" y="113"/>
                    <a:pt x="101" y="113"/>
                  </a:cubicBezTo>
                  <a:lnTo>
                    <a:pt x="102" y="113"/>
                  </a:lnTo>
                  <a:cubicBezTo>
                    <a:pt x="104" y="113"/>
                    <a:pt x="106" y="114"/>
                    <a:pt x="108" y="115"/>
                  </a:cubicBezTo>
                  <a:cubicBezTo>
                    <a:pt x="109" y="115"/>
                    <a:pt x="110" y="116"/>
                    <a:pt x="111" y="116"/>
                  </a:cubicBezTo>
                  <a:cubicBezTo>
                    <a:pt x="111" y="116"/>
                    <a:pt x="112" y="117"/>
                    <a:pt x="112" y="117"/>
                  </a:cubicBezTo>
                  <a:cubicBezTo>
                    <a:pt x="113" y="118"/>
                    <a:pt x="113" y="118"/>
                    <a:pt x="113" y="118"/>
                  </a:cubicBezTo>
                  <a:lnTo>
                    <a:pt x="111" y="118"/>
                  </a:lnTo>
                  <a:lnTo>
                    <a:pt x="110" y="118"/>
                  </a:lnTo>
                  <a:lnTo>
                    <a:pt x="109" y="118"/>
                  </a:lnTo>
                  <a:lnTo>
                    <a:pt x="107" y="118"/>
                  </a:lnTo>
                  <a:lnTo>
                    <a:pt x="104" y="117"/>
                  </a:lnTo>
                  <a:lnTo>
                    <a:pt x="102" y="117"/>
                  </a:lnTo>
                  <a:lnTo>
                    <a:pt x="98" y="117"/>
                  </a:lnTo>
                  <a:cubicBezTo>
                    <a:pt x="93" y="117"/>
                    <a:pt x="90" y="118"/>
                    <a:pt x="89" y="120"/>
                  </a:cubicBezTo>
                  <a:cubicBezTo>
                    <a:pt x="89" y="120"/>
                    <a:pt x="89" y="120"/>
                    <a:pt x="90" y="121"/>
                  </a:cubicBezTo>
                  <a:lnTo>
                    <a:pt x="91" y="123"/>
                  </a:lnTo>
                  <a:cubicBezTo>
                    <a:pt x="92" y="125"/>
                    <a:pt x="94" y="126"/>
                    <a:pt x="96" y="128"/>
                  </a:cubicBezTo>
                  <a:cubicBezTo>
                    <a:pt x="98" y="128"/>
                    <a:pt x="100" y="129"/>
                    <a:pt x="102" y="129"/>
                  </a:cubicBezTo>
                  <a:cubicBezTo>
                    <a:pt x="104" y="129"/>
                    <a:pt x="104" y="129"/>
                    <a:pt x="105" y="129"/>
                  </a:cubicBezTo>
                  <a:lnTo>
                    <a:pt x="107" y="129"/>
                  </a:lnTo>
                  <a:cubicBezTo>
                    <a:pt x="107" y="129"/>
                    <a:pt x="107" y="129"/>
                    <a:pt x="108" y="129"/>
                  </a:cubicBezTo>
                  <a:cubicBezTo>
                    <a:pt x="108" y="129"/>
                    <a:pt x="108" y="129"/>
                    <a:pt x="108" y="129"/>
                  </a:cubicBezTo>
                  <a:lnTo>
                    <a:pt x="109" y="129"/>
                  </a:lnTo>
                  <a:cubicBezTo>
                    <a:pt x="109" y="129"/>
                    <a:pt x="109" y="129"/>
                    <a:pt x="110" y="129"/>
                  </a:cubicBezTo>
                  <a:cubicBezTo>
                    <a:pt x="110" y="129"/>
                    <a:pt x="110" y="129"/>
                    <a:pt x="111" y="129"/>
                  </a:cubicBezTo>
                  <a:lnTo>
                    <a:pt x="113" y="128"/>
                  </a:lnTo>
                  <a:cubicBezTo>
                    <a:pt x="116" y="127"/>
                    <a:pt x="119" y="126"/>
                    <a:pt x="122" y="125"/>
                  </a:cubicBezTo>
                  <a:cubicBezTo>
                    <a:pt x="122" y="125"/>
                    <a:pt x="122" y="126"/>
                    <a:pt x="121" y="127"/>
                  </a:cubicBezTo>
                  <a:lnTo>
                    <a:pt x="121" y="128"/>
                  </a:lnTo>
                  <a:cubicBezTo>
                    <a:pt x="120" y="128"/>
                    <a:pt x="120" y="129"/>
                    <a:pt x="120" y="129"/>
                  </a:cubicBezTo>
                  <a:lnTo>
                    <a:pt x="118" y="131"/>
                  </a:lnTo>
                  <a:lnTo>
                    <a:pt x="117" y="132"/>
                  </a:lnTo>
                  <a:lnTo>
                    <a:pt x="116" y="132"/>
                  </a:lnTo>
                  <a:lnTo>
                    <a:pt x="114" y="133"/>
                  </a:lnTo>
                  <a:cubicBezTo>
                    <a:pt x="108" y="136"/>
                    <a:pt x="88" y="140"/>
                    <a:pt x="82" y="139"/>
                  </a:cubicBezTo>
                  <a:cubicBezTo>
                    <a:pt x="80" y="139"/>
                    <a:pt x="78" y="138"/>
                    <a:pt x="77" y="136"/>
                  </a:cubicBezTo>
                  <a:lnTo>
                    <a:pt x="75" y="137"/>
                  </a:lnTo>
                  <a:lnTo>
                    <a:pt x="74" y="140"/>
                  </a:lnTo>
                  <a:lnTo>
                    <a:pt x="73" y="140"/>
                  </a:lnTo>
                  <a:lnTo>
                    <a:pt x="73" y="140"/>
                  </a:lnTo>
                  <a:lnTo>
                    <a:pt x="72" y="140"/>
                  </a:lnTo>
                  <a:cubicBezTo>
                    <a:pt x="71" y="140"/>
                    <a:pt x="71" y="140"/>
                    <a:pt x="71" y="140"/>
                  </a:cubicBezTo>
                  <a:lnTo>
                    <a:pt x="70" y="140"/>
                  </a:lnTo>
                  <a:lnTo>
                    <a:pt x="69" y="139"/>
                  </a:lnTo>
                  <a:lnTo>
                    <a:pt x="67" y="138"/>
                  </a:lnTo>
                  <a:lnTo>
                    <a:pt x="64" y="137"/>
                  </a:lnTo>
                  <a:lnTo>
                    <a:pt x="63" y="136"/>
                  </a:lnTo>
                  <a:lnTo>
                    <a:pt x="62" y="136"/>
                  </a:lnTo>
                  <a:cubicBezTo>
                    <a:pt x="62" y="136"/>
                    <a:pt x="61" y="135"/>
                    <a:pt x="61" y="135"/>
                  </a:cubicBezTo>
                  <a:cubicBezTo>
                    <a:pt x="59" y="137"/>
                    <a:pt x="57" y="138"/>
                    <a:pt x="56" y="138"/>
                  </a:cubicBezTo>
                  <a:lnTo>
                    <a:pt x="55" y="138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53" y="136"/>
                  </a:lnTo>
                  <a:lnTo>
                    <a:pt x="52" y="134"/>
                  </a:lnTo>
                  <a:cubicBezTo>
                    <a:pt x="51" y="136"/>
                    <a:pt x="49" y="137"/>
                    <a:pt x="47" y="139"/>
                  </a:cubicBezTo>
                  <a:cubicBezTo>
                    <a:pt x="45" y="141"/>
                    <a:pt x="42" y="143"/>
                    <a:pt x="39" y="145"/>
                  </a:cubicBezTo>
                  <a:cubicBezTo>
                    <a:pt x="38" y="145"/>
                    <a:pt x="37" y="146"/>
                    <a:pt x="36" y="147"/>
                  </a:cubicBezTo>
                  <a:cubicBezTo>
                    <a:pt x="35" y="147"/>
                    <a:pt x="33" y="148"/>
                    <a:pt x="30" y="149"/>
                  </a:cubicBezTo>
                  <a:lnTo>
                    <a:pt x="27" y="150"/>
                  </a:lnTo>
                  <a:lnTo>
                    <a:pt x="25" y="150"/>
                  </a:lnTo>
                  <a:lnTo>
                    <a:pt x="23" y="150"/>
                  </a:lnTo>
                  <a:lnTo>
                    <a:pt x="22" y="150"/>
                  </a:lnTo>
                  <a:cubicBezTo>
                    <a:pt x="20" y="151"/>
                    <a:pt x="19" y="150"/>
                    <a:pt x="17" y="149"/>
                  </a:cubicBezTo>
                  <a:cubicBezTo>
                    <a:pt x="16" y="149"/>
                    <a:pt x="15" y="148"/>
                    <a:pt x="14" y="148"/>
                  </a:cubicBezTo>
                  <a:lnTo>
                    <a:pt x="13" y="147"/>
                  </a:lnTo>
                  <a:lnTo>
                    <a:pt x="12" y="145"/>
                  </a:lnTo>
                  <a:cubicBezTo>
                    <a:pt x="11" y="144"/>
                    <a:pt x="10" y="142"/>
                    <a:pt x="10" y="139"/>
                  </a:cubicBezTo>
                  <a:lnTo>
                    <a:pt x="10" y="138"/>
                  </a:lnTo>
                  <a:cubicBezTo>
                    <a:pt x="10" y="137"/>
                    <a:pt x="10" y="137"/>
                    <a:pt x="10" y="136"/>
                  </a:cubicBezTo>
                  <a:cubicBezTo>
                    <a:pt x="10" y="136"/>
                    <a:pt x="11" y="135"/>
                    <a:pt x="11" y="133"/>
                  </a:cubicBezTo>
                  <a:cubicBezTo>
                    <a:pt x="12" y="132"/>
                    <a:pt x="13" y="130"/>
                    <a:pt x="14" y="127"/>
                  </a:cubicBezTo>
                  <a:lnTo>
                    <a:pt x="13" y="130"/>
                  </a:lnTo>
                  <a:lnTo>
                    <a:pt x="13" y="132"/>
                  </a:lnTo>
                  <a:cubicBezTo>
                    <a:pt x="13" y="133"/>
                    <a:pt x="12" y="134"/>
                    <a:pt x="12" y="136"/>
                  </a:cubicBezTo>
                  <a:cubicBezTo>
                    <a:pt x="12" y="141"/>
                    <a:pt x="16" y="144"/>
                    <a:pt x="22" y="146"/>
                  </a:cubicBezTo>
                  <a:cubicBezTo>
                    <a:pt x="23" y="146"/>
                    <a:pt x="25" y="145"/>
                    <a:pt x="28" y="144"/>
                  </a:cubicBezTo>
                  <a:cubicBezTo>
                    <a:pt x="29" y="144"/>
                    <a:pt x="30" y="144"/>
                    <a:pt x="33" y="143"/>
                  </a:cubicBezTo>
                  <a:cubicBezTo>
                    <a:pt x="35" y="142"/>
                    <a:pt x="37" y="141"/>
                    <a:pt x="38" y="141"/>
                  </a:cubicBezTo>
                  <a:cubicBezTo>
                    <a:pt x="39" y="140"/>
                    <a:pt x="40" y="140"/>
                    <a:pt x="43" y="138"/>
                  </a:cubicBezTo>
                  <a:cubicBezTo>
                    <a:pt x="43" y="138"/>
                    <a:pt x="44" y="138"/>
                    <a:pt x="45" y="137"/>
                  </a:cubicBezTo>
                  <a:cubicBezTo>
                    <a:pt x="45" y="137"/>
                    <a:pt x="45" y="137"/>
                    <a:pt x="46" y="137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8" y="135"/>
                    <a:pt x="49" y="134"/>
                    <a:pt x="49" y="133"/>
                  </a:cubicBezTo>
                  <a:cubicBezTo>
                    <a:pt x="50" y="133"/>
                    <a:pt x="50" y="123"/>
                    <a:pt x="50" y="110"/>
                  </a:cubicBezTo>
                  <a:lnTo>
                    <a:pt x="48" y="111"/>
                  </a:lnTo>
                  <a:cubicBezTo>
                    <a:pt x="48" y="111"/>
                    <a:pt x="47" y="112"/>
                    <a:pt x="46" y="112"/>
                  </a:cubicBezTo>
                  <a:cubicBezTo>
                    <a:pt x="44" y="113"/>
                    <a:pt x="42" y="114"/>
                    <a:pt x="40" y="115"/>
                  </a:cubicBezTo>
                  <a:cubicBezTo>
                    <a:pt x="39" y="115"/>
                    <a:pt x="37" y="116"/>
                    <a:pt x="36" y="116"/>
                  </a:cubicBezTo>
                  <a:lnTo>
                    <a:pt x="31" y="117"/>
                  </a:lnTo>
                  <a:cubicBezTo>
                    <a:pt x="30" y="118"/>
                    <a:pt x="28" y="118"/>
                    <a:pt x="25" y="118"/>
                  </a:cubicBezTo>
                  <a:lnTo>
                    <a:pt x="22" y="119"/>
                  </a:lnTo>
                  <a:lnTo>
                    <a:pt x="18" y="119"/>
                  </a:lnTo>
                  <a:cubicBezTo>
                    <a:pt x="14" y="119"/>
                    <a:pt x="9" y="119"/>
                    <a:pt x="3" y="119"/>
                  </a:cubicBezTo>
                  <a:lnTo>
                    <a:pt x="0" y="119"/>
                  </a:lnTo>
                  <a:lnTo>
                    <a:pt x="3" y="118"/>
                  </a:lnTo>
                  <a:lnTo>
                    <a:pt x="23" y="114"/>
                  </a:lnTo>
                  <a:cubicBezTo>
                    <a:pt x="24" y="113"/>
                    <a:pt x="27" y="112"/>
                    <a:pt x="30" y="112"/>
                  </a:cubicBezTo>
                  <a:lnTo>
                    <a:pt x="37" y="109"/>
                  </a:lnTo>
                  <a:lnTo>
                    <a:pt x="45" y="107"/>
                  </a:lnTo>
                  <a:lnTo>
                    <a:pt x="50" y="105"/>
                  </a:lnTo>
                  <a:lnTo>
                    <a:pt x="50" y="88"/>
                  </a:lnTo>
                  <a:lnTo>
                    <a:pt x="48" y="88"/>
                  </a:lnTo>
                  <a:cubicBezTo>
                    <a:pt x="48" y="89"/>
                    <a:pt x="47" y="89"/>
                    <a:pt x="45" y="89"/>
                  </a:cubicBezTo>
                  <a:lnTo>
                    <a:pt x="43" y="90"/>
                  </a:lnTo>
                  <a:lnTo>
                    <a:pt x="40" y="90"/>
                  </a:lnTo>
                  <a:lnTo>
                    <a:pt x="38" y="91"/>
                  </a:lnTo>
                  <a:lnTo>
                    <a:pt x="37" y="91"/>
                  </a:lnTo>
                  <a:cubicBezTo>
                    <a:pt x="36" y="91"/>
                    <a:pt x="35" y="91"/>
                    <a:pt x="34" y="90"/>
                  </a:cubicBezTo>
                  <a:cubicBezTo>
                    <a:pt x="33" y="90"/>
                    <a:pt x="33" y="90"/>
                    <a:pt x="32" y="90"/>
                  </a:cubicBezTo>
                  <a:lnTo>
                    <a:pt x="31" y="89"/>
                  </a:lnTo>
                  <a:cubicBezTo>
                    <a:pt x="28" y="88"/>
                    <a:pt x="27" y="86"/>
                    <a:pt x="26" y="84"/>
                  </a:cubicBezTo>
                  <a:cubicBezTo>
                    <a:pt x="25" y="84"/>
                    <a:pt x="25" y="83"/>
                    <a:pt x="24" y="81"/>
                  </a:cubicBezTo>
                  <a:cubicBezTo>
                    <a:pt x="24" y="80"/>
                    <a:pt x="24" y="78"/>
                    <a:pt x="24" y="77"/>
                  </a:cubicBezTo>
                  <a:cubicBezTo>
                    <a:pt x="24" y="75"/>
                    <a:pt x="24" y="74"/>
                    <a:pt x="25" y="71"/>
                  </a:cubicBezTo>
                  <a:cubicBezTo>
                    <a:pt x="25" y="69"/>
                    <a:pt x="26" y="67"/>
                    <a:pt x="27" y="65"/>
                  </a:cubicBezTo>
                  <a:cubicBezTo>
                    <a:pt x="27" y="66"/>
                    <a:pt x="27" y="67"/>
                    <a:pt x="26" y="69"/>
                  </a:cubicBezTo>
                  <a:lnTo>
                    <a:pt x="26" y="71"/>
                  </a:lnTo>
                  <a:lnTo>
                    <a:pt x="26" y="73"/>
                  </a:lnTo>
                  <a:cubicBezTo>
                    <a:pt x="26" y="75"/>
                    <a:pt x="26" y="77"/>
                    <a:pt x="27" y="78"/>
                  </a:cubicBezTo>
                  <a:cubicBezTo>
                    <a:pt x="27" y="79"/>
                    <a:pt x="28" y="81"/>
                    <a:pt x="28" y="81"/>
                  </a:cubicBezTo>
                  <a:cubicBezTo>
                    <a:pt x="29" y="82"/>
                    <a:pt x="30" y="83"/>
                    <a:pt x="31" y="84"/>
                  </a:cubicBezTo>
                  <a:cubicBezTo>
                    <a:pt x="32" y="85"/>
                    <a:pt x="34" y="85"/>
                    <a:pt x="36" y="86"/>
                  </a:cubicBezTo>
                  <a:lnTo>
                    <a:pt x="39" y="86"/>
                  </a:lnTo>
                  <a:cubicBezTo>
                    <a:pt x="40" y="86"/>
                    <a:pt x="43" y="86"/>
                    <a:pt x="45" y="85"/>
                  </a:cubicBezTo>
                  <a:cubicBezTo>
                    <a:pt x="46" y="85"/>
                    <a:pt x="46" y="84"/>
                    <a:pt x="47" y="84"/>
                  </a:cubicBezTo>
                  <a:lnTo>
                    <a:pt x="50" y="83"/>
                  </a:lnTo>
                  <a:cubicBezTo>
                    <a:pt x="50" y="60"/>
                    <a:pt x="50" y="38"/>
                    <a:pt x="50" y="38"/>
                  </a:cubicBezTo>
                  <a:lnTo>
                    <a:pt x="53" y="33"/>
                  </a:lnTo>
                  <a:lnTo>
                    <a:pt x="53" y="82"/>
                  </a:lnTo>
                  <a:lnTo>
                    <a:pt x="55" y="81"/>
                  </a:lnTo>
                  <a:lnTo>
                    <a:pt x="58" y="80"/>
                  </a:lnTo>
                  <a:lnTo>
                    <a:pt x="61" y="78"/>
                  </a:lnTo>
                  <a:lnTo>
                    <a:pt x="63" y="77"/>
                  </a:lnTo>
                  <a:lnTo>
                    <a:pt x="65" y="76"/>
                  </a:lnTo>
                  <a:lnTo>
                    <a:pt x="67" y="74"/>
                  </a:lnTo>
                  <a:cubicBezTo>
                    <a:pt x="69" y="73"/>
                    <a:pt x="70" y="71"/>
                    <a:pt x="70" y="70"/>
                  </a:cubicBezTo>
                  <a:lnTo>
                    <a:pt x="70" y="70"/>
                  </a:lnTo>
                  <a:lnTo>
                    <a:pt x="70" y="69"/>
                  </a:lnTo>
                  <a:lnTo>
                    <a:pt x="70" y="68"/>
                  </a:ln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8" y="67"/>
                  </a:cubicBezTo>
                  <a:lnTo>
                    <a:pt x="61" y="67"/>
                  </a:lnTo>
                  <a:cubicBezTo>
                    <a:pt x="58" y="67"/>
                    <a:pt x="56" y="65"/>
                    <a:pt x="56" y="63"/>
                  </a:cubicBezTo>
                  <a:cubicBezTo>
                    <a:pt x="56" y="63"/>
                    <a:pt x="56" y="62"/>
                    <a:pt x="56" y="62"/>
                  </a:cubicBezTo>
                  <a:cubicBezTo>
                    <a:pt x="56" y="62"/>
                    <a:pt x="57" y="62"/>
                    <a:pt x="57" y="61"/>
                  </a:cubicBezTo>
                  <a:cubicBezTo>
                    <a:pt x="57" y="59"/>
                    <a:pt x="58" y="58"/>
                    <a:pt x="59" y="57"/>
                  </a:cubicBezTo>
                  <a:lnTo>
                    <a:pt x="61" y="55"/>
                  </a:lnTo>
                  <a:cubicBezTo>
                    <a:pt x="61" y="54"/>
                    <a:pt x="62" y="54"/>
                    <a:pt x="62" y="53"/>
                  </a:cubicBezTo>
                  <a:lnTo>
                    <a:pt x="63" y="53"/>
                  </a:lnTo>
                  <a:lnTo>
                    <a:pt x="64" y="53"/>
                  </a:lnTo>
                  <a:lnTo>
                    <a:pt x="64" y="53"/>
                  </a:lnTo>
                  <a:cubicBezTo>
                    <a:pt x="64" y="53"/>
                    <a:pt x="65" y="53"/>
                    <a:pt x="65" y="53"/>
                  </a:cubicBezTo>
                  <a:cubicBezTo>
                    <a:pt x="65" y="53"/>
                    <a:pt x="65" y="53"/>
                    <a:pt x="66" y="53"/>
                  </a:cubicBezTo>
                  <a:cubicBezTo>
                    <a:pt x="66" y="54"/>
                    <a:pt x="67" y="54"/>
                    <a:pt x="67" y="55"/>
                  </a:cubicBezTo>
                  <a:cubicBezTo>
                    <a:pt x="68" y="55"/>
                    <a:pt x="68" y="56"/>
                    <a:pt x="69" y="57"/>
                  </a:cubicBezTo>
                  <a:lnTo>
                    <a:pt x="70" y="59"/>
                  </a:lnTo>
                  <a:lnTo>
                    <a:pt x="71" y="60"/>
                  </a:lnTo>
                  <a:lnTo>
                    <a:pt x="71" y="61"/>
                  </a:lnTo>
                  <a:cubicBezTo>
                    <a:pt x="71" y="61"/>
                    <a:pt x="72" y="61"/>
                    <a:pt x="72" y="61"/>
                  </a:cubicBezTo>
                  <a:cubicBezTo>
                    <a:pt x="72" y="61"/>
                    <a:pt x="78" y="62"/>
                    <a:pt x="80" y="61"/>
                  </a:cubicBezTo>
                  <a:lnTo>
                    <a:pt x="82" y="60"/>
                  </a:lnTo>
                  <a:lnTo>
                    <a:pt x="85" y="59"/>
                  </a:lnTo>
                  <a:lnTo>
                    <a:pt x="87" y="58"/>
                  </a:lnTo>
                  <a:lnTo>
                    <a:pt x="89" y="57"/>
                  </a:lnTo>
                  <a:lnTo>
                    <a:pt x="89" y="58"/>
                  </a:lnTo>
                  <a:lnTo>
                    <a:pt x="88" y="59"/>
                  </a:lnTo>
                  <a:lnTo>
                    <a:pt x="88" y="60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7" y="62"/>
                  </a:lnTo>
                  <a:cubicBezTo>
                    <a:pt x="88" y="63"/>
                    <a:pt x="90" y="63"/>
                    <a:pt x="92" y="63"/>
                  </a:cubicBezTo>
                  <a:lnTo>
                    <a:pt x="92" y="10"/>
                  </a:lnTo>
                  <a:lnTo>
                    <a:pt x="95" y="5"/>
                  </a:lnTo>
                  <a:lnTo>
                    <a:pt x="95" y="62"/>
                  </a:lnTo>
                  <a:cubicBezTo>
                    <a:pt x="98" y="61"/>
                    <a:pt x="100" y="59"/>
                    <a:pt x="103" y="57"/>
                  </a:cubicBezTo>
                  <a:lnTo>
                    <a:pt x="103" y="57"/>
                  </a:lnTo>
                  <a:cubicBezTo>
                    <a:pt x="103" y="57"/>
                    <a:pt x="101" y="61"/>
                    <a:pt x="101" y="61"/>
                  </a:cubicBezTo>
                  <a:cubicBezTo>
                    <a:pt x="103" y="67"/>
                    <a:pt x="112" y="59"/>
                    <a:pt x="112" y="59"/>
                  </a:cubicBezTo>
                  <a:lnTo>
                    <a:pt x="114" y="58"/>
                  </a:lnTo>
                  <a:lnTo>
                    <a:pt x="115" y="56"/>
                  </a:lnTo>
                  <a:lnTo>
                    <a:pt x="114" y="59"/>
                  </a:lnTo>
                  <a:lnTo>
                    <a:pt x="114" y="60"/>
                  </a:lnTo>
                  <a:lnTo>
                    <a:pt x="114" y="61"/>
                  </a:lnTo>
                  <a:cubicBezTo>
                    <a:pt x="114" y="61"/>
                    <a:pt x="114" y="62"/>
                    <a:pt x="115" y="62"/>
                  </a:cubicBezTo>
                  <a:cubicBezTo>
                    <a:pt x="115" y="63"/>
                    <a:pt x="122" y="63"/>
                    <a:pt x="124" y="63"/>
                  </a:cubicBezTo>
                  <a:lnTo>
                    <a:pt x="146" y="63"/>
                  </a:lnTo>
                  <a:cubicBezTo>
                    <a:pt x="147" y="63"/>
                    <a:pt x="148" y="63"/>
                    <a:pt x="149" y="62"/>
                  </a:cubicBezTo>
                  <a:lnTo>
                    <a:pt x="151" y="62"/>
                  </a:lnTo>
                  <a:lnTo>
                    <a:pt x="152" y="61"/>
                  </a:lnTo>
                  <a:lnTo>
                    <a:pt x="150" y="61"/>
                  </a:lnTo>
                  <a:lnTo>
                    <a:pt x="150" y="60"/>
                  </a:lnTo>
                  <a:cubicBezTo>
                    <a:pt x="150" y="60"/>
                    <a:pt x="149" y="60"/>
                    <a:pt x="149" y="59"/>
                  </a:cubicBezTo>
                  <a:cubicBezTo>
                    <a:pt x="147" y="58"/>
                    <a:pt x="146" y="56"/>
                    <a:pt x="145" y="54"/>
                  </a:cubicBezTo>
                  <a:cubicBezTo>
                    <a:pt x="145" y="53"/>
                    <a:pt x="145" y="52"/>
                    <a:pt x="145" y="52"/>
                  </a:cubicBezTo>
                  <a:cubicBezTo>
                    <a:pt x="145" y="49"/>
                    <a:pt x="145" y="48"/>
                    <a:pt x="146" y="47"/>
                  </a:cubicBezTo>
                  <a:cubicBezTo>
                    <a:pt x="147" y="46"/>
                    <a:pt x="147" y="45"/>
                    <a:pt x="149" y="44"/>
                  </a:cubicBezTo>
                  <a:cubicBezTo>
                    <a:pt x="149" y="44"/>
                    <a:pt x="150" y="43"/>
                    <a:pt x="151" y="43"/>
                  </a:cubicBezTo>
                  <a:lnTo>
                    <a:pt x="153" y="42"/>
                  </a:lnTo>
                  <a:lnTo>
                    <a:pt x="155" y="42"/>
                  </a:lnTo>
                  <a:cubicBezTo>
                    <a:pt x="155" y="42"/>
                    <a:pt x="157" y="41"/>
                    <a:pt x="159" y="41"/>
                  </a:cubicBezTo>
                  <a:lnTo>
                    <a:pt x="159" y="41"/>
                  </a:lnTo>
                  <a:cubicBezTo>
                    <a:pt x="160" y="41"/>
                    <a:pt x="160" y="41"/>
                    <a:pt x="160" y="42"/>
                  </a:cubicBezTo>
                  <a:lnTo>
                    <a:pt x="161" y="42"/>
                  </a:lnTo>
                  <a:cubicBezTo>
                    <a:pt x="163" y="42"/>
                    <a:pt x="165" y="43"/>
                    <a:pt x="167" y="44"/>
                  </a:cubicBezTo>
                  <a:cubicBezTo>
                    <a:pt x="168" y="44"/>
                    <a:pt x="169" y="44"/>
                    <a:pt x="170" y="45"/>
                  </a:cubicBezTo>
                  <a:cubicBezTo>
                    <a:pt x="170" y="45"/>
                    <a:pt x="171" y="46"/>
                    <a:pt x="171" y="46"/>
                  </a:cubicBezTo>
                  <a:cubicBezTo>
                    <a:pt x="172" y="47"/>
                    <a:pt x="172" y="47"/>
                    <a:pt x="172" y="47"/>
                  </a:cubicBezTo>
                  <a:lnTo>
                    <a:pt x="171" y="47"/>
                  </a:lnTo>
                  <a:lnTo>
                    <a:pt x="169" y="47"/>
                  </a:lnTo>
                  <a:lnTo>
                    <a:pt x="168" y="47"/>
                  </a:lnTo>
                  <a:lnTo>
                    <a:pt x="166" y="47"/>
                  </a:lnTo>
                  <a:lnTo>
                    <a:pt x="163" y="46"/>
                  </a:lnTo>
                  <a:lnTo>
                    <a:pt x="161" y="46"/>
                  </a:lnTo>
                  <a:lnTo>
                    <a:pt x="157" y="46"/>
                  </a:lnTo>
                  <a:cubicBezTo>
                    <a:pt x="152" y="46"/>
                    <a:pt x="150" y="47"/>
                    <a:pt x="148" y="48"/>
                  </a:cubicBezTo>
                  <a:cubicBezTo>
                    <a:pt x="148" y="49"/>
                    <a:pt x="148" y="49"/>
                    <a:pt x="149" y="50"/>
                  </a:cubicBezTo>
                  <a:lnTo>
                    <a:pt x="150" y="52"/>
                  </a:lnTo>
                  <a:cubicBezTo>
                    <a:pt x="151" y="53"/>
                    <a:pt x="153" y="55"/>
                    <a:pt x="155" y="56"/>
                  </a:cubicBezTo>
                  <a:cubicBezTo>
                    <a:pt x="157" y="57"/>
                    <a:pt x="159" y="58"/>
                    <a:pt x="161" y="58"/>
                  </a:cubicBezTo>
                  <a:cubicBezTo>
                    <a:pt x="163" y="58"/>
                    <a:pt x="164" y="58"/>
                    <a:pt x="164" y="58"/>
                  </a:cubicBezTo>
                  <a:lnTo>
                    <a:pt x="166" y="58"/>
                  </a:lnTo>
                  <a:cubicBezTo>
                    <a:pt x="166" y="58"/>
                    <a:pt x="166" y="58"/>
                    <a:pt x="167" y="58"/>
                  </a:cubicBezTo>
                  <a:cubicBezTo>
                    <a:pt x="167" y="58"/>
                    <a:pt x="167" y="58"/>
                    <a:pt x="167" y="58"/>
                  </a:cubicBezTo>
                  <a:lnTo>
                    <a:pt x="168" y="58"/>
                  </a:lnTo>
                  <a:cubicBezTo>
                    <a:pt x="168" y="58"/>
                    <a:pt x="168" y="58"/>
                    <a:pt x="169" y="58"/>
                  </a:cubicBezTo>
                  <a:cubicBezTo>
                    <a:pt x="169" y="58"/>
                    <a:pt x="170" y="58"/>
                    <a:pt x="170" y="58"/>
                  </a:cubicBezTo>
                  <a:lnTo>
                    <a:pt x="172" y="57"/>
                  </a:lnTo>
                  <a:cubicBezTo>
                    <a:pt x="175" y="56"/>
                    <a:pt x="178" y="55"/>
                    <a:pt x="181" y="53"/>
                  </a:cubicBezTo>
                  <a:cubicBezTo>
                    <a:pt x="181" y="54"/>
                    <a:pt x="181" y="55"/>
                    <a:pt x="180" y="56"/>
                  </a:cubicBezTo>
                  <a:lnTo>
                    <a:pt x="180" y="57"/>
                  </a:lnTo>
                  <a:cubicBezTo>
                    <a:pt x="180" y="57"/>
                    <a:pt x="179" y="57"/>
                    <a:pt x="179" y="58"/>
                  </a:cubicBezTo>
                  <a:lnTo>
                    <a:pt x="177" y="60"/>
                  </a:lnTo>
                  <a:lnTo>
                    <a:pt x="176" y="60"/>
                  </a:lnTo>
                  <a:lnTo>
                    <a:pt x="175" y="61"/>
                  </a:lnTo>
                  <a:lnTo>
                    <a:pt x="173" y="62"/>
                  </a:lnTo>
                  <a:lnTo>
                    <a:pt x="172" y="62"/>
                  </a:lnTo>
                  <a:lnTo>
                    <a:pt x="169" y="63"/>
                  </a:lnTo>
                  <a:lnTo>
                    <a:pt x="164" y="64"/>
                  </a:lnTo>
                  <a:lnTo>
                    <a:pt x="155" y="67"/>
                  </a:lnTo>
                  <a:lnTo>
                    <a:pt x="152" y="67"/>
                  </a:lnTo>
                  <a:lnTo>
                    <a:pt x="148" y="68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42" y="68"/>
                  </a:lnTo>
                  <a:lnTo>
                    <a:pt x="140" y="68"/>
                  </a:lnTo>
                  <a:lnTo>
                    <a:pt x="124" y="68"/>
                  </a:lnTo>
                  <a:lnTo>
                    <a:pt x="124" y="68"/>
                  </a:lnTo>
                  <a:lnTo>
                    <a:pt x="122" y="68"/>
                  </a:lnTo>
                  <a:cubicBezTo>
                    <a:pt x="121" y="68"/>
                    <a:pt x="114" y="68"/>
                    <a:pt x="114" y="68"/>
                  </a:cubicBezTo>
                  <a:cubicBezTo>
                    <a:pt x="113" y="68"/>
                    <a:pt x="113" y="68"/>
                    <a:pt x="112" y="68"/>
                  </a:cubicBezTo>
                  <a:cubicBezTo>
                    <a:pt x="111" y="67"/>
                    <a:pt x="110" y="66"/>
                    <a:pt x="109" y="65"/>
                  </a:cubicBezTo>
                  <a:cubicBezTo>
                    <a:pt x="102" y="72"/>
                    <a:pt x="98" y="64"/>
                    <a:pt x="98" y="64"/>
                  </a:cubicBezTo>
                  <a:cubicBezTo>
                    <a:pt x="97" y="65"/>
                    <a:pt x="96" y="66"/>
                    <a:pt x="95" y="66"/>
                  </a:cubicBezTo>
                  <a:lnTo>
                    <a:pt x="95" y="92"/>
                  </a:lnTo>
                  <a:cubicBezTo>
                    <a:pt x="95" y="93"/>
                    <a:pt x="96" y="95"/>
                    <a:pt x="97" y="97"/>
                  </a:cubicBezTo>
                  <a:cubicBezTo>
                    <a:pt x="98" y="98"/>
                    <a:pt x="99" y="98"/>
                    <a:pt x="100" y="98"/>
                  </a:cubicBezTo>
                  <a:cubicBezTo>
                    <a:pt x="111" y="100"/>
                    <a:pt x="122" y="98"/>
                    <a:pt x="122" y="98"/>
                  </a:cubicBezTo>
                  <a:lnTo>
                    <a:pt x="120" y="97"/>
                  </a:lnTo>
                  <a:lnTo>
                    <a:pt x="120" y="96"/>
                  </a:lnTo>
                  <a:cubicBezTo>
                    <a:pt x="120" y="96"/>
                    <a:pt x="119" y="96"/>
                    <a:pt x="119" y="96"/>
                  </a:cubicBezTo>
                  <a:cubicBezTo>
                    <a:pt x="117" y="94"/>
                    <a:pt x="116" y="93"/>
                    <a:pt x="115" y="91"/>
                  </a:cubicBezTo>
                  <a:cubicBezTo>
                    <a:pt x="115" y="90"/>
                    <a:pt x="115" y="89"/>
                    <a:pt x="115" y="88"/>
                  </a:cubicBezTo>
                  <a:cubicBezTo>
                    <a:pt x="115" y="86"/>
                    <a:pt x="115" y="84"/>
                    <a:pt x="116" y="83"/>
                  </a:cubicBezTo>
                  <a:cubicBezTo>
                    <a:pt x="117" y="82"/>
                    <a:pt x="117" y="82"/>
                    <a:pt x="118" y="81"/>
                  </a:cubicBezTo>
                  <a:cubicBezTo>
                    <a:pt x="119" y="80"/>
                    <a:pt x="120" y="80"/>
                    <a:pt x="121" y="79"/>
                  </a:cubicBezTo>
                  <a:lnTo>
                    <a:pt x="123" y="79"/>
                  </a:lnTo>
                  <a:lnTo>
                    <a:pt x="125" y="78"/>
                  </a:lnTo>
                  <a:cubicBezTo>
                    <a:pt x="125" y="78"/>
                    <a:pt x="127" y="78"/>
                    <a:pt x="129" y="78"/>
                  </a:cubicBezTo>
                  <a:lnTo>
                    <a:pt x="129" y="78"/>
                  </a:lnTo>
                  <a:cubicBezTo>
                    <a:pt x="130" y="78"/>
                    <a:pt x="130" y="78"/>
                    <a:pt x="130" y="78"/>
                  </a:cubicBezTo>
                  <a:lnTo>
                    <a:pt x="131" y="78"/>
                  </a:lnTo>
                  <a:cubicBezTo>
                    <a:pt x="133" y="78"/>
                    <a:pt x="135" y="79"/>
                    <a:pt x="137" y="80"/>
                  </a:cubicBezTo>
                  <a:cubicBezTo>
                    <a:pt x="138" y="80"/>
                    <a:pt x="139" y="81"/>
                    <a:pt x="140" y="81"/>
                  </a:cubicBezTo>
                  <a:cubicBezTo>
                    <a:pt x="140" y="81"/>
                    <a:pt x="141" y="82"/>
                    <a:pt x="141" y="82"/>
                  </a:cubicBezTo>
                  <a:cubicBezTo>
                    <a:pt x="142" y="83"/>
                    <a:pt x="142" y="83"/>
                    <a:pt x="142" y="84"/>
                  </a:cubicBezTo>
                  <a:lnTo>
                    <a:pt x="141" y="83"/>
                  </a:lnTo>
                  <a:lnTo>
                    <a:pt x="139" y="83"/>
                  </a:lnTo>
                  <a:lnTo>
                    <a:pt x="138" y="83"/>
                  </a:lnTo>
                  <a:lnTo>
                    <a:pt x="136" y="83"/>
                  </a:lnTo>
                  <a:lnTo>
                    <a:pt x="133" y="83"/>
                  </a:lnTo>
                  <a:lnTo>
                    <a:pt x="131" y="82"/>
                  </a:lnTo>
                  <a:lnTo>
                    <a:pt x="127" y="82"/>
                  </a:lnTo>
                  <a:cubicBezTo>
                    <a:pt x="122" y="82"/>
                    <a:pt x="119" y="83"/>
                    <a:pt x="118" y="85"/>
                  </a:cubicBezTo>
                  <a:cubicBezTo>
                    <a:pt x="118" y="85"/>
                    <a:pt x="118" y="86"/>
                    <a:pt x="119" y="86"/>
                  </a:cubicBezTo>
                  <a:lnTo>
                    <a:pt x="120" y="88"/>
                  </a:lnTo>
                  <a:cubicBezTo>
                    <a:pt x="121" y="90"/>
                    <a:pt x="123" y="91"/>
                    <a:pt x="125" y="93"/>
                  </a:cubicBezTo>
                  <a:cubicBezTo>
                    <a:pt x="127" y="94"/>
                    <a:pt x="129" y="94"/>
                    <a:pt x="131" y="94"/>
                  </a:cubicBezTo>
                  <a:cubicBezTo>
                    <a:pt x="133" y="94"/>
                    <a:pt x="133" y="95"/>
                    <a:pt x="134" y="95"/>
                  </a:cubicBezTo>
                  <a:lnTo>
                    <a:pt x="136" y="94"/>
                  </a:lnTo>
                  <a:cubicBezTo>
                    <a:pt x="136" y="94"/>
                    <a:pt x="136" y="94"/>
                    <a:pt x="137" y="94"/>
                  </a:cubicBezTo>
                  <a:cubicBezTo>
                    <a:pt x="137" y="94"/>
                    <a:pt x="137" y="94"/>
                    <a:pt x="137" y="94"/>
                  </a:cubicBezTo>
                  <a:lnTo>
                    <a:pt x="138" y="94"/>
                  </a:lnTo>
                  <a:cubicBezTo>
                    <a:pt x="138" y="94"/>
                    <a:pt x="138" y="94"/>
                    <a:pt x="139" y="94"/>
                  </a:cubicBezTo>
                  <a:cubicBezTo>
                    <a:pt x="139" y="94"/>
                    <a:pt x="139" y="94"/>
                    <a:pt x="140" y="94"/>
                  </a:cubicBezTo>
                  <a:lnTo>
                    <a:pt x="142" y="93"/>
                  </a:lnTo>
                  <a:cubicBezTo>
                    <a:pt x="145" y="92"/>
                    <a:pt x="148" y="91"/>
                    <a:pt x="151" y="90"/>
                  </a:cubicBezTo>
                  <a:cubicBezTo>
                    <a:pt x="151" y="91"/>
                    <a:pt x="151" y="91"/>
                    <a:pt x="150" y="92"/>
                  </a:cubicBezTo>
                  <a:lnTo>
                    <a:pt x="150" y="93"/>
                  </a:lnTo>
                  <a:cubicBezTo>
                    <a:pt x="150" y="93"/>
                    <a:pt x="149" y="94"/>
                    <a:pt x="149" y="94"/>
                  </a:cubicBezTo>
                  <a:lnTo>
                    <a:pt x="147" y="96"/>
                  </a:lnTo>
                  <a:lnTo>
                    <a:pt x="146" y="97"/>
                  </a:lnTo>
                  <a:lnTo>
                    <a:pt x="145" y="97"/>
                  </a:lnTo>
                  <a:lnTo>
                    <a:pt x="143" y="98"/>
                  </a:lnTo>
                  <a:lnTo>
                    <a:pt x="142" y="99"/>
                  </a:lnTo>
                  <a:cubicBezTo>
                    <a:pt x="142" y="99"/>
                    <a:pt x="127" y="107"/>
                    <a:pt x="96" y="103"/>
                  </a:cubicBezTo>
                  <a:close/>
                  <a:moveTo>
                    <a:pt x="108" y="35"/>
                  </a:moveTo>
                  <a:lnTo>
                    <a:pt x="104" y="40"/>
                  </a:lnTo>
                  <a:lnTo>
                    <a:pt x="100" y="35"/>
                  </a:lnTo>
                  <a:lnTo>
                    <a:pt x="103" y="31"/>
                  </a:lnTo>
                  <a:lnTo>
                    <a:pt x="108" y="35"/>
                  </a:lnTo>
                  <a:close/>
                  <a:moveTo>
                    <a:pt x="112" y="44"/>
                  </a:moveTo>
                  <a:lnTo>
                    <a:pt x="109" y="48"/>
                  </a:lnTo>
                  <a:lnTo>
                    <a:pt x="105" y="45"/>
                  </a:lnTo>
                  <a:lnTo>
                    <a:pt x="102" y="48"/>
                  </a:lnTo>
                  <a:lnTo>
                    <a:pt x="98" y="44"/>
                  </a:lnTo>
                  <a:lnTo>
                    <a:pt x="102" y="39"/>
                  </a:lnTo>
                  <a:lnTo>
                    <a:pt x="105" y="43"/>
                  </a:lnTo>
                  <a:lnTo>
                    <a:pt x="108" y="39"/>
                  </a:lnTo>
                  <a:lnTo>
                    <a:pt x="112" y="44"/>
                  </a:lnTo>
                  <a:close/>
                  <a:moveTo>
                    <a:pt x="70" y="43"/>
                  </a:moveTo>
                  <a:lnTo>
                    <a:pt x="66" y="47"/>
                  </a:lnTo>
                  <a:lnTo>
                    <a:pt x="63" y="43"/>
                  </a:lnTo>
                  <a:lnTo>
                    <a:pt x="60" y="47"/>
                  </a:lnTo>
                  <a:lnTo>
                    <a:pt x="56" y="42"/>
                  </a:lnTo>
                  <a:lnTo>
                    <a:pt x="59" y="38"/>
                  </a:lnTo>
                  <a:lnTo>
                    <a:pt x="63" y="42"/>
                  </a:lnTo>
                  <a:lnTo>
                    <a:pt x="66" y="38"/>
                  </a:lnTo>
                  <a:lnTo>
                    <a:pt x="70" y="43"/>
                  </a:lnTo>
                  <a:close/>
                  <a:moveTo>
                    <a:pt x="95" y="107"/>
                  </a:moveTo>
                  <a:cubicBezTo>
                    <a:pt x="95" y="109"/>
                    <a:pt x="96" y="110"/>
                    <a:pt x="95" y="111"/>
                  </a:cubicBezTo>
                  <a:cubicBezTo>
                    <a:pt x="95" y="111"/>
                    <a:pt x="78" y="121"/>
                    <a:pt x="78" y="121"/>
                  </a:cubicBezTo>
                  <a:cubicBezTo>
                    <a:pt x="78" y="120"/>
                    <a:pt x="77" y="118"/>
                    <a:pt x="78" y="118"/>
                  </a:cubicBezTo>
                  <a:lnTo>
                    <a:pt x="78" y="117"/>
                  </a:lnTo>
                  <a:cubicBezTo>
                    <a:pt x="78" y="117"/>
                    <a:pt x="78" y="117"/>
                    <a:pt x="79" y="116"/>
                  </a:cubicBezTo>
                  <a:lnTo>
                    <a:pt x="95" y="107"/>
                  </a:lnTo>
                  <a:close/>
                  <a:moveTo>
                    <a:pt x="118" y="71"/>
                  </a:moveTo>
                  <a:cubicBezTo>
                    <a:pt x="118" y="73"/>
                    <a:pt x="119" y="75"/>
                    <a:pt x="118" y="76"/>
                  </a:cubicBezTo>
                  <a:cubicBezTo>
                    <a:pt x="118" y="76"/>
                    <a:pt x="101" y="86"/>
                    <a:pt x="101" y="86"/>
                  </a:cubicBezTo>
                  <a:cubicBezTo>
                    <a:pt x="100" y="85"/>
                    <a:pt x="100" y="83"/>
                    <a:pt x="100" y="83"/>
                  </a:cubicBezTo>
                  <a:lnTo>
                    <a:pt x="101" y="82"/>
                  </a:lnTo>
                  <a:cubicBezTo>
                    <a:pt x="101" y="82"/>
                    <a:pt x="101" y="81"/>
                    <a:pt x="102" y="81"/>
                  </a:cubicBezTo>
                  <a:lnTo>
                    <a:pt x="118" y="7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572000" y="518160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Restoring Hope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Securing the Future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Ending Poverty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PPAF’s </a:t>
            </a:r>
            <a:r>
              <a:rPr lang="en-US" dirty="0" smtClean="0">
                <a:solidFill>
                  <a:schemeClr val="accent6"/>
                </a:solidFill>
              </a:rPr>
              <a:t>Target</a:t>
            </a:r>
            <a:r>
              <a:rPr lang="en-US" dirty="0" smtClean="0">
                <a:solidFill>
                  <a:schemeClr val="bg1"/>
                </a:solidFill>
              </a:rPr>
              <a:t> Housing Market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4535" y="3530025"/>
            <a:ext cx="262091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Poverty Line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PKR 1,024/individual/month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67160340"/>
              </p:ext>
            </p:extLst>
          </p:nvPr>
        </p:nvGraphicFramePr>
        <p:xfrm>
          <a:off x="2275935" y="1710256"/>
          <a:ext cx="4572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885535" y="3845444"/>
            <a:ext cx="3429000" cy="0"/>
          </a:xfrm>
          <a:prstGeom prst="line">
            <a:avLst/>
          </a:prstGeom>
          <a:ln w="69850" cmpd="tri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2795" y="3165662"/>
            <a:ext cx="14702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PPAF’s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Housing </a:t>
            </a:r>
          </a:p>
          <a:p>
            <a:pPr algn="ctr"/>
            <a:r>
              <a:rPr lang="en-US" sz="2800" b="1" dirty="0" smtClean="0">
                <a:solidFill>
                  <a:schemeClr val="accent6"/>
                </a:solidFill>
              </a:rPr>
              <a:t>Market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3000" y="181926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Non-Poor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 flipH="1">
            <a:off x="2514600" y="3165662"/>
            <a:ext cx="45719" cy="1973594"/>
          </a:xfrm>
          <a:prstGeom prst="leftBrac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2199735" y="4529656"/>
            <a:ext cx="76200" cy="1295400"/>
          </a:xfrm>
          <a:prstGeom prst="leftBrac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994059"/>
            <a:ext cx="1370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Hard Grant 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Based</a:t>
            </a:r>
          </a:p>
          <a:p>
            <a:pPr algn="ctr"/>
            <a:r>
              <a:rPr lang="en-US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Interventions</a:t>
            </a:r>
          </a:p>
        </p:txBody>
      </p:sp>
    </p:spTree>
    <p:extLst>
      <p:ext uri="{BB962C8B-B14F-4D97-AF65-F5344CB8AC3E}">
        <p14:creationId xmlns:p14="http://schemas.microsoft.com/office/powerpoint/2010/main" val="41400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PPAF’s </a:t>
            </a:r>
            <a:r>
              <a:rPr lang="en-US" dirty="0" smtClean="0">
                <a:solidFill>
                  <a:schemeClr val="accent6"/>
                </a:solidFill>
              </a:rPr>
              <a:t>Housing Initiatives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219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To date </a:t>
            </a:r>
            <a:r>
              <a:rPr lang="en-US" sz="2400" dirty="0" smtClean="0">
                <a:solidFill>
                  <a:schemeClr val="accent6"/>
                </a:solidFill>
              </a:rPr>
              <a:t>PPAF’s initiatives </a:t>
            </a:r>
            <a:r>
              <a:rPr lang="en-US" sz="2400" dirty="0" smtClean="0">
                <a:solidFill>
                  <a:schemeClr val="bg1"/>
                </a:solidFill>
              </a:rPr>
              <a:t>have remained</a:t>
            </a:r>
            <a:r>
              <a:rPr lang="en-US" sz="2400" dirty="0" smtClean="0">
                <a:solidFill>
                  <a:schemeClr val="accent6"/>
                </a:solidFill>
              </a:rPr>
              <a:t> grant based </a:t>
            </a:r>
            <a:r>
              <a:rPr lang="en-US" sz="2400" dirty="0" smtClean="0">
                <a:solidFill>
                  <a:schemeClr val="bg1"/>
                </a:solidFill>
              </a:rPr>
              <a:t>targeting the most </a:t>
            </a:r>
            <a:r>
              <a:rPr lang="en-US" sz="2400" dirty="0" smtClean="0">
                <a:solidFill>
                  <a:schemeClr val="accent6"/>
                </a:solidFill>
              </a:rPr>
              <a:t>vulnerable poor</a:t>
            </a:r>
            <a:r>
              <a:rPr lang="en-US" sz="2400" dirty="0" smtClean="0">
                <a:solidFill>
                  <a:schemeClr val="bg1"/>
                </a:solidFill>
              </a:rPr>
              <a:t> in communities or </a:t>
            </a:r>
            <a:r>
              <a:rPr lang="en-US" sz="2400" dirty="0" smtClean="0">
                <a:solidFill>
                  <a:schemeClr val="accent6"/>
                </a:solidFill>
              </a:rPr>
              <a:t>worst affected</a:t>
            </a:r>
            <a:r>
              <a:rPr lang="en-US" sz="2400" dirty="0" smtClean="0">
                <a:solidFill>
                  <a:schemeClr val="bg1"/>
                </a:solidFill>
              </a:rPr>
              <a:t> population in a disaster hit area 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03899920"/>
              </p:ext>
            </p:extLst>
          </p:nvPr>
        </p:nvGraphicFramePr>
        <p:xfrm>
          <a:off x="1371600" y="1371600"/>
          <a:ext cx="6705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46548" y="5562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PPAF is shifting focus from grant based initiatives into </a:t>
            </a:r>
            <a:r>
              <a:rPr lang="en-US" sz="2400" dirty="0" smtClean="0">
                <a:solidFill>
                  <a:schemeClr val="accent6"/>
                </a:solidFill>
              </a:rPr>
              <a:t>housing microfinance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2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533400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What is Housing Microfinance?</a:t>
            </a:r>
            <a:endParaRPr lang="en-US" sz="4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524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 smtClean="0">
                <a:solidFill>
                  <a:srgbClr val="FFC000"/>
                </a:solidFill>
              </a:rPr>
              <a:t> Loans </a:t>
            </a:r>
            <a:r>
              <a:rPr lang="en-US" sz="3200" b="1" dirty="0" smtClean="0">
                <a:solidFill>
                  <a:schemeClr val="bg1"/>
                </a:solidFill>
              </a:rPr>
              <a:t>used to help build incrementally - “Progressive build strategy”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638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Loans are often provided with:</a:t>
            </a:r>
          </a:p>
          <a:p>
            <a:pPr lvl="1"/>
            <a:r>
              <a:rPr lang="en-US" sz="3200" b="1" dirty="0" smtClean="0">
                <a:solidFill>
                  <a:srgbClr val="FFC000"/>
                </a:solidFill>
              </a:rPr>
              <a:t>Lending and Construction </a:t>
            </a:r>
            <a:r>
              <a:rPr lang="en-US" sz="3200" b="1" dirty="0" smtClean="0">
                <a:solidFill>
                  <a:schemeClr val="bg1"/>
                </a:solidFill>
              </a:rPr>
              <a:t>Assistance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docucinema.com/wp-content/uploads/2012/01/2012-01-05-sIncrementalHousing_Befor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2667000"/>
            <a:ext cx="3567545" cy="28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387927"/>
            <a:ext cx="8458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Findings from Literature Review</a:t>
            </a:r>
            <a:endParaRPr lang="en-US" sz="4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bu.edu/globalprograms/files/2011/02/Global-Programs_wide-e1297375595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9" y="1524000"/>
            <a:ext cx="8350250" cy="341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0459" y="5486400"/>
            <a:ext cx="8322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 smtClean="0">
                <a:solidFill>
                  <a:schemeClr val="bg1"/>
                </a:solidFill>
              </a:rPr>
              <a:t>Based on evidence </a:t>
            </a:r>
            <a:r>
              <a:rPr lang="en-US" sz="3200" b="1" dirty="0">
                <a:solidFill>
                  <a:schemeClr val="bg1"/>
                </a:solidFill>
              </a:rPr>
              <a:t>on </a:t>
            </a:r>
            <a:r>
              <a:rPr lang="en-US" sz="3200" b="1" dirty="0" smtClean="0">
                <a:solidFill>
                  <a:schemeClr val="bg1"/>
                </a:solidFill>
              </a:rPr>
              <a:t>low </a:t>
            </a:r>
            <a:r>
              <a:rPr lang="en-US" sz="3200" b="1" dirty="0">
                <a:solidFill>
                  <a:schemeClr val="bg1"/>
                </a:solidFill>
              </a:rPr>
              <a:t>income housing</a:t>
            </a:r>
          </a:p>
          <a:p>
            <a:pPr lvl="1" algn="ctr"/>
            <a:r>
              <a:rPr lang="en-US" sz="3200" b="1" dirty="0" smtClean="0">
                <a:solidFill>
                  <a:schemeClr val="bg1"/>
                </a:solidFill>
              </a:rPr>
              <a:t>from Latin America, Africa and South Asia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5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  <a:alpha val="17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4600"/>
            <a:ext cx="3636818" cy="4343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6927" y="23622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poor do possess land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2971800"/>
            <a:ext cx="3592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Lack of documentation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657600" y="673918"/>
            <a:ext cx="5486400" cy="14017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Demand for Housing Finance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06291" y="29107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But with limited legal title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3953003"/>
            <a:ext cx="2215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Income levels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2743" y="3454062"/>
            <a:ext cx="4348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 in housing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0401" y="3957935"/>
            <a:ext cx="55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	linked with increasing incomes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3674" y="5486400"/>
            <a:ext cx="350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Desire to improve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lifestyle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68929" y="56177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Desire to expand homes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07329" y="614814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Demand is evident</a:t>
            </a:r>
            <a:endParaRPr lang="en-US" sz="2400" b="1" dirty="0"/>
          </a:p>
        </p:txBody>
      </p:sp>
      <p:pic>
        <p:nvPicPr>
          <p:cNvPr id="4098" name="Picture 2" descr="http://3.bp.blogspot.com/_cvdgPlEKW9k/TFZfbchxrKI/AAAAAAAABVg/kx4GPY63iFc/s1600/gold_coins-6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76"/>
            <a:ext cx="3636818" cy="272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630" y="4724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Build Assets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2743" y="4648200"/>
            <a:ext cx="4817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Housing as one of the most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0401" y="5152073"/>
            <a:ext cx="55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	valuable assets for the poor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0"/>
            <a:ext cx="5410200" cy="67818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883188"/>
            <a:ext cx="3733800" cy="397481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159" y="3340388"/>
            <a:ext cx="1025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Tenor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9788" y="1065776"/>
            <a:ext cx="5014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Supply of Housing Microfinance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159" y="4219592"/>
            <a:ext cx="2025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Repayments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2159" y="5139155"/>
            <a:ext cx="1606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Collateral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2715683"/>
            <a:ext cx="3599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Investors reluctance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3859749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Poor borrowers unable to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73107" y="4928782"/>
            <a:ext cx="536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Lack of title documentation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4836" y="324908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 provide funds for 10-30 years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2212" y="437348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sustain long period repayments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64612" y="5400765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restricts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borrowers access to mortgages</a:t>
            </a:r>
          </a:p>
        </p:txBody>
      </p:sp>
      <p:pic>
        <p:nvPicPr>
          <p:cNvPr id="5122" name="Picture 2" descr="http://image.vector-art-graphics.com/rz_1205x1205/0/744/Issues-In-The-Process-Of-Bank-Lending-Family-Home-Mortgage-7447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3733800" cy="30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49" descr="Getting-A-Home-Lo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118755"/>
            <a:ext cx="7086600" cy="4076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5181600"/>
            <a:ext cx="83820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</a:rPr>
              <a:t>However </a:t>
            </a:r>
            <a:r>
              <a:rPr lang="en-US" sz="4400" b="1" dirty="0" smtClean="0">
                <a:solidFill>
                  <a:schemeClr val="bg1"/>
                </a:solidFill>
              </a:rPr>
              <a:t>Housing Microfinance continues to face barriers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22394" y="152400"/>
            <a:ext cx="6699211" cy="8001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MFPs offer an alternative to these barriers through the provision of short term cash flow based credit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9609</TotalTime>
  <Words>733</Words>
  <Application>Microsoft Office PowerPoint</Application>
  <PresentationFormat>On-screen Show (4:3)</PresentationFormat>
  <Paragraphs>165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PPAF’s Target Housing Market</vt:lpstr>
      <vt:lpstr>PPAF’s Housing Initiatives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situation in Pakistan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Nadeem Qureshi</dc:creator>
  <cp:lastModifiedBy>Zaigham</cp:lastModifiedBy>
  <cp:revision>471</cp:revision>
  <dcterms:created xsi:type="dcterms:W3CDTF">2006-08-16T00:00:00Z</dcterms:created>
  <dcterms:modified xsi:type="dcterms:W3CDTF">2012-09-14T22:51:50Z</dcterms:modified>
</cp:coreProperties>
</file>