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notesMasterIdLst>
    <p:notesMasterId r:id="rId31"/>
  </p:notesMasterIdLst>
  <p:sldIdLst>
    <p:sldId id="257" r:id="rId2"/>
    <p:sldId id="262" r:id="rId3"/>
    <p:sldId id="263" r:id="rId4"/>
    <p:sldId id="264" r:id="rId5"/>
    <p:sldId id="336" r:id="rId6"/>
    <p:sldId id="338" r:id="rId7"/>
    <p:sldId id="290" r:id="rId8"/>
    <p:sldId id="269" r:id="rId9"/>
    <p:sldId id="273" r:id="rId10"/>
    <p:sldId id="321" r:id="rId11"/>
    <p:sldId id="314" r:id="rId12"/>
    <p:sldId id="316" r:id="rId13"/>
    <p:sldId id="319" r:id="rId14"/>
    <p:sldId id="276" r:id="rId15"/>
    <p:sldId id="277" r:id="rId16"/>
    <p:sldId id="278" r:id="rId17"/>
    <p:sldId id="282" r:id="rId18"/>
    <p:sldId id="283" r:id="rId19"/>
    <p:sldId id="339" r:id="rId20"/>
    <p:sldId id="291" r:id="rId21"/>
    <p:sldId id="292" r:id="rId22"/>
    <p:sldId id="293" r:id="rId23"/>
    <p:sldId id="326" r:id="rId24"/>
    <p:sldId id="328" r:id="rId25"/>
    <p:sldId id="331" r:id="rId26"/>
    <p:sldId id="333" r:id="rId27"/>
    <p:sldId id="334" r:id="rId28"/>
    <p:sldId id="322" r:id="rId29"/>
    <p:sldId id="31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yef hussain" initials="s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8" autoAdjust="0"/>
    <p:restoredTop sz="94660"/>
  </p:normalViewPr>
  <p:slideViewPr>
    <p:cSldViewPr snapToGrid="0">
      <p:cViewPr varScale="1">
        <p:scale>
          <a:sx n="79" d="100"/>
          <a:sy n="79" d="100"/>
        </p:scale>
        <p:origin x="710"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3-18T23:08:33.629" idx="1">
    <p:pos x="2444" y="2288"/>
    <p:text>These figures should be checked please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7-03-18T23:44:34.984" idx="2">
    <p:pos x="6740" y="2502"/>
    <p:text>Probably this has been done..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C143E-1474-4E21-8EFC-019E463CB61C}" type="datetimeFigureOut">
              <a:rPr lang="en-US" smtClean="0"/>
              <a:t>10/14/2023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6C4376-48CA-418E-9A1F-E8B3A51AD4FD}" type="slidenum">
              <a:rPr lang="en-US" smtClean="0"/>
              <a:t>‹#›</a:t>
            </a:fld>
            <a:endParaRPr lang="en-US" dirty="0"/>
          </a:p>
        </p:txBody>
      </p:sp>
    </p:spTree>
    <p:extLst>
      <p:ext uri="{BB962C8B-B14F-4D97-AF65-F5344CB8AC3E}">
        <p14:creationId xmlns:p14="http://schemas.microsoft.com/office/powerpoint/2010/main" val="2931911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D8F110-4CFB-45A6-BEFC-738FC4D00DE6}" type="slidenum">
              <a:rPr lang="en-US" smtClean="0"/>
              <a:t>7</a:t>
            </a:fld>
            <a:endParaRPr lang="en-US" dirty="0"/>
          </a:p>
        </p:txBody>
      </p:sp>
    </p:spTree>
    <p:extLst>
      <p:ext uri="{BB962C8B-B14F-4D97-AF65-F5344CB8AC3E}">
        <p14:creationId xmlns:p14="http://schemas.microsoft.com/office/powerpoint/2010/main" val="3151584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93C633F2-5312-41E1-B3E9-C30B092D272B}" type="slidenum">
              <a:rPr lang="en-US" sz="1200">
                <a:latin typeface="+mn-lt"/>
              </a:rPr>
              <a:pPr algn="r">
                <a:defRPr/>
              </a:pPr>
              <a:t>20</a:t>
            </a:fld>
            <a:endParaRPr lang="en-US" sz="1200" dirty="0">
              <a:latin typeface="+mn-lt"/>
            </a:endParaRPr>
          </a:p>
        </p:txBody>
      </p:sp>
    </p:spTree>
    <p:extLst>
      <p:ext uri="{BB962C8B-B14F-4D97-AF65-F5344CB8AC3E}">
        <p14:creationId xmlns:p14="http://schemas.microsoft.com/office/powerpoint/2010/main" val="139606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TextEdit="1"/>
          </p:cNvSpPr>
          <p:nvPr>
            <p:ph type="sldImg"/>
          </p:nvPr>
        </p:nvSpPr>
        <p:spPr bwMode="auto">
          <a:noFill/>
          <a:ln>
            <a:solidFill>
              <a:srgbClr val="000000"/>
            </a:solidFill>
            <a:miter lim="800000"/>
            <a:headEnd/>
            <a:tailEnd/>
          </a:ln>
        </p:spPr>
      </p:sp>
      <p:sp>
        <p:nvSpPr>
          <p:cNvPr id="1024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2202364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3617686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C7D890-8F48-4789-B536-F97C2E51967B}" type="slidenum">
              <a:rPr lang="en-US">
                <a:ea typeface="ヒラギノ角ゴ ProN W3"/>
                <a:cs typeface="ヒラギノ角ゴ ProN W3"/>
              </a:rPr>
              <a:pPr fontAlgn="base">
                <a:spcBef>
                  <a:spcPct val="0"/>
                </a:spcBef>
                <a:spcAft>
                  <a:spcPct val="0"/>
                </a:spcAft>
                <a:defRPr/>
              </a:pPr>
              <a:t>24</a:t>
            </a:fld>
            <a:endParaRPr lang="en-US" dirty="0">
              <a:ea typeface="ヒラギノ角ゴ ProN W3"/>
              <a:cs typeface="ヒラギノ角ゴ ProN W3"/>
            </a:endParaRPr>
          </a:p>
        </p:txBody>
      </p:sp>
    </p:spTree>
    <p:extLst>
      <p:ext uri="{BB962C8B-B14F-4D97-AF65-F5344CB8AC3E}">
        <p14:creationId xmlns:p14="http://schemas.microsoft.com/office/powerpoint/2010/main" val="3611972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58687C3F-41C6-4683-BEAD-EAD189CF3E42}" type="slidenum">
              <a:rPr lang="en-US" smtClean="0"/>
              <a:pPr>
                <a:defRPr/>
              </a:pPr>
              <a:t>25</a:t>
            </a:fld>
            <a:endParaRPr lang="en-US" dirty="0"/>
          </a:p>
        </p:txBody>
      </p:sp>
    </p:spTree>
    <p:extLst>
      <p:ext uri="{BB962C8B-B14F-4D97-AF65-F5344CB8AC3E}">
        <p14:creationId xmlns:p14="http://schemas.microsoft.com/office/powerpoint/2010/main" val="1641332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3448529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1714723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303030">
                    <a:lumMod val="90000"/>
                    <a:lumOff val="10000"/>
                  </a:srgbClr>
                </a:solidFill>
              </a:rPr>
              <a:pPr/>
              <a:t>10/14/2023</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2524766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303030">
                    <a:lumMod val="90000"/>
                    <a:lumOff val="10000"/>
                  </a:srgbClr>
                </a:solidFill>
              </a:rPr>
              <a:pPr/>
              <a:t>10/14/2023</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208391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2"/>
            <a:ext cx="24384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303030">
                    <a:lumMod val="90000"/>
                    <a:lumOff val="10000"/>
                  </a:srgbClr>
                </a:solidFill>
              </a:rPr>
              <a:pPr/>
              <a:t>10/14/2023</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84172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F944FE5-162A-4F76-B98E-DEE63B3F99DA}" type="datetimeFigureOut">
              <a:rPr lang="en-US" smtClean="0">
                <a:solidFill>
                  <a:prstClr val="black">
                    <a:tint val="75000"/>
                  </a:prstClr>
                </a:solidFill>
              </a:rPr>
              <a:pPr/>
              <a:t>10/14/2023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4C31243-B7F2-4EA0-9E26-D17218B4D2B3}" type="slidenum">
              <a:rPr lang="en-US" smtClean="0">
                <a:solidFill>
                  <a:prstClr val="black">
                    <a:tint val="75000"/>
                  </a:prstClr>
                </a:solidFill>
              </a:rPr>
              <a:pPr/>
              <a:t>‹#›</a:t>
            </a:fld>
            <a:endParaRPr lang="en-US" dirty="0">
              <a:solidFill>
                <a:prstClr val="black">
                  <a:tint val="75000"/>
                </a:prstClr>
              </a:solidFill>
            </a:endParaRPr>
          </a:p>
        </p:txBody>
      </p:sp>
      <p:cxnSp>
        <p:nvCxnSpPr>
          <p:cNvPr id="6" name="Straight Connector 5"/>
          <p:cNvCxnSpPr/>
          <p:nvPr userDrawn="1"/>
        </p:nvCxnSpPr>
        <p:spPr>
          <a:xfrm>
            <a:off x="0" y="0"/>
            <a:ext cx="12192000" cy="0"/>
          </a:xfrm>
          <a:prstGeom prst="line">
            <a:avLst/>
          </a:prstGeom>
          <a:ln w="254000" cap="rnd">
            <a:solidFill>
              <a:srgbClr val="00B050"/>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userDrawn="1"/>
        </p:nvCxnSpPr>
        <p:spPr>
          <a:xfrm>
            <a:off x="0" y="6858000"/>
            <a:ext cx="12192000" cy="0"/>
          </a:xfrm>
          <a:prstGeom prst="line">
            <a:avLst/>
          </a:prstGeom>
          <a:ln w="254000" cap="rnd">
            <a:solidFill>
              <a:srgbClr val="00B050"/>
            </a:solidFill>
          </a:ln>
        </p:spPr>
        <p:style>
          <a:lnRef idx="1">
            <a:schemeClr val="accent3"/>
          </a:lnRef>
          <a:fillRef idx="0">
            <a:schemeClr val="accent3"/>
          </a:fillRef>
          <a:effectRef idx="0">
            <a:schemeClr val="accent3"/>
          </a:effectRef>
          <a:fontRef idx="minor">
            <a:schemeClr val="tx1"/>
          </a:fontRef>
        </p:style>
      </p:cxnSp>
      <p:cxnSp>
        <p:nvCxnSpPr>
          <p:cNvPr id="11" name="Straight Connector 10"/>
          <p:cNvCxnSpPr/>
          <p:nvPr userDrawn="1"/>
        </p:nvCxnSpPr>
        <p:spPr>
          <a:xfrm>
            <a:off x="0" y="0"/>
            <a:ext cx="0" cy="6781800"/>
          </a:xfrm>
          <a:prstGeom prst="line">
            <a:avLst/>
          </a:prstGeom>
          <a:ln w="254000" cap="rnd">
            <a:solidFill>
              <a:srgbClr val="00B050"/>
            </a:solidFill>
          </a:ln>
        </p:spPr>
        <p:style>
          <a:lnRef idx="1">
            <a:schemeClr val="accent3"/>
          </a:lnRef>
          <a:fillRef idx="0">
            <a:schemeClr val="accent3"/>
          </a:fillRef>
          <a:effectRef idx="0">
            <a:schemeClr val="accent3"/>
          </a:effectRef>
          <a:fontRef idx="minor">
            <a:schemeClr val="tx1"/>
          </a:fontRef>
        </p:style>
      </p:cxnSp>
      <p:cxnSp>
        <p:nvCxnSpPr>
          <p:cNvPr id="14" name="Straight Connector 13"/>
          <p:cNvCxnSpPr/>
          <p:nvPr userDrawn="1"/>
        </p:nvCxnSpPr>
        <p:spPr>
          <a:xfrm>
            <a:off x="12192000" y="0"/>
            <a:ext cx="0" cy="6705600"/>
          </a:xfrm>
          <a:prstGeom prst="line">
            <a:avLst/>
          </a:prstGeom>
          <a:ln w="254000" cap="rnd">
            <a:solidFill>
              <a:srgbClr val="00B05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974281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_Akram">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srgbClr val="303030">
                  <a:lumMod val="90000"/>
                  <a:lumOff val="10000"/>
                </a:srgbClr>
              </a:solidFill>
            </a:endParaRPr>
          </a:p>
        </p:txBody>
      </p:sp>
      <p:sp>
        <p:nvSpPr>
          <p:cNvPr id="5" name="TextBox 4"/>
          <p:cNvSpPr txBox="1"/>
          <p:nvPr userDrawn="1"/>
        </p:nvSpPr>
        <p:spPr>
          <a:xfrm>
            <a:off x="10091760" y="6177274"/>
            <a:ext cx="1016000" cy="369332"/>
          </a:xfrm>
          <a:prstGeom prst="rect">
            <a:avLst/>
          </a:prstGeom>
          <a:noFill/>
        </p:spPr>
        <p:txBody>
          <a:bodyPr wrap="square" rtlCol="0">
            <a:spAutoFit/>
          </a:bodyPr>
          <a:lstStyle/>
          <a:p>
            <a:pPr marL="0" algn="r" defTabSz="914400" rtl="0" eaLnBrk="1" latinLnBrk="0" hangingPunct="1"/>
            <a:fld id="{F3AC9910-5388-41C1-9A9C-179DD05A0CBF}" type="slidenum">
              <a:rPr lang="en-US" sz="1800" kern="1200" smtClean="0">
                <a:solidFill>
                  <a:prstClr val="black">
                    <a:lumMod val="85000"/>
                    <a:lumOff val="15000"/>
                  </a:prstClr>
                </a:solidFill>
                <a:latin typeface="+mn-lt"/>
                <a:ea typeface="+mn-ea"/>
                <a:cs typeface="+mn-cs"/>
              </a:rPr>
              <a:pPr marL="0" algn="r" defTabSz="914400" rtl="0" eaLnBrk="1" latinLnBrk="0" hangingPunct="1"/>
              <a:t>‹#›</a:t>
            </a:fld>
            <a:r>
              <a:rPr lang="en-US" sz="1800" kern="1200" dirty="0" smtClean="0">
                <a:solidFill>
                  <a:prstClr val="black">
                    <a:lumMod val="85000"/>
                    <a:lumOff val="15000"/>
                  </a:prstClr>
                </a:solidFill>
                <a:latin typeface="+mn-lt"/>
                <a:ea typeface="+mn-ea"/>
                <a:cs typeface="+mn-cs"/>
              </a:rPr>
              <a:t> of 32</a:t>
            </a:r>
            <a:endParaRPr lang="en-US" sz="1800" kern="1200" dirty="0">
              <a:solidFill>
                <a:prstClr val="black">
                  <a:lumMod val="85000"/>
                  <a:lumOff val="15000"/>
                </a:prstClr>
              </a:solidFill>
              <a:latin typeface="+mn-lt"/>
              <a:ea typeface="+mn-ea"/>
              <a:cs typeface="+mn-cs"/>
            </a:endParaRPr>
          </a:p>
        </p:txBody>
      </p:sp>
    </p:spTree>
    <p:extLst>
      <p:ext uri="{BB962C8B-B14F-4D97-AF65-F5344CB8AC3E}">
        <p14:creationId xmlns:p14="http://schemas.microsoft.com/office/powerpoint/2010/main" val="2704697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303030">
                    <a:lumMod val="90000"/>
                    <a:lumOff val="10000"/>
                  </a:srgbClr>
                </a:solidFill>
              </a:rPr>
              <a:pPr/>
              <a:t>10/14/2023</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27686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303030">
                    <a:lumMod val="90000"/>
                    <a:lumOff val="10000"/>
                  </a:srgbClr>
                </a:solidFill>
              </a:rPr>
              <a:pPr/>
              <a:t>10/14/2023</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622454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303030">
                    <a:lumMod val="90000"/>
                    <a:lumOff val="10000"/>
                  </a:srgbClr>
                </a:solidFill>
              </a:rPr>
              <a:pPr/>
              <a:t>10/14/2023</a:t>
            </a:fld>
            <a:endParaRPr lang="en-US" dirty="0">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507854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303030">
                    <a:lumMod val="90000"/>
                    <a:lumOff val="10000"/>
                  </a:srgbClr>
                </a:solidFill>
              </a:rPr>
              <a:pPr/>
              <a:t>10/14/2023</a:t>
            </a:fld>
            <a:endParaRPr lang="en-US" dirty="0">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US" dirty="0">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0034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303030">
                    <a:lumMod val="90000"/>
                    <a:lumOff val="10000"/>
                  </a:srgbClr>
                </a:solidFill>
              </a:rPr>
              <a:pPr/>
              <a:t>10/14/2023</a:t>
            </a:fld>
            <a:endParaRPr lang="en-US" dirty="0">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US" dirty="0">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092474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303030">
                    <a:lumMod val="90000"/>
                    <a:lumOff val="10000"/>
                  </a:srgbClr>
                </a:solidFill>
              </a:rPr>
              <a:pPr/>
              <a:t>10/14/2023</a:t>
            </a:fld>
            <a:endParaRPr lang="en-US" dirty="0">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US" dirty="0">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435027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4947821" y="457201"/>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16002"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303030">
                    <a:lumMod val="90000"/>
                    <a:lumOff val="10000"/>
                  </a:srgbClr>
                </a:solidFill>
              </a:rPr>
              <a:pPr/>
              <a:t>10/14/2023</a:t>
            </a:fld>
            <a:endParaRPr lang="en-US" dirty="0">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cxnSp>
        <p:nvCxnSpPr>
          <p:cNvPr id="10" name="Straight Connector 9"/>
          <p:cNvCxnSpPr/>
          <p:nvPr/>
        </p:nvCxnSpPr>
        <p:spPr>
          <a:xfrm rot="5400000">
            <a:off x="2871259" y="2514336"/>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837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33856" y="3505200"/>
            <a:ext cx="98552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303030">
                    <a:lumMod val="90000"/>
                    <a:lumOff val="10000"/>
                  </a:srgbClr>
                </a:solidFill>
              </a:rPr>
              <a:pPr/>
              <a:t>10/14/2023</a:t>
            </a:fld>
            <a:endParaRPr lang="en-US" dirty="0">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935532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31200" y="6208777"/>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defTabSz="914400"/>
            <a:fld id="{1D8BD707-D9CF-40AE-B4C6-C98DA3205C09}" type="datetimeFigureOut">
              <a:rPr lang="en-US" smtClean="0">
                <a:solidFill>
                  <a:srgbClr val="303030">
                    <a:lumMod val="90000"/>
                    <a:lumOff val="10000"/>
                  </a:srgbClr>
                </a:solidFill>
              </a:rPr>
              <a:pPr defTabSz="914400"/>
              <a:t>10/14/2023</a:t>
            </a:fld>
            <a:endParaRPr lang="en-US" dirty="0">
              <a:solidFill>
                <a:srgbClr val="303030">
                  <a:lumMod val="90000"/>
                  <a:lumOff val="10000"/>
                </a:srgbClr>
              </a:solidFill>
            </a:endParaRPr>
          </a:p>
        </p:txBody>
      </p:sp>
      <p:sp>
        <p:nvSpPr>
          <p:cNvPr id="5" name="Footer Placeholder 4"/>
          <p:cNvSpPr>
            <a:spLocks noGrp="1"/>
          </p:cNvSpPr>
          <p:nvPr>
            <p:ph type="ftr" sz="quarter" idx="3"/>
          </p:nvPr>
        </p:nvSpPr>
        <p:spPr>
          <a:xfrm>
            <a:off x="1015999" y="6208777"/>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defTabSz="914400"/>
            <a:endParaRPr lang="en-US" dirty="0">
              <a:solidFill>
                <a:srgbClr val="303030">
                  <a:lumMod val="90000"/>
                  <a:lumOff val="10000"/>
                </a:srgbClr>
              </a:solidFill>
            </a:endParaRPr>
          </a:p>
        </p:txBody>
      </p:sp>
      <p:sp>
        <p:nvSpPr>
          <p:cNvPr id="6" name="Slide Number Placeholder 5"/>
          <p:cNvSpPr>
            <a:spLocks noGrp="1"/>
          </p:cNvSpPr>
          <p:nvPr>
            <p:ph type="sldNum" sz="quarter" idx="4"/>
          </p:nvPr>
        </p:nvSpPr>
        <p:spPr>
          <a:xfrm>
            <a:off x="10160000" y="5687569"/>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defTabSz="914400"/>
            <a:fld id="{B6F15528-21DE-4FAA-801E-634DDDAF4B2B}" type="slidenum">
              <a:rPr lang="en-US" smtClean="0">
                <a:solidFill>
                  <a:prstClr val="black">
                    <a:lumMod val="85000"/>
                    <a:lumOff val="15000"/>
                  </a:prstClr>
                </a:solidFill>
              </a:rPr>
              <a:pPr defTabSz="914400"/>
              <a:t>‹#›</a:t>
            </a:fld>
            <a:endParaRPr lang="en-US" dirty="0">
              <a:solidFill>
                <a:prstClr val="black">
                  <a:lumMod val="85000"/>
                  <a:lumOff val="15000"/>
                </a:prstClr>
              </a:solidFill>
            </a:endParaRPr>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40499034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en.wikipedia.org/wiki/File:Ambani_house_mumbai.jpg"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0066" y="696040"/>
            <a:ext cx="10067026" cy="5677469"/>
          </a:xfrm>
        </p:spPr>
        <p:txBody>
          <a:bodyPr>
            <a:normAutofit fontScale="85000" lnSpcReduction="20000"/>
          </a:bodyPr>
          <a:lstStyle/>
          <a:p>
            <a:pPr marL="0" indent="0" algn="ctr">
              <a:buNone/>
            </a:pPr>
            <a:r>
              <a:rPr lang="en-US" sz="2800" b="1" dirty="0" smtClean="0">
                <a:solidFill>
                  <a:srgbClr val="0070C0"/>
                </a:solidFill>
                <a:latin typeface="Calibri" panose="020F0502020204030204" pitchFamily="34" charset="0"/>
                <a:cs typeface="Calibri" panose="020F0502020204030204" pitchFamily="34" charset="0"/>
              </a:rPr>
              <a:t>Accelerating </a:t>
            </a:r>
            <a:r>
              <a:rPr lang="en-US" sz="2800" b="1" dirty="0">
                <a:solidFill>
                  <a:srgbClr val="0070C0"/>
                </a:solidFill>
                <a:latin typeface="Calibri" panose="020F0502020204030204" pitchFamily="34" charset="0"/>
                <a:cs typeface="Calibri" panose="020F0502020204030204" pitchFamily="34" charset="0"/>
              </a:rPr>
              <a:t>Growth of Affordable </a:t>
            </a:r>
            <a:r>
              <a:rPr lang="en-US" sz="2800" b="1" dirty="0" smtClean="0">
                <a:solidFill>
                  <a:srgbClr val="0070C0"/>
                </a:solidFill>
                <a:latin typeface="Calibri" panose="020F0502020204030204" pitchFamily="34" charset="0"/>
                <a:cs typeface="Calibri" panose="020F0502020204030204" pitchFamily="34" charset="0"/>
              </a:rPr>
              <a:t>Housing in Pakistan:</a:t>
            </a:r>
            <a:endParaRPr lang="en-US" sz="2800" b="1" dirty="0">
              <a:solidFill>
                <a:srgbClr val="0070C0"/>
              </a:solidFill>
              <a:latin typeface="Calibri" panose="020F0502020204030204" pitchFamily="34" charset="0"/>
              <a:cs typeface="Calibri" panose="020F0502020204030204" pitchFamily="34" charset="0"/>
            </a:endParaRPr>
          </a:p>
          <a:p>
            <a:pPr marL="0" indent="0" algn="ctr">
              <a:buNone/>
            </a:pPr>
            <a:r>
              <a:rPr lang="en-US" sz="2800" b="1" dirty="0" smtClean="0">
                <a:solidFill>
                  <a:srgbClr val="0070C0"/>
                </a:solidFill>
                <a:latin typeface="Calibri" panose="020F0502020204030204" pitchFamily="34" charset="0"/>
                <a:cs typeface="Calibri" panose="020F0502020204030204" pitchFamily="34" charset="0"/>
              </a:rPr>
              <a:t>Harnessing </a:t>
            </a:r>
            <a:r>
              <a:rPr lang="en-US" sz="2800" b="1" dirty="0">
                <a:solidFill>
                  <a:srgbClr val="0070C0"/>
                </a:solidFill>
                <a:latin typeface="Calibri" panose="020F0502020204030204" pitchFamily="34" charset="0"/>
                <a:cs typeface="Calibri" panose="020F0502020204030204" pitchFamily="34" charset="0"/>
              </a:rPr>
              <a:t>Synergies between Governments, Developers and the Private Sector </a:t>
            </a:r>
            <a:endParaRPr lang="en-US" sz="2800" b="1" dirty="0" smtClean="0">
              <a:solidFill>
                <a:schemeClr val="tx1"/>
              </a:solidFill>
              <a:latin typeface="Calibri" panose="020F0502020204030204" pitchFamily="34" charset="0"/>
              <a:cs typeface="Calibri" panose="020F0502020204030204" pitchFamily="34" charset="0"/>
            </a:endParaRPr>
          </a:p>
          <a:p>
            <a:pPr marL="0" indent="0" algn="ctr">
              <a:buNone/>
            </a:pPr>
            <a:r>
              <a:rPr lang="en-US" b="1" dirty="0">
                <a:solidFill>
                  <a:schemeClr val="tx1"/>
                </a:solidFill>
                <a:latin typeface="Calibri" panose="020F0502020204030204" pitchFamily="34" charset="0"/>
                <a:cs typeface="Calibri" panose="020F0502020204030204" pitchFamily="34" charset="0"/>
              </a:rPr>
              <a:t/>
            </a:r>
            <a:br>
              <a:rPr lang="en-US" b="1" dirty="0">
                <a:solidFill>
                  <a:schemeClr val="tx1"/>
                </a:solidFill>
                <a:latin typeface="Calibri" panose="020F0502020204030204" pitchFamily="34" charset="0"/>
                <a:cs typeface="Calibri" panose="020F0502020204030204" pitchFamily="34" charset="0"/>
              </a:rPr>
            </a:br>
            <a:r>
              <a:rPr lang="en-US" b="1" dirty="0" smtClean="0">
                <a:solidFill>
                  <a:schemeClr val="tx1"/>
                </a:solidFill>
                <a:latin typeface="Calibri" panose="020F0502020204030204" pitchFamily="34" charset="0"/>
                <a:cs typeface="Calibri" panose="020F0502020204030204" pitchFamily="34" charset="0"/>
              </a:rPr>
              <a:t>ABAD/Jang-Group Conference on Affordable Housing</a:t>
            </a:r>
          </a:p>
          <a:p>
            <a:pPr marL="0" indent="0" algn="ctr">
              <a:buNone/>
            </a:pPr>
            <a:r>
              <a:rPr lang="en-US" b="1" dirty="0" smtClean="0">
                <a:solidFill>
                  <a:schemeClr val="tx1"/>
                </a:solidFill>
                <a:latin typeface="Calibri" panose="020F0502020204030204" pitchFamily="34" charset="0"/>
                <a:cs typeface="Calibri" panose="020F0502020204030204" pitchFamily="34" charset="0"/>
              </a:rPr>
              <a:t>October, 2017</a:t>
            </a:r>
            <a:r>
              <a:rPr lang="en-US" b="1" dirty="0">
                <a:solidFill>
                  <a:schemeClr val="tx1"/>
                </a:solidFill>
                <a:latin typeface="Calibri" panose="020F0502020204030204" pitchFamily="34" charset="0"/>
                <a:cs typeface="Calibri" panose="020F0502020204030204" pitchFamily="34" charset="0"/>
              </a:rPr>
              <a:t/>
            </a:r>
            <a:br>
              <a:rPr lang="en-US" b="1" dirty="0">
                <a:solidFill>
                  <a:schemeClr val="tx1"/>
                </a:solidFill>
                <a:latin typeface="Calibri" panose="020F0502020204030204" pitchFamily="34" charset="0"/>
                <a:cs typeface="Calibri" panose="020F0502020204030204" pitchFamily="34" charset="0"/>
              </a:rPr>
            </a:br>
            <a:endParaRPr lang="en-US" b="1" dirty="0" smtClean="0">
              <a:solidFill>
                <a:schemeClr val="tx1"/>
              </a:solidFill>
              <a:latin typeface="Calibri" panose="020F0502020204030204" pitchFamily="34" charset="0"/>
              <a:ea typeface="Calibri"/>
              <a:cs typeface="Calibri" panose="020F0502020204030204" pitchFamily="34" charset="0"/>
            </a:endParaRPr>
          </a:p>
          <a:p>
            <a:pPr marL="0" indent="0">
              <a:buNone/>
            </a:pPr>
            <a:endParaRPr lang="en-US" i="1" dirty="0" smtClean="0">
              <a:solidFill>
                <a:schemeClr val="tx1"/>
              </a:solidFill>
              <a:cs typeface="Times New Roman"/>
            </a:endParaRPr>
          </a:p>
          <a:p>
            <a:pPr marL="0" indent="0">
              <a:buNone/>
            </a:pPr>
            <a:endParaRPr lang="en-US" i="1" dirty="0" smtClean="0">
              <a:solidFill>
                <a:schemeClr val="tx1"/>
              </a:solidFill>
              <a:cs typeface="Times New Roman"/>
            </a:endParaRPr>
          </a:p>
          <a:p>
            <a:pPr marL="0" lvl="0" indent="0" algn="ctr" defTabSz="457200">
              <a:spcBef>
                <a:spcPts val="1000"/>
              </a:spcBef>
              <a:buClr>
                <a:srgbClr val="A53010"/>
              </a:buClr>
              <a:buNone/>
            </a:pPr>
            <a:r>
              <a:rPr lang="en-US" b="1" dirty="0">
                <a:solidFill>
                  <a:schemeClr val="tx1"/>
                </a:solidFill>
                <a:latin typeface="Calibri" panose="020F0502020204030204" pitchFamily="34" charset="0"/>
                <a:cs typeface="Calibri" panose="020F0502020204030204" pitchFamily="34" charset="0"/>
              </a:rPr>
              <a:t>Zaigham M. </a:t>
            </a:r>
            <a:r>
              <a:rPr lang="en-US" b="1" dirty="0" smtClean="0">
                <a:solidFill>
                  <a:schemeClr val="tx1"/>
                </a:solidFill>
                <a:latin typeface="Calibri" panose="020F0502020204030204" pitchFamily="34" charset="0"/>
                <a:cs typeface="Calibri" panose="020F0502020204030204" pitchFamily="34" charset="0"/>
              </a:rPr>
              <a:t>Rizvi </a:t>
            </a:r>
          </a:p>
          <a:p>
            <a:pPr marL="0" lvl="0" indent="0" algn="ctr" defTabSz="457200">
              <a:spcBef>
                <a:spcPts val="1000"/>
              </a:spcBef>
              <a:buClr>
                <a:srgbClr val="A53010"/>
              </a:buClr>
              <a:buNone/>
            </a:pPr>
            <a:endParaRPr lang="en-US" b="1" dirty="0" smtClean="0">
              <a:solidFill>
                <a:schemeClr val="tx1"/>
              </a:solidFill>
              <a:latin typeface="Calibri" panose="020F0502020204030204" pitchFamily="34" charset="0"/>
              <a:cs typeface="Calibri" panose="020F0502020204030204" pitchFamily="34" charset="0"/>
            </a:endParaRPr>
          </a:p>
          <a:p>
            <a:pPr marL="0" lvl="0" indent="0" algn="ctr" defTabSz="457200">
              <a:spcBef>
                <a:spcPts val="1000"/>
              </a:spcBef>
              <a:buClr>
                <a:srgbClr val="A53010"/>
              </a:buClr>
              <a:buNone/>
            </a:pPr>
            <a:r>
              <a:rPr lang="en-US" b="1" dirty="0">
                <a:solidFill>
                  <a:schemeClr val="tx1"/>
                </a:solidFill>
                <a:latin typeface="Calibri" panose="020F0502020204030204" pitchFamily="34" charset="0"/>
                <a:cs typeface="Calibri" panose="020F0502020204030204" pitchFamily="34" charset="0"/>
              </a:rPr>
              <a:t>Ex-Consultant World Bank </a:t>
            </a:r>
          </a:p>
          <a:p>
            <a:pPr marL="0" lvl="0" indent="0" algn="ctr" defTabSz="457200">
              <a:spcBef>
                <a:spcPts val="1000"/>
              </a:spcBef>
              <a:buClr>
                <a:srgbClr val="A53010"/>
              </a:buClr>
              <a:buNone/>
            </a:pPr>
            <a:r>
              <a:rPr lang="en-US" b="1" i="1" dirty="0">
                <a:solidFill>
                  <a:schemeClr val="tx1"/>
                </a:solidFill>
                <a:latin typeface="Calibri" panose="020F0502020204030204" pitchFamily="34" charset="0"/>
                <a:cs typeface="Calibri" panose="020F0502020204030204" pitchFamily="34" charset="0"/>
              </a:rPr>
              <a:t>Low-Income Affordable Housing Programs and Policy Initiatives</a:t>
            </a:r>
            <a:endParaRPr lang="en-US" i="1" dirty="0">
              <a:solidFill>
                <a:schemeClr val="tx1"/>
              </a:solidFill>
              <a:latin typeface="Calibri" panose="020F0502020204030204" pitchFamily="34" charset="0"/>
              <a:cs typeface="Calibri" panose="020F0502020204030204" pitchFamily="34" charset="0"/>
            </a:endParaRPr>
          </a:p>
          <a:p>
            <a:pPr marL="0" lvl="0" indent="0" algn="ctr" defTabSz="457200">
              <a:spcBef>
                <a:spcPts val="1000"/>
              </a:spcBef>
              <a:buClr>
                <a:srgbClr val="A53010"/>
              </a:buClr>
              <a:buNone/>
            </a:pPr>
            <a:endParaRPr lang="en-US" b="1" dirty="0" smtClean="0">
              <a:solidFill>
                <a:schemeClr val="tx1"/>
              </a:solidFill>
              <a:latin typeface="Calibri" panose="020F0502020204030204" pitchFamily="34" charset="0"/>
              <a:cs typeface="Calibri" panose="020F0502020204030204" pitchFamily="34" charset="0"/>
            </a:endParaRPr>
          </a:p>
          <a:p>
            <a:pPr marL="0" lvl="0" indent="0" algn="ctr" defTabSz="457200">
              <a:spcBef>
                <a:spcPts val="1000"/>
              </a:spcBef>
              <a:buClr>
                <a:srgbClr val="A53010"/>
              </a:buClr>
              <a:buNone/>
            </a:pPr>
            <a:r>
              <a:rPr lang="en-US" b="1" dirty="0" smtClean="0">
                <a:solidFill>
                  <a:schemeClr val="tx1"/>
                </a:solidFill>
                <a:latin typeface="Calibri" panose="020F0502020204030204" pitchFamily="34" charset="0"/>
                <a:cs typeface="Calibri" panose="020F0502020204030204" pitchFamily="34" charset="0"/>
              </a:rPr>
              <a:t>Secretary General</a:t>
            </a:r>
            <a:r>
              <a:rPr lang="en-US" b="1" dirty="0" smtClean="0">
                <a:solidFill>
                  <a:schemeClr val="tx1"/>
                </a:solidFill>
                <a:latin typeface="Century Gothic" panose="020B0502020202020204"/>
              </a:rPr>
              <a:t/>
            </a:r>
            <a:br>
              <a:rPr lang="en-US" b="1" dirty="0" smtClean="0">
                <a:solidFill>
                  <a:schemeClr val="tx1"/>
                </a:solidFill>
                <a:latin typeface="Century Gothic" panose="020B0502020202020204"/>
              </a:rPr>
            </a:br>
            <a:r>
              <a:rPr lang="en-US" sz="2000" b="1" dirty="0" smtClean="0">
                <a:solidFill>
                  <a:schemeClr val="tx1"/>
                </a:solidFill>
                <a:latin typeface="Calibri" panose="020F0502020204030204" pitchFamily="34" charset="0"/>
                <a:cs typeface="Calibri" panose="020F0502020204030204" pitchFamily="34" charset="0"/>
              </a:rPr>
              <a:t>ASIA PACIFIC UNION FOR HOUSING FINANCE (APUHF)</a:t>
            </a:r>
            <a:br>
              <a:rPr lang="en-US" sz="2000" b="1" dirty="0" smtClean="0">
                <a:solidFill>
                  <a:schemeClr val="tx1"/>
                </a:solidFill>
                <a:latin typeface="Calibri" panose="020F0502020204030204" pitchFamily="34" charset="0"/>
                <a:cs typeface="Calibri" panose="020F0502020204030204" pitchFamily="34" charset="0"/>
              </a:rPr>
            </a:br>
            <a:endParaRPr lang="en-US" sz="2000" i="1" dirty="0">
              <a:solidFill>
                <a:schemeClr val="tx1"/>
              </a:solidFill>
              <a:latin typeface="Calibri" panose="020F0502020204030204" pitchFamily="34" charset="0"/>
              <a:cs typeface="Calibri" panose="020F0502020204030204" pitchFamily="34" charset="0"/>
            </a:endParaRPr>
          </a:p>
          <a:p>
            <a:pPr marL="0" indent="0">
              <a:buNone/>
            </a:pPr>
            <a:endParaRPr lang="en-US" i="1" dirty="0">
              <a:solidFill>
                <a:schemeClr val="tx1"/>
              </a:solidFill>
            </a:endParaRPr>
          </a:p>
        </p:txBody>
      </p:sp>
    </p:spTree>
    <p:extLst>
      <p:ext uri="{BB962C8B-B14F-4D97-AF65-F5344CB8AC3E}">
        <p14:creationId xmlns:p14="http://schemas.microsoft.com/office/powerpoint/2010/main" val="2572625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215" y="5733536"/>
            <a:ext cx="9042400" cy="488092"/>
          </a:xfrm>
        </p:spPr>
        <p:txBody>
          <a:bodyPr>
            <a:normAutofit/>
          </a:bodyPr>
          <a:lstStyle/>
          <a:p>
            <a:r>
              <a:rPr lang="en-US" sz="2400" dirty="0" smtClean="0">
                <a:solidFill>
                  <a:srgbClr val="0070C0"/>
                </a:solidFill>
              </a:rPr>
              <a:t>Stakeholders of Housing</a:t>
            </a:r>
            <a:endParaRPr lang="en-US" sz="2400" dirty="0">
              <a:solidFill>
                <a:srgbClr val="0070C0"/>
              </a:solidFill>
            </a:endParaRPr>
          </a:p>
        </p:txBody>
      </p:sp>
      <p:sp>
        <p:nvSpPr>
          <p:cNvPr id="3" name="Content Placeholder 2"/>
          <p:cNvSpPr>
            <a:spLocks noGrp="1"/>
          </p:cNvSpPr>
          <p:nvPr>
            <p:ph idx="1"/>
          </p:nvPr>
        </p:nvSpPr>
        <p:spPr>
          <a:xfrm>
            <a:off x="897900" y="518980"/>
            <a:ext cx="10058400" cy="5659395"/>
          </a:xfrm>
        </p:spPr>
        <p:txBody>
          <a:bodyPr>
            <a:noAutofit/>
          </a:bodyPr>
          <a:lstStyle/>
          <a:p>
            <a:endParaRPr lang="en-US" sz="1800" dirty="0" smtClean="0"/>
          </a:p>
          <a:p>
            <a:endParaRPr lang="en-US" sz="1800" dirty="0"/>
          </a:p>
          <a:p>
            <a:pPr marL="542925" lvl="1" indent="-482600"/>
            <a:r>
              <a:rPr lang="en-US" sz="1900" dirty="0" smtClean="0">
                <a:solidFill>
                  <a:schemeClr val="bg2">
                    <a:lumMod val="10000"/>
                  </a:schemeClr>
                </a:solidFill>
              </a:rPr>
              <a:t>Government at federal and provincial levels (Govt.): Facilitator and Enabler Role.</a:t>
            </a:r>
          </a:p>
          <a:p>
            <a:pPr marL="542925" lvl="1" indent="-482600"/>
            <a:r>
              <a:rPr lang="en-US" sz="1900" dirty="0" smtClean="0">
                <a:solidFill>
                  <a:schemeClr val="bg2">
                    <a:lumMod val="10000"/>
                  </a:schemeClr>
                </a:solidFill>
              </a:rPr>
              <a:t>Urban Planners (UP): Integrator of Housing with Urban Planning.</a:t>
            </a:r>
          </a:p>
          <a:p>
            <a:pPr marL="542925" lvl="1" indent="-482600"/>
            <a:r>
              <a:rPr lang="en-US" sz="1900" dirty="0" smtClean="0">
                <a:solidFill>
                  <a:schemeClr val="bg2">
                    <a:lumMod val="10000"/>
                  </a:schemeClr>
                </a:solidFill>
              </a:rPr>
              <a:t>Fiscal Authorities (FAs): Providers of Fiscal incentives to LIH Developers and Material Suppliers.</a:t>
            </a:r>
          </a:p>
          <a:p>
            <a:pPr marL="542925" lvl="1" indent="-482600"/>
            <a:r>
              <a:rPr lang="en-US" sz="1900" dirty="0" smtClean="0">
                <a:solidFill>
                  <a:schemeClr val="bg2">
                    <a:lumMod val="10000"/>
                  </a:schemeClr>
                </a:solidFill>
              </a:rPr>
              <a:t>Regulatory Agencies like central bank, building control authorities etc. (RAs): Makers and implementers of codes for FAs, Building etc.</a:t>
            </a:r>
          </a:p>
          <a:p>
            <a:pPr marL="542925" lvl="1" indent="-482600"/>
            <a:r>
              <a:rPr lang="en-US" sz="1900" dirty="0" smtClean="0">
                <a:solidFill>
                  <a:schemeClr val="bg2">
                    <a:lumMod val="10000"/>
                  </a:schemeClr>
                </a:solidFill>
              </a:rPr>
              <a:t>Academia (Acad): People involved in research and development on Urban Planning, Housing and Construction Materials.</a:t>
            </a:r>
          </a:p>
          <a:p>
            <a:pPr marL="542925" lvl="1" indent="-482600"/>
            <a:r>
              <a:rPr lang="en-US" sz="1900" dirty="0" smtClean="0">
                <a:solidFill>
                  <a:schemeClr val="bg2">
                    <a:lumMod val="10000"/>
                  </a:schemeClr>
                </a:solidFill>
              </a:rPr>
              <a:t>Developers (Dev): People doing development of large scale LIH, Construction Technologies, work under PPP Models</a:t>
            </a:r>
          </a:p>
          <a:p>
            <a:pPr marL="542925" lvl="1" indent="-482600"/>
            <a:r>
              <a:rPr lang="en-US" sz="1900" dirty="0" smtClean="0">
                <a:solidFill>
                  <a:schemeClr val="bg2">
                    <a:lumMod val="10000"/>
                  </a:schemeClr>
                </a:solidFill>
              </a:rPr>
              <a:t>Construction Materials Industry (CMIs): Provider of standardized CMIs and manufacturing scale production.</a:t>
            </a:r>
          </a:p>
          <a:p>
            <a:pPr marL="542925" lvl="1" indent="-482600"/>
            <a:r>
              <a:rPr lang="en-US" sz="1900" dirty="0" smtClean="0">
                <a:solidFill>
                  <a:schemeClr val="bg2">
                    <a:lumMod val="10000"/>
                  </a:schemeClr>
                </a:solidFill>
              </a:rPr>
              <a:t>Housing Finance Companies and Commercial Banks HFCs/CBs): Providers of Diversified Housing Products, Expansion of outreach </a:t>
            </a:r>
          </a:p>
          <a:p>
            <a:pPr marL="542925" lvl="1" indent="-482600"/>
            <a:r>
              <a:rPr lang="en-US" sz="1900" dirty="0" smtClean="0">
                <a:solidFill>
                  <a:schemeClr val="bg2">
                    <a:lumMod val="10000"/>
                  </a:schemeClr>
                </a:solidFill>
              </a:rPr>
              <a:t>Land Agencies/Land Banks (Land): Arranger and manager of Raw Lands and Serviced Lands, enhancing supply of lands under PPP modes.</a:t>
            </a:r>
          </a:p>
          <a:p>
            <a:pPr lvl="1"/>
            <a:endParaRPr lang="en-US" sz="1800" dirty="0" smtClean="0"/>
          </a:p>
          <a:p>
            <a:endParaRPr lang="en-US" sz="1800" dirty="0" smtClean="0"/>
          </a:p>
          <a:p>
            <a:endParaRPr lang="en-US" sz="1800" dirty="0" smtClean="0"/>
          </a:p>
          <a:p>
            <a:endParaRPr lang="en-US" sz="1800" dirty="0"/>
          </a:p>
        </p:txBody>
      </p:sp>
    </p:spTree>
    <p:extLst>
      <p:ext uri="{BB962C8B-B14F-4D97-AF65-F5344CB8AC3E}">
        <p14:creationId xmlns:p14="http://schemas.microsoft.com/office/powerpoint/2010/main" val="1413422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019398" y="630194"/>
            <a:ext cx="10001537" cy="4441267"/>
          </a:xfrm>
          <a:prstGeom prst="rect">
            <a:avLst/>
          </a:prstGeom>
          <a:ln w="12700">
            <a:miter lim="400000"/>
          </a:ln>
          <a:extLst>
            <a:ext uri="{C572A759-6A51-4108-AA02-DFA0A04FC94B}">
              <ma14:wrappingTextBoxFlag xmlns="" xmlns:ma14="http://schemas.microsoft.com/office/mac/drawingml/2011/main" val="1"/>
            </a:ext>
          </a:extLst>
        </p:spPr>
        <p:txBody>
          <a:bodyPr lIns="40816" tIns="40816" rIns="40816" bIns="40816" anchor="ctr">
            <a:noAutofit/>
          </a:bodyPr>
          <a:lstStyle>
            <a:lvl1pPr marL="326519" indent="-326519"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1pPr>
            <a:lvl2pPr marL="723782" indent="-342843"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2pPr>
            <a:lvl3pPr marL="1079326" indent="-317448"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3pPr>
            <a:lvl4pPr marL="1445525" indent="-357128"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4pPr>
            <a:lvl5pPr marL="1717624" indent="-357128"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5pPr>
            <a:lvl6pPr marL="2095162"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6pPr>
            <a:lvl7pPr marL="2399913"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7pPr>
            <a:lvl8pPr marL="2748201"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8pPr>
            <a:lvl9pPr marL="3074719"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9pPr>
          </a:lstStyle>
          <a:p>
            <a:pPr marL="450850" indent="-450850">
              <a:spcBef>
                <a:spcPts val="475"/>
              </a:spcBef>
              <a:spcAft>
                <a:spcPts val="600"/>
              </a:spcAft>
            </a:pPr>
            <a:r>
              <a:rPr lang="en-US" sz="2000" dirty="0" smtClean="0">
                <a:solidFill>
                  <a:schemeClr val="bg2">
                    <a:lumMod val="10000"/>
                  </a:schemeClr>
                </a:solidFill>
              </a:rPr>
              <a:t>Innovative approaches in urban planning to address the issues of rapid urbanization, housing backlog and cost/income affordability.</a:t>
            </a:r>
          </a:p>
          <a:p>
            <a:pPr marL="450850" indent="-450850"/>
            <a:r>
              <a:rPr lang="en-US" sz="2000" dirty="0" smtClean="0">
                <a:solidFill>
                  <a:schemeClr val="bg2">
                    <a:lumMod val="10000"/>
                  </a:schemeClr>
                </a:solidFill>
              </a:rPr>
              <a:t>Regulations on densification: Inner city expanding in circles around circles resulting in further densification. Issues of rezoning, development of “Serviced Land” etc. </a:t>
            </a:r>
          </a:p>
          <a:p>
            <a:pPr marL="450850" indent="-450850"/>
            <a:r>
              <a:rPr lang="en-US" sz="2000" dirty="0" smtClean="0">
                <a:solidFill>
                  <a:schemeClr val="bg2">
                    <a:lumMod val="10000"/>
                  </a:schemeClr>
                </a:solidFill>
              </a:rPr>
              <a:t>Alternative options to act against slums prevalence, expansion, and inefficient use of land.</a:t>
            </a:r>
          </a:p>
          <a:p>
            <a:pPr marL="450850" indent="-450850"/>
            <a:r>
              <a:rPr lang="en-US" sz="2000" dirty="0" smtClean="0">
                <a:solidFill>
                  <a:schemeClr val="bg2">
                    <a:lumMod val="10000"/>
                  </a:schemeClr>
                </a:solidFill>
              </a:rPr>
              <a:t>Resettlement and Rehabilitation Projects</a:t>
            </a:r>
          </a:p>
          <a:p>
            <a:pPr marL="450850" indent="-450850"/>
            <a:r>
              <a:rPr lang="en-US" sz="2000" dirty="0" smtClean="0">
                <a:solidFill>
                  <a:schemeClr val="bg2">
                    <a:lumMod val="10000"/>
                  </a:schemeClr>
                </a:solidFill>
              </a:rPr>
              <a:t>Plan and develop  new neighborhood/satellite towns equipped with physical, social infrastructure, and transport etc.</a:t>
            </a:r>
          </a:p>
          <a:p>
            <a:pPr marL="450850" indent="-450850"/>
            <a:r>
              <a:rPr lang="en-US" sz="2000" dirty="0" smtClean="0">
                <a:solidFill>
                  <a:schemeClr val="bg2">
                    <a:lumMod val="10000"/>
                  </a:schemeClr>
                </a:solidFill>
              </a:rPr>
              <a:t>Platform for on-going coordination and wisdom sharing between Urban </a:t>
            </a:r>
            <a:r>
              <a:rPr lang="en-US" sz="2000" dirty="0">
                <a:solidFill>
                  <a:schemeClr val="bg2">
                    <a:lumMod val="10000"/>
                  </a:schemeClr>
                </a:solidFill>
              </a:rPr>
              <a:t>P</a:t>
            </a:r>
            <a:r>
              <a:rPr lang="en-US" sz="2000" dirty="0" smtClean="0">
                <a:solidFill>
                  <a:schemeClr val="bg2">
                    <a:lumMod val="10000"/>
                  </a:schemeClr>
                </a:solidFill>
              </a:rPr>
              <a:t>lanners, Housing Ministry, </a:t>
            </a:r>
            <a:r>
              <a:rPr lang="en-US" sz="2000" dirty="0">
                <a:solidFill>
                  <a:schemeClr val="bg2">
                    <a:lumMod val="10000"/>
                  </a:schemeClr>
                </a:solidFill>
              </a:rPr>
              <a:t>D</a:t>
            </a:r>
            <a:r>
              <a:rPr lang="en-US" sz="2000" dirty="0" smtClean="0">
                <a:solidFill>
                  <a:schemeClr val="bg2">
                    <a:lumMod val="10000"/>
                  </a:schemeClr>
                </a:solidFill>
              </a:rPr>
              <a:t>evelopers, Academia and Research Centers etc.</a:t>
            </a:r>
          </a:p>
          <a:p>
            <a:pPr marL="450850" indent="-450850"/>
            <a:r>
              <a:rPr lang="en-US" sz="2000" dirty="0" smtClean="0">
                <a:solidFill>
                  <a:schemeClr val="bg2">
                    <a:lumMod val="10000"/>
                  </a:schemeClr>
                </a:solidFill>
              </a:rPr>
              <a:t>Business model of Public-Private Partnership for viable, self-sustainable plans and projects</a:t>
            </a:r>
          </a:p>
        </p:txBody>
      </p:sp>
      <p:sp>
        <p:nvSpPr>
          <p:cNvPr id="6" name="Title 1"/>
          <p:cNvSpPr txBox="1">
            <a:spLocks/>
          </p:cNvSpPr>
          <p:nvPr/>
        </p:nvSpPr>
        <p:spPr>
          <a:xfrm>
            <a:off x="954215" y="5733536"/>
            <a:ext cx="9042400" cy="488092"/>
          </a:xfrm>
          <a:prstGeom prst="rect">
            <a:avLst/>
          </a:prstGeom>
        </p:spPr>
        <p:txBody>
          <a:bodyPr>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solidFill>
                  <a:srgbClr val="0070C0"/>
                </a:solidFill>
              </a:rPr>
              <a:t>Housing </a:t>
            </a:r>
            <a:r>
              <a:rPr lang="en-US" sz="2400" dirty="0">
                <a:solidFill>
                  <a:srgbClr val="0070C0"/>
                </a:solidFill>
              </a:rPr>
              <a:t>Challenge and Urban Planning</a:t>
            </a:r>
          </a:p>
        </p:txBody>
      </p:sp>
    </p:spTree>
    <p:extLst>
      <p:ext uri="{BB962C8B-B14F-4D97-AF65-F5344CB8AC3E}">
        <p14:creationId xmlns:p14="http://schemas.microsoft.com/office/powerpoint/2010/main" val="1625649231"/>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4155" y="5687838"/>
            <a:ext cx="5330305" cy="461665"/>
          </a:xfrm>
        </p:spPr>
        <p:txBody>
          <a:bodyPr vert="horz" wrap="none" lIns="91440" tIns="45720" rIns="91440" bIns="45720" rtlCol="0" anchor="b" anchorCtr="0">
            <a:spAutoFit/>
          </a:bodyPr>
          <a:lstStyle/>
          <a:p>
            <a:r>
              <a:rPr lang="en-US" sz="2400" dirty="0">
                <a:solidFill>
                  <a:srgbClr val="0070C0"/>
                </a:solidFill>
              </a:rPr>
              <a:t>Self-sustained Communities for Housing </a:t>
            </a:r>
          </a:p>
        </p:txBody>
      </p:sp>
      <p:sp>
        <p:nvSpPr>
          <p:cNvPr id="3" name="Content Placeholder 2"/>
          <p:cNvSpPr>
            <a:spLocks noGrp="1"/>
          </p:cNvSpPr>
          <p:nvPr>
            <p:ph idx="4294967295"/>
          </p:nvPr>
        </p:nvSpPr>
        <p:spPr>
          <a:xfrm>
            <a:off x="1023582" y="614968"/>
            <a:ext cx="9982200" cy="5141912"/>
          </a:xfrm>
        </p:spPr>
        <p:txBody>
          <a:bodyPr anchor="t">
            <a:normAutofit/>
          </a:bodyPr>
          <a:lstStyle/>
          <a:p>
            <a:pPr marL="441325" indent="-441325"/>
            <a:r>
              <a:rPr lang="en-US" sz="2000" dirty="0" smtClean="0">
                <a:solidFill>
                  <a:schemeClr val="tx1"/>
                </a:solidFill>
                <a:latin typeface="Times New Roman" pitchFamily="18" charset="0"/>
                <a:cs typeface="Times New Roman" pitchFamily="18" charset="0"/>
              </a:rPr>
              <a:t>Social Infrastructure: Health</a:t>
            </a:r>
            <a:r>
              <a:rPr lang="en-US" sz="2000" dirty="0">
                <a:solidFill>
                  <a:schemeClr val="tx1"/>
                </a:solidFill>
                <a:latin typeface="Times New Roman" pitchFamily="18" charset="0"/>
                <a:cs typeface="Times New Roman" pitchFamily="18" charset="0"/>
              </a:rPr>
              <a:t>, Education, Community participation</a:t>
            </a:r>
          </a:p>
          <a:p>
            <a:pPr marL="441325" indent="-441325"/>
            <a:r>
              <a:rPr lang="en-US" sz="2000" dirty="0" smtClean="0">
                <a:solidFill>
                  <a:schemeClr val="tx1"/>
                </a:solidFill>
                <a:latin typeface="Times New Roman" pitchFamily="18" charset="0"/>
                <a:cs typeface="Times New Roman" pitchFamily="18" charset="0"/>
              </a:rPr>
              <a:t>Physical Infrastructure:</a:t>
            </a:r>
          </a:p>
          <a:p>
            <a:pPr marL="803275" indent="-361950">
              <a:buBlip>
                <a:blip r:embed="rId2"/>
              </a:buBlip>
            </a:pPr>
            <a:r>
              <a:rPr lang="en-US" sz="2000" dirty="0" smtClean="0">
                <a:solidFill>
                  <a:schemeClr val="tx1"/>
                </a:solidFill>
                <a:latin typeface="Times New Roman" pitchFamily="18" charset="0"/>
                <a:cs typeface="Times New Roman" pitchFamily="18" charset="0"/>
              </a:rPr>
              <a:t> Internal:   Roads, Electricity, Sewerage, Water, Playground</a:t>
            </a:r>
          </a:p>
          <a:p>
            <a:pPr marL="803275" indent="-361950">
              <a:buBlip>
                <a:blip r:embed="rId2"/>
              </a:buBlip>
            </a:pPr>
            <a:r>
              <a:rPr lang="en-US" sz="2000" dirty="0" smtClean="0">
                <a:solidFill>
                  <a:schemeClr val="tx1"/>
                </a:solidFill>
                <a:latin typeface="Times New Roman" pitchFamily="18" charset="0"/>
                <a:cs typeface="Times New Roman" pitchFamily="18" charset="0"/>
              </a:rPr>
              <a:t> </a:t>
            </a:r>
            <a:r>
              <a:rPr lang="en-US" sz="2000" dirty="0">
                <a:solidFill>
                  <a:schemeClr val="tx1"/>
                </a:solidFill>
                <a:latin typeface="Times New Roman" pitchFamily="18" charset="0"/>
                <a:cs typeface="Times New Roman" pitchFamily="18" charset="0"/>
              </a:rPr>
              <a:t>External: </a:t>
            </a:r>
            <a:r>
              <a:rPr lang="en-US" sz="2000" dirty="0" smtClean="0">
                <a:solidFill>
                  <a:schemeClr val="tx1"/>
                </a:solidFill>
                <a:latin typeface="Times New Roman" pitchFamily="18" charset="0"/>
                <a:cs typeface="Times New Roman" pitchFamily="18" charset="0"/>
              </a:rPr>
              <a:t> Roads, Communication, Transport</a:t>
            </a:r>
            <a:endParaRPr lang="en-US" sz="2000" dirty="0">
              <a:solidFill>
                <a:schemeClr val="tx1"/>
              </a:solidFill>
              <a:latin typeface="Times New Roman" pitchFamily="18" charset="0"/>
              <a:cs typeface="Times New Roman" pitchFamily="18" charset="0"/>
            </a:endParaRPr>
          </a:p>
          <a:p>
            <a:pPr marL="441325" indent="-441325"/>
            <a:r>
              <a:rPr lang="en-US" sz="2000" dirty="0">
                <a:solidFill>
                  <a:schemeClr val="tx1"/>
                </a:solidFill>
                <a:latin typeface="Times New Roman" pitchFamily="18" charset="0"/>
                <a:cs typeface="Times New Roman" pitchFamily="18" charset="0"/>
              </a:rPr>
              <a:t>Economic Infrastructure: Commercial </a:t>
            </a:r>
            <a:r>
              <a:rPr lang="en-US" sz="2000" dirty="0" smtClean="0">
                <a:solidFill>
                  <a:schemeClr val="tx1"/>
                </a:solidFill>
                <a:latin typeface="Times New Roman" pitchFamily="18" charset="0"/>
                <a:cs typeface="Times New Roman" pitchFamily="18" charset="0"/>
              </a:rPr>
              <a:t>opportunities within the community</a:t>
            </a:r>
          </a:p>
          <a:p>
            <a:pPr marL="441325" indent="-441325"/>
            <a:r>
              <a:rPr lang="en-US" sz="2000" dirty="0" smtClean="0">
                <a:solidFill>
                  <a:schemeClr val="tx1"/>
                </a:solidFill>
                <a:latin typeface="Times New Roman" pitchFamily="18" charset="0"/>
                <a:cs typeface="Times New Roman" pitchFamily="18" charset="0"/>
              </a:rPr>
              <a:t>Location: Maximum one hour commuting time to job</a:t>
            </a:r>
            <a:endParaRPr lang="en-US" sz="2000" dirty="0">
              <a:solidFill>
                <a:schemeClr val="tx1"/>
              </a:solidFill>
              <a:latin typeface="Times New Roman" pitchFamily="18" charset="0"/>
              <a:cs typeface="Times New Roman" pitchFamily="18" charset="0"/>
            </a:endParaRPr>
          </a:p>
          <a:p>
            <a:pPr marL="441325" indent="-441325"/>
            <a:r>
              <a:rPr lang="en-US" sz="2000" dirty="0">
                <a:solidFill>
                  <a:schemeClr val="tx1"/>
                </a:solidFill>
                <a:latin typeface="Times New Roman" pitchFamily="18" charset="0"/>
                <a:cs typeface="Times New Roman" pitchFamily="18" charset="0"/>
              </a:rPr>
              <a:t>Energy </a:t>
            </a:r>
            <a:r>
              <a:rPr lang="en-US" sz="2000" dirty="0" smtClean="0">
                <a:solidFill>
                  <a:schemeClr val="tx1"/>
                </a:solidFill>
                <a:latin typeface="Times New Roman" pitchFamily="18" charset="0"/>
                <a:cs typeface="Times New Roman" pitchFamily="18" charset="0"/>
              </a:rPr>
              <a:t>efficiency: Houses maximizing use of Wind and Solar</a:t>
            </a:r>
          </a:p>
          <a:p>
            <a:pPr marL="803275" indent="-361950">
              <a:buBlip>
                <a:blip r:embed="rId2"/>
              </a:buBlip>
            </a:pPr>
            <a:r>
              <a:rPr lang="en-US" sz="2000" dirty="0" smtClean="0">
                <a:solidFill>
                  <a:schemeClr val="tx1"/>
                </a:solidFill>
                <a:latin typeface="Times New Roman" pitchFamily="18" charset="0"/>
                <a:cs typeface="Times New Roman" pitchFamily="18" charset="0"/>
              </a:rPr>
              <a:t>If Off-Grid, then communities be equipped with alternate energy </a:t>
            </a:r>
            <a:r>
              <a:rPr lang="en-US" sz="2000" dirty="0">
                <a:solidFill>
                  <a:schemeClr val="tx1"/>
                </a:solidFill>
                <a:latin typeface="Times New Roman" pitchFamily="18" charset="0"/>
                <a:cs typeface="Times New Roman" pitchFamily="18" charset="0"/>
              </a:rPr>
              <a:t>sources</a:t>
            </a:r>
          </a:p>
          <a:p>
            <a:pPr marL="441325" indent="-441325"/>
            <a:endParaRPr lang="en-US" sz="2000" dirty="0">
              <a:solidFill>
                <a:schemeClr val="tx1"/>
              </a:solidFill>
              <a:latin typeface="Times New Roman" pitchFamily="18" charset="0"/>
              <a:cs typeface="Times New Roman" pitchFamily="18" charset="0"/>
            </a:endParaRPr>
          </a:p>
          <a:p>
            <a:pPr marL="0" lvl="1" indent="0">
              <a:buNone/>
            </a:pPr>
            <a:r>
              <a:rPr lang="en-US" sz="2000" b="1" dirty="0">
                <a:solidFill>
                  <a:srgbClr val="0070C0"/>
                </a:solidFill>
                <a:latin typeface="Times New Roman" pitchFamily="18" charset="0"/>
                <a:cs typeface="Times New Roman" pitchFamily="18" charset="0"/>
              </a:rPr>
              <a:t>Affordable housing should be more than just a roof over someone’s head — it  </a:t>
            </a:r>
            <a:r>
              <a:rPr lang="en-US" sz="2000" b="1" dirty="0" smtClean="0">
                <a:solidFill>
                  <a:srgbClr val="0070C0"/>
                </a:solidFill>
                <a:latin typeface="Times New Roman" pitchFamily="18" charset="0"/>
                <a:cs typeface="Times New Roman" pitchFamily="18" charset="0"/>
              </a:rPr>
              <a:t>should create </a:t>
            </a:r>
            <a:r>
              <a:rPr lang="en-US" sz="2000" b="1" dirty="0">
                <a:solidFill>
                  <a:srgbClr val="0070C0"/>
                </a:solidFill>
                <a:latin typeface="Times New Roman" pitchFamily="18" charset="0"/>
                <a:cs typeface="Times New Roman" pitchFamily="18" charset="0"/>
              </a:rPr>
              <a:t>solutions </a:t>
            </a:r>
            <a:r>
              <a:rPr lang="en-US" sz="2000" b="1" dirty="0" smtClean="0">
                <a:solidFill>
                  <a:srgbClr val="0070C0"/>
                </a:solidFill>
                <a:latin typeface="Times New Roman" pitchFamily="18" charset="0"/>
                <a:cs typeface="Times New Roman" pitchFamily="18" charset="0"/>
              </a:rPr>
              <a:t>to provide residents with decent housing, and </a:t>
            </a:r>
            <a:r>
              <a:rPr lang="en-US" sz="2000" b="1" dirty="0">
                <a:solidFill>
                  <a:srgbClr val="0070C0"/>
                </a:solidFill>
                <a:latin typeface="Times New Roman" pitchFamily="18" charset="0"/>
                <a:cs typeface="Times New Roman" pitchFamily="18" charset="0"/>
              </a:rPr>
              <a:t>strengthen communities</a:t>
            </a:r>
            <a:r>
              <a:rPr lang="en-US" sz="2000" b="1" dirty="0" smtClean="0">
                <a:solidFill>
                  <a:srgbClr val="0070C0"/>
                </a:solidFill>
                <a:latin typeface="Times New Roman" pitchFamily="18" charset="0"/>
                <a:cs typeface="Times New Roman" pitchFamily="18" charset="0"/>
              </a:rPr>
              <a:t>.</a:t>
            </a:r>
            <a:endParaRPr lang="en-US" sz="20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854320456"/>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61797" y="5777204"/>
            <a:ext cx="6810134" cy="461665"/>
          </a:xfrm>
        </p:spPr>
        <p:txBody>
          <a:bodyPr vert="horz" wrap="none" lIns="91440" tIns="45720" rIns="91440" bIns="45720" rtlCol="0" anchor="b" anchorCtr="0">
            <a:spAutoFit/>
          </a:bodyPr>
          <a:lstStyle/>
          <a:p>
            <a:r>
              <a:rPr lang="en-US" sz="2400" dirty="0">
                <a:solidFill>
                  <a:srgbClr val="0070C0"/>
                </a:solidFill>
              </a:rPr>
              <a:t>Energy ( Electricity) Poverty around Globe and in Asia</a:t>
            </a:r>
          </a:p>
        </p:txBody>
      </p:sp>
      <p:sp>
        <p:nvSpPr>
          <p:cNvPr id="3" name="Content Placeholder 2"/>
          <p:cNvSpPr>
            <a:spLocks noGrp="1"/>
          </p:cNvSpPr>
          <p:nvPr>
            <p:ph idx="4294967295"/>
          </p:nvPr>
        </p:nvSpPr>
        <p:spPr>
          <a:xfrm>
            <a:off x="1023583" y="654908"/>
            <a:ext cx="10044752" cy="5053914"/>
          </a:xfrm>
        </p:spPr>
        <p:txBody>
          <a:bodyPr anchor="t">
            <a:normAutofit fontScale="40000" lnSpcReduction="20000"/>
          </a:bodyPr>
          <a:lstStyle/>
          <a:p>
            <a:pPr marL="450850" indent="-450850"/>
            <a:r>
              <a:rPr lang="en-US" sz="5000" dirty="0" smtClean="0"/>
              <a:t>Nearly 1.3 billion people worldwide live without any access to electricity (being Off-Grid).</a:t>
            </a:r>
          </a:p>
          <a:p>
            <a:pPr marL="450850" indent="-450850"/>
            <a:r>
              <a:rPr lang="en-US" sz="5000" dirty="0" smtClean="0"/>
              <a:t>Asia has the largest off-grid population in the world, where nearly 800 million live in near darkness. </a:t>
            </a:r>
          </a:p>
          <a:p>
            <a:pPr marL="450850" indent="-450850"/>
            <a:r>
              <a:rPr lang="en-US" sz="5000" dirty="0" smtClean="0"/>
              <a:t>India alone has 400 million off-grid</a:t>
            </a:r>
            <a:r>
              <a:rPr lang="en-US" sz="5000" dirty="0"/>
              <a:t>, </a:t>
            </a:r>
            <a:r>
              <a:rPr lang="en-US" sz="5000" dirty="0" smtClean="0"/>
              <a:t>which is 35% of their population.</a:t>
            </a:r>
          </a:p>
          <a:p>
            <a:pPr marL="450850" indent="-450850"/>
            <a:r>
              <a:rPr lang="en-US" sz="5000" dirty="0" smtClean="0"/>
              <a:t>Pakistan’s 60 million, that is 30% of the population, is off-grid.</a:t>
            </a:r>
          </a:p>
          <a:p>
            <a:pPr marL="450850" indent="-450850"/>
            <a:r>
              <a:rPr lang="en-US" sz="5000" dirty="0" smtClean="0"/>
              <a:t>Kerosene lamps, used as a source of lighting, are potential threat of fire and cause of environmental pollution in small rooms, which are mostly without ventilation.</a:t>
            </a:r>
          </a:p>
          <a:p>
            <a:pPr marL="450850" indent="-450850"/>
            <a:r>
              <a:rPr lang="en-US" sz="5000" dirty="0" smtClean="0"/>
              <a:t>In India alone expenditure on kerosene lamps is estimated to be $ 2.2 billion/year.</a:t>
            </a:r>
          </a:p>
          <a:p>
            <a:pPr marL="450850" indent="-450850"/>
            <a:r>
              <a:rPr lang="en-US" sz="5000" dirty="0" smtClean="0"/>
              <a:t>In Bangladesh 17 million out of total 29 million </a:t>
            </a:r>
            <a:r>
              <a:rPr lang="en-US" sz="5000" dirty="0"/>
              <a:t>households are </a:t>
            </a:r>
            <a:r>
              <a:rPr lang="en-US" sz="5000" dirty="0" smtClean="0"/>
              <a:t>off-grid.</a:t>
            </a:r>
          </a:p>
          <a:p>
            <a:pPr marL="450850" indent="-450850"/>
            <a:r>
              <a:rPr lang="en-US" sz="5000" dirty="0" smtClean="0"/>
              <a:t>In Indonesia 20 million households out of total 57 million are off-grid. </a:t>
            </a:r>
          </a:p>
          <a:p>
            <a:pPr marL="450850" indent="-450850"/>
            <a:r>
              <a:rPr lang="en-US" sz="5000" dirty="0" smtClean="0"/>
              <a:t>Extending grid-electricity </a:t>
            </a:r>
            <a:r>
              <a:rPr lang="en-US" sz="5000" dirty="0"/>
              <a:t>to these household </a:t>
            </a:r>
            <a:r>
              <a:rPr lang="en-US" sz="5000" dirty="0" smtClean="0"/>
              <a:t>is a </a:t>
            </a:r>
            <a:r>
              <a:rPr lang="en-US" sz="5000" dirty="0"/>
              <a:t>remote </a:t>
            </a:r>
            <a:r>
              <a:rPr lang="en-US" sz="5000" dirty="0" smtClean="0"/>
              <a:t>possibility in the near future due to economic constraints and </a:t>
            </a:r>
            <a:r>
              <a:rPr lang="en-US" sz="5000" dirty="0"/>
              <a:t>under-electrified grids</a:t>
            </a:r>
            <a:r>
              <a:rPr lang="en-US" sz="5000" dirty="0" smtClean="0"/>
              <a:t>.</a:t>
            </a:r>
          </a:p>
          <a:p>
            <a:pPr marL="450850" indent="-450850"/>
            <a:endParaRPr lang="en-US" sz="5000" dirty="0" smtClean="0"/>
          </a:p>
          <a:p>
            <a:pPr marL="0" indent="0" algn="ctr">
              <a:buNone/>
            </a:pPr>
            <a:r>
              <a:rPr lang="en-US" sz="5000" b="1" dirty="0" smtClean="0">
                <a:solidFill>
                  <a:srgbClr val="0070C0"/>
                </a:solidFill>
              </a:rPr>
              <a:t>Alternate and renewable energy resources, mainly solar energy, is the doable and affordable option</a:t>
            </a:r>
            <a:endParaRPr lang="en-US" sz="5000" b="1" dirty="0">
              <a:solidFill>
                <a:srgbClr val="0070C0"/>
              </a:solidFill>
            </a:endParaRPr>
          </a:p>
          <a:p>
            <a:endParaRPr lang="en-US" dirty="0">
              <a:solidFill>
                <a:srgbClr val="0070C0"/>
              </a:solidFill>
            </a:endParaRPr>
          </a:p>
          <a:p>
            <a:pPr marL="0" indent="0">
              <a:buNone/>
            </a:pPr>
            <a:r>
              <a:rPr lang="en-US" dirty="0" smtClean="0">
                <a:solidFill>
                  <a:srgbClr val="0070C0"/>
                </a:solidFill>
              </a:rPr>
              <a:t>             </a:t>
            </a:r>
            <a:r>
              <a:rPr lang="en-US" sz="3500" dirty="0" smtClean="0">
                <a:solidFill>
                  <a:srgbClr val="0070C0"/>
                </a:solidFill>
              </a:rPr>
              <a:t>Source: FC on  Lighting Global and Lighting Asia</a:t>
            </a:r>
            <a:endParaRPr lang="en-US" sz="3500" dirty="0">
              <a:solidFill>
                <a:srgbClr val="0070C0"/>
              </a:solidFill>
            </a:endParaRPr>
          </a:p>
        </p:txBody>
      </p:sp>
    </p:spTree>
    <p:extLst>
      <p:ext uri="{BB962C8B-B14F-4D97-AF65-F5344CB8AC3E}">
        <p14:creationId xmlns:p14="http://schemas.microsoft.com/office/powerpoint/2010/main" val="3006056655"/>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2660" y="5708822"/>
            <a:ext cx="10972800" cy="494265"/>
          </a:xfrm>
          <a:prstGeom prst="rect">
            <a:avLst/>
          </a:prstGeom>
          <a:ln w="12700">
            <a:miter lim="400000"/>
          </a:ln>
          <a:extLst>
            <a:ext uri="{C572A759-6A51-4108-AA02-DFA0A04FC94B}">
              <ma14:wrappingTextBoxFlag xmlns:ma14="http://schemas.microsoft.com/office/mac/drawingml/2011/main" xmlns="" val="1"/>
            </a:ext>
          </a:extLst>
        </p:spPr>
        <p:txBody>
          <a:bodyPr lIns="40816" tIns="40816" rIns="40816" bIns="40816" anchor="b">
            <a:normAutofit/>
          </a:bodyPr>
          <a:lstStyle>
            <a:lvl1pPr defTabSz="1088397">
              <a:defRPr sz="6400">
                <a:solidFill>
                  <a:srgbClr val="262626"/>
                </a:solidFill>
                <a:latin typeface="Impact"/>
                <a:ea typeface="Impact"/>
                <a:cs typeface="Impact"/>
                <a:sym typeface="Impact"/>
              </a:defRPr>
            </a:lvl1pPr>
            <a:lvl2pPr defTabSz="1088397">
              <a:defRPr sz="6400">
                <a:solidFill>
                  <a:srgbClr val="262626"/>
                </a:solidFill>
                <a:latin typeface="Impact"/>
                <a:ea typeface="Impact"/>
                <a:cs typeface="Impact"/>
                <a:sym typeface="Impact"/>
              </a:defRPr>
            </a:lvl2pPr>
            <a:lvl3pPr defTabSz="1088397">
              <a:defRPr sz="6400">
                <a:solidFill>
                  <a:srgbClr val="262626"/>
                </a:solidFill>
                <a:latin typeface="Impact"/>
                <a:ea typeface="Impact"/>
                <a:cs typeface="Impact"/>
                <a:sym typeface="Impact"/>
              </a:defRPr>
            </a:lvl3pPr>
            <a:lvl4pPr defTabSz="1088397">
              <a:defRPr sz="6400">
                <a:solidFill>
                  <a:srgbClr val="262626"/>
                </a:solidFill>
                <a:latin typeface="Impact"/>
                <a:ea typeface="Impact"/>
                <a:cs typeface="Impact"/>
                <a:sym typeface="Impact"/>
              </a:defRPr>
            </a:lvl4pPr>
            <a:lvl5pPr defTabSz="1088397">
              <a:defRPr sz="6400">
                <a:solidFill>
                  <a:srgbClr val="262626"/>
                </a:solidFill>
                <a:latin typeface="Impact"/>
                <a:ea typeface="Impact"/>
                <a:cs typeface="Impact"/>
                <a:sym typeface="Impact"/>
              </a:defRPr>
            </a:lvl5pPr>
            <a:lvl6pPr defTabSz="1088397">
              <a:defRPr sz="6400">
                <a:solidFill>
                  <a:srgbClr val="262626"/>
                </a:solidFill>
                <a:latin typeface="Impact"/>
                <a:ea typeface="Impact"/>
                <a:cs typeface="Impact"/>
                <a:sym typeface="Impact"/>
              </a:defRPr>
            </a:lvl6pPr>
            <a:lvl7pPr defTabSz="1088397">
              <a:defRPr sz="6400">
                <a:solidFill>
                  <a:srgbClr val="262626"/>
                </a:solidFill>
                <a:latin typeface="Impact"/>
                <a:ea typeface="Impact"/>
                <a:cs typeface="Impact"/>
                <a:sym typeface="Impact"/>
              </a:defRPr>
            </a:lvl7pPr>
            <a:lvl8pPr defTabSz="1088397">
              <a:defRPr sz="6400">
                <a:solidFill>
                  <a:srgbClr val="262626"/>
                </a:solidFill>
                <a:latin typeface="Impact"/>
                <a:ea typeface="Impact"/>
                <a:cs typeface="Impact"/>
                <a:sym typeface="Impact"/>
              </a:defRPr>
            </a:lvl8pPr>
            <a:lvl9pPr defTabSz="1088397">
              <a:defRPr sz="6400">
                <a:solidFill>
                  <a:srgbClr val="262626"/>
                </a:solidFill>
                <a:latin typeface="Impact"/>
                <a:ea typeface="Impact"/>
                <a:cs typeface="Impact"/>
                <a:sym typeface="Impact"/>
              </a:defRPr>
            </a:lvl9pPr>
          </a:lstStyle>
          <a:p>
            <a:r>
              <a:rPr lang="en-US" sz="2400" dirty="0">
                <a:solidFill>
                  <a:srgbClr val="0070C0"/>
                </a:solidFill>
                <a:latin typeface="+mj-lt"/>
                <a:ea typeface="+mj-ea"/>
                <a:cs typeface="+mj-cs"/>
              </a:rPr>
              <a:t>Challenges of Affordable Low Income Housing (LIH): Supply Side</a:t>
            </a:r>
          </a:p>
        </p:txBody>
      </p:sp>
      <p:sp>
        <p:nvSpPr>
          <p:cNvPr id="5" name="Content Placeholder 2"/>
          <p:cNvSpPr txBox="1">
            <a:spLocks/>
          </p:cNvSpPr>
          <p:nvPr/>
        </p:nvSpPr>
        <p:spPr>
          <a:xfrm>
            <a:off x="943232" y="518983"/>
            <a:ext cx="9947190" cy="5037799"/>
          </a:xfrm>
          <a:prstGeom prst="rect">
            <a:avLst/>
          </a:prstGeom>
          <a:ln w="12700">
            <a:miter lim="400000"/>
          </a:ln>
          <a:extLst>
            <a:ext uri="{C572A759-6A51-4108-AA02-DFA0A04FC94B}">
              <ma14:wrappingTextBoxFlag xmlns:ma14="http://schemas.microsoft.com/office/mac/drawingml/2011/main" xmlns="" val="1"/>
            </a:ext>
          </a:extLst>
        </p:spPr>
        <p:txBody>
          <a:bodyPr lIns="40816" tIns="40816" rIns="40816" bIns="40816" anchor="ctr">
            <a:normAutofit/>
          </a:bodyPr>
          <a:lstStyle>
            <a:lvl1pPr marL="326519" indent="-326519"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1pPr>
            <a:lvl2pPr marL="723782" indent="-342843"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2pPr>
            <a:lvl3pPr marL="1079326" indent="-317448"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3pPr>
            <a:lvl4pPr marL="1445525" indent="-357128"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4pPr>
            <a:lvl5pPr marL="1717624" indent="-357128"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5pPr>
            <a:lvl6pPr marL="2095162"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6pPr>
            <a:lvl7pPr marL="2399913"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7pPr>
            <a:lvl8pPr marL="2748201"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8pPr>
            <a:lvl9pPr marL="3074719"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9pPr>
          </a:lstStyle>
          <a:p>
            <a:pPr marL="447675" lvl="1" indent="-352425">
              <a:spcBef>
                <a:spcPts val="400"/>
              </a:spcBef>
              <a:buSzPct val="65000"/>
              <a:buFont typeface="Wingdings" pitchFamily="2" charset="2"/>
              <a:buChar char="l"/>
              <a:defRPr/>
            </a:pPr>
            <a:r>
              <a:rPr lang="en-US" sz="1800" dirty="0" smtClean="0">
                <a:solidFill>
                  <a:schemeClr val="bg2">
                    <a:lumMod val="10000"/>
                  </a:schemeClr>
                </a:solidFill>
              </a:rPr>
              <a:t>ISSUE: </a:t>
            </a:r>
            <a:r>
              <a:rPr lang="en-US" sz="1800" b="1" i="1" dirty="0" smtClean="0">
                <a:solidFill>
                  <a:schemeClr val="bg2">
                    <a:lumMod val="10000"/>
                  </a:schemeClr>
                </a:solidFill>
              </a:rPr>
              <a:t>Supply of Serviced land </a:t>
            </a:r>
            <a:r>
              <a:rPr lang="en-US" sz="1800" dirty="0" smtClean="0">
                <a:solidFill>
                  <a:schemeClr val="bg2">
                    <a:lumMod val="10000"/>
                  </a:schemeClr>
                </a:solidFill>
              </a:rPr>
              <a:t>at affordable price: Availability of well-connected affordable land remains a main concern in major metropolitan cities of Asia. Affordable land is often not well connected to transportation and other public services.</a:t>
            </a:r>
          </a:p>
          <a:p>
            <a:pPr marL="450794" lvl="2" indent="0">
              <a:spcBef>
                <a:spcPts val="400"/>
              </a:spcBef>
              <a:buSzPct val="65000"/>
              <a:buNone/>
              <a:defRPr/>
            </a:pPr>
            <a:r>
              <a:rPr lang="en-US" sz="1800" dirty="0" smtClean="0">
                <a:solidFill>
                  <a:schemeClr val="bg2">
                    <a:lumMod val="10000"/>
                  </a:schemeClr>
                </a:solidFill>
              </a:rPr>
              <a:t>ANSWER: External Infrastructure support, in terms of physical and social infrastructure, should be a part of affordable supply of serviced land by the state</a:t>
            </a:r>
            <a:r>
              <a:rPr lang="en-US" sz="1800" b="1" dirty="0" smtClean="0">
                <a:solidFill>
                  <a:schemeClr val="bg2">
                    <a:lumMod val="10000"/>
                  </a:schemeClr>
                </a:solidFill>
              </a:rPr>
              <a:t>. (Stakeholders: Govt.., UP, and Land)</a:t>
            </a:r>
          </a:p>
          <a:p>
            <a:pPr marL="450794" lvl="2" indent="0">
              <a:spcBef>
                <a:spcPts val="400"/>
              </a:spcBef>
              <a:buSzPct val="65000"/>
              <a:buNone/>
              <a:defRPr/>
            </a:pPr>
            <a:endParaRPr lang="en-US" sz="1800" dirty="0">
              <a:solidFill>
                <a:schemeClr val="bg2">
                  <a:lumMod val="10000"/>
                </a:schemeClr>
              </a:solidFill>
            </a:endParaRPr>
          </a:p>
          <a:p>
            <a:pPr marL="447675" lvl="1" indent="-352425">
              <a:spcBef>
                <a:spcPts val="300"/>
              </a:spcBef>
              <a:spcAft>
                <a:spcPts val="300"/>
              </a:spcAft>
              <a:buSzPct val="65000"/>
              <a:buFont typeface="Wingdings"/>
              <a:buChar char="l"/>
              <a:defRPr/>
            </a:pPr>
            <a:r>
              <a:rPr lang="en-US" sz="1800" dirty="0" smtClean="0">
                <a:solidFill>
                  <a:schemeClr val="bg2">
                    <a:lumMod val="10000"/>
                  </a:schemeClr>
                </a:solidFill>
              </a:rPr>
              <a:t>ISSUE: </a:t>
            </a:r>
            <a:r>
              <a:rPr lang="en-US" sz="1800" b="1" i="1" dirty="0" smtClean="0">
                <a:solidFill>
                  <a:schemeClr val="bg2">
                    <a:lumMod val="10000"/>
                  </a:schemeClr>
                </a:solidFill>
              </a:rPr>
              <a:t>Rising Construction Costs</a:t>
            </a:r>
            <a:r>
              <a:rPr lang="en-US" sz="1800" dirty="0" smtClean="0">
                <a:solidFill>
                  <a:schemeClr val="bg2">
                    <a:lumMod val="10000"/>
                  </a:schemeClr>
                </a:solidFill>
              </a:rPr>
              <a:t>: According to developers across cities in India, their construction cost has increased by </a:t>
            </a:r>
            <a:r>
              <a:rPr lang="en-US" sz="1800" dirty="0">
                <a:solidFill>
                  <a:schemeClr val="bg2">
                    <a:lumMod val="10000"/>
                  </a:schemeClr>
                </a:solidFill>
              </a:rPr>
              <a:t>15-20</a:t>
            </a:r>
            <a:r>
              <a:rPr lang="en-US" sz="1800" dirty="0" smtClean="0">
                <a:solidFill>
                  <a:schemeClr val="bg2">
                    <a:lumMod val="10000"/>
                  </a:schemeClr>
                </a:solidFill>
              </a:rPr>
              <a:t>% on </a:t>
            </a:r>
            <a:r>
              <a:rPr lang="en-US" sz="1800" dirty="0">
                <a:solidFill>
                  <a:schemeClr val="bg2">
                    <a:lumMod val="10000"/>
                  </a:schemeClr>
                </a:solidFill>
              </a:rPr>
              <a:t>yearly basis. </a:t>
            </a:r>
            <a:r>
              <a:rPr lang="en-US" sz="1800" dirty="0" smtClean="0">
                <a:solidFill>
                  <a:schemeClr val="bg2">
                    <a:lumMod val="10000"/>
                  </a:schemeClr>
                </a:solidFill>
              </a:rPr>
              <a:t>LIH is a ‘low-margin’ business, making it less attractive, more so in case of delays.</a:t>
            </a:r>
          </a:p>
          <a:p>
            <a:pPr marL="450794" lvl="2" indent="0">
              <a:spcBef>
                <a:spcPts val="300"/>
              </a:spcBef>
              <a:buSzPct val="65000"/>
              <a:buNone/>
              <a:defRPr/>
            </a:pPr>
            <a:r>
              <a:rPr lang="en-US" sz="1800" dirty="0" smtClean="0">
                <a:solidFill>
                  <a:schemeClr val="bg2">
                    <a:lumMod val="10000"/>
                  </a:schemeClr>
                </a:solidFill>
              </a:rPr>
              <a:t>ANSWER: Fiscal support in terms of waiver of Sales Tax, Import duties, and other levies. </a:t>
            </a:r>
          </a:p>
          <a:p>
            <a:pPr marL="450794" lvl="2" indent="0">
              <a:spcBef>
                <a:spcPts val="300"/>
              </a:spcBef>
              <a:buSzPct val="65000"/>
              <a:buNone/>
              <a:defRPr/>
            </a:pPr>
            <a:r>
              <a:rPr lang="en-US" sz="1800" b="1" dirty="0" smtClean="0">
                <a:solidFill>
                  <a:schemeClr val="bg2">
                    <a:lumMod val="10000"/>
                  </a:schemeClr>
                </a:solidFill>
              </a:rPr>
              <a:t>(</a:t>
            </a:r>
            <a:r>
              <a:rPr lang="en-US" sz="1800" b="1" dirty="0">
                <a:solidFill>
                  <a:schemeClr val="bg2">
                    <a:lumMod val="10000"/>
                  </a:schemeClr>
                </a:solidFill>
              </a:rPr>
              <a:t>Stakeholders: </a:t>
            </a:r>
            <a:r>
              <a:rPr lang="en-US" sz="1800" b="1" dirty="0" smtClean="0">
                <a:solidFill>
                  <a:schemeClr val="bg2">
                    <a:lumMod val="10000"/>
                  </a:schemeClr>
                </a:solidFill>
              </a:rPr>
              <a:t>FAs, CMIs. Dev)</a:t>
            </a:r>
          </a:p>
          <a:p>
            <a:pPr marL="95250" lvl="1" indent="0">
              <a:spcBef>
                <a:spcPts val="300"/>
              </a:spcBef>
              <a:spcAft>
                <a:spcPts val="300"/>
              </a:spcAft>
              <a:buSzPct val="65000"/>
              <a:buFont typeface="Arial"/>
              <a:buNone/>
              <a:defRPr/>
            </a:pPr>
            <a:endParaRPr lang="en-US" sz="1800" dirty="0" smtClean="0">
              <a:solidFill>
                <a:schemeClr val="bg2">
                  <a:lumMod val="10000"/>
                </a:schemeClr>
              </a:solidFill>
            </a:endParaRPr>
          </a:p>
          <a:p>
            <a:pPr marL="447675" lvl="1" indent="-352425">
              <a:spcBef>
                <a:spcPts val="300"/>
              </a:spcBef>
              <a:spcAft>
                <a:spcPts val="300"/>
              </a:spcAft>
              <a:buSzPct val="65000"/>
              <a:buFont typeface="Wingdings"/>
              <a:buChar char="l"/>
              <a:defRPr/>
            </a:pPr>
            <a:r>
              <a:rPr lang="en-US" sz="1800" dirty="0" smtClean="0">
                <a:solidFill>
                  <a:schemeClr val="bg2">
                    <a:lumMod val="10000"/>
                  </a:schemeClr>
                </a:solidFill>
              </a:rPr>
              <a:t>ISSUE: </a:t>
            </a:r>
            <a:r>
              <a:rPr lang="en-US" sz="1800" b="1" i="1" dirty="0" smtClean="0">
                <a:solidFill>
                  <a:schemeClr val="bg2">
                    <a:lumMod val="10000"/>
                  </a:schemeClr>
                </a:solidFill>
              </a:rPr>
              <a:t>Lengthy and Complex Approval Process</a:t>
            </a:r>
            <a:r>
              <a:rPr lang="en-US" sz="1800" dirty="0" smtClean="0">
                <a:solidFill>
                  <a:schemeClr val="bg2">
                    <a:lumMod val="10000"/>
                  </a:schemeClr>
                </a:solidFill>
              </a:rPr>
              <a:t>: This impacts construction timelines, project IRR and pricing. The approval fees/costs further adds to the unit price.</a:t>
            </a:r>
          </a:p>
          <a:p>
            <a:pPr marL="450794" lvl="2" indent="0">
              <a:spcBef>
                <a:spcPts val="300"/>
              </a:spcBef>
              <a:spcAft>
                <a:spcPts val="300"/>
              </a:spcAft>
              <a:buSzPct val="65000"/>
              <a:buNone/>
              <a:defRPr/>
            </a:pPr>
            <a:r>
              <a:rPr lang="en-US" sz="1800" dirty="0" smtClean="0">
                <a:solidFill>
                  <a:schemeClr val="bg2">
                    <a:lumMod val="10000"/>
                  </a:schemeClr>
                </a:solidFill>
              </a:rPr>
              <a:t>ANSWER: Simplified approval procedures, on-line status, monitoring, waiver or discount of approval fees etc. </a:t>
            </a:r>
            <a:r>
              <a:rPr lang="en-US" sz="1800" b="1" dirty="0" smtClean="0">
                <a:solidFill>
                  <a:schemeClr val="bg2">
                    <a:lumMod val="10000"/>
                  </a:schemeClr>
                </a:solidFill>
              </a:rPr>
              <a:t>(</a:t>
            </a:r>
            <a:r>
              <a:rPr lang="en-US" sz="1800" b="1" dirty="0">
                <a:solidFill>
                  <a:schemeClr val="bg2">
                    <a:lumMod val="10000"/>
                  </a:schemeClr>
                </a:solidFill>
              </a:rPr>
              <a:t>Stakeholders: </a:t>
            </a:r>
            <a:r>
              <a:rPr lang="en-US" sz="1800" b="1" dirty="0" smtClean="0">
                <a:solidFill>
                  <a:schemeClr val="bg2">
                    <a:lumMod val="10000"/>
                  </a:schemeClr>
                </a:solidFill>
              </a:rPr>
              <a:t>Govt.. , RAs)</a:t>
            </a:r>
            <a:endParaRPr lang="en-US" sz="1800" b="1" dirty="0">
              <a:solidFill>
                <a:schemeClr val="bg2">
                  <a:lumMod val="10000"/>
                </a:schemeClr>
              </a:solidFill>
            </a:endParaRPr>
          </a:p>
        </p:txBody>
      </p:sp>
      <p:sp>
        <p:nvSpPr>
          <p:cNvPr id="2" name="Slide Number Placeholder 1"/>
          <p:cNvSpPr>
            <a:spLocks noGrp="1"/>
          </p:cNvSpPr>
          <p:nvPr>
            <p:ph type="sldNum" sz="quarter" idx="4294967295"/>
          </p:nvPr>
        </p:nvSpPr>
        <p:spPr>
          <a:xfrm>
            <a:off x="10160001" y="5613474"/>
            <a:ext cx="1016000" cy="513316"/>
          </a:xfrm>
          <a:prstGeom prst="rect">
            <a:avLst/>
          </a:prstGeom>
        </p:spPr>
        <p:txBody>
          <a:bodyPr/>
          <a:lstStyle/>
          <a:p>
            <a:fld id="{86CB4B4D-7CA3-9044-876B-883B54F8677D}" type="slidenum">
              <a:rPr lang="en-US" smtClean="0"/>
              <a:pPr/>
              <a:t>14</a:t>
            </a:fld>
            <a:endParaRPr lang="en-US" dirty="0"/>
          </a:p>
        </p:txBody>
      </p:sp>
    </p:spTree>
    <p:extLst>
      <p:ext uri="{BB962C8B-B14F-4D97-AF65-F5344CB8AC3E}">
        <p14:creationId xmlns:p14="http://schemas.microsoft.com/office/powerpoint/2010/main" val="2356844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96776" y="5693679"/>
            <a:ext cx="10972800" cy="456596"/>
          </a:xfrm>
        </p:spPr>
        <p:txBody>
          <a:bodyPr>
            <a:noAutofit/>
          </a:bodyPr>
          <a:lstStyle/>
          <a:p>
            <a:r>
              <a:rPr lang="en-US" sz="2400" dirty="0">
                <a:solidFill>
                  <a:srgbClr val="0070C0"/>
                </a:solidFill>
                <a:sym typeface="Impact"/>
              </a:rPr>
              <a:t>Challenges of Affordable LIH: Supply Side- Cont’d </a:t>
            </a:r>
          </a:p>
        </p:txBody>
      </p:sp>
      <p:sp>
        <p:nvSpPr>
          <p:cNvPr id="5" name="Content Placeholder 2"/>
          <p:cNvSpPr txBox="1">
            <a:spLocks/>
          </p:cNvSpPr>
          <p:nvPr/>
        </p:nvSpPr>
        <p:spPr>
          <a:xfrm>
            <a:off x="1005013" y="518985"/>
            <a:ext cx="10041925" cy="4976986"/>
          </a:xfrm>
          <a:prstGeom prst="rect">
            <a:avLst/>
          </a:prstGeom>
          <a:ln w="12700">
            <a:miter lim="400000"/>
          </a:ln>
          <a:extLst>
            <a:ext uri="{C572A759-6A51-4108-AA02-DFA0A04FC94B}">
              <ma14:wrappingTextBoxFlag xmlns:ma14="http://schemas.microsoft.com/office/mac/drawingml/2011/main" xmlns="" val="1"/>
            </a:ext>
          </a:extLst>
        </p:spPr>
        <p:txBody>
          <a:bodyPr lIns="40816" tIns="40816" rIns="40816" bIns="40816" anchor="ctr">
            <a:normAutofit lnSpcReduction="10000"/>
          </a:bodyPr>
          <a:lstStyle>
            <a:lvl1pPr marL="326519" indent="-326519"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1pPr>
            <a:lvl2pPr marL="723782" indent="-342843"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2pPr>
            <a:lvl3pPr marL="1079326" indent="-317448"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3pPr>
            <a:lvl4pPr marL="1445525" indent="-357128"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4pPr>
            <a:lvl5pPr marL="1717624" indent="-357128"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5pPr>
            <a:lvl6pPr marL="2095162"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6pPr>
            <a:lvl7pPr marL="2399913"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7pPr>
            <a:lvl8pPr marL="2748201"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8pPr>
            <a:lvl9pPr marL="3074719"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9pPr>
          </a:lstStyle>
          <a:p>
            <a:pPr marL="542925" lvl="1" indent="-457200">
              <a:spcBef>
                <a:spcPts val="400"/>
              </a:spcBef>
              <a:buSzPct val="65000"/>
              <a:buFont typeface="Wingdings" pitchFamily="2" charset="2"/>
              <a:buChar char="l"/>
              <a:defRPr/>
            </a:pPr>
            <a:r>
              <a:rPr lang="en-US" sz="2000" dirty="0" smtClean="0">
                <a:solidFill>
                  <a:schemeClr val="bg2">
                    <a:lumMod val="10000"/>
                  </a:schemeClr>
                </a:solidFill>
              </a:rPr>
              <a:t>ISSUE: </a:t>
            </a:r>
            <a:r>
              <a:rPr lang="en-US" sz="2000" b="1" i="1" dirty="0" smtClean="0">
                <a:solidFill>
                  <a:schemeClr val="bg2">
                    <a:lumMod val="10000"/>
                  </a:schemeClr>
                </a:solidFill>
              </a:rPr>
              <a:t>Developer /Construction finance  </a:t>
            </a:r>
            <a:r>
              <a:rPr lang="en-US" sz="2000" dirty="0" smtClean="0">
                <a:solidFill>
                  <a:schemeClr val="bg2">
                    <a:lumMod val="10000"/>
                  </a:schemeClr>
                </a:solidFill>
              </a:rPr>
              <a:t>from financial institutions and capital markets is not easily accessible, due to absence of Developer Finance Regulations in most of the countries. Developers fund the projects through short term in-house funding or through customer finance. </a:t>
            </a:r>
          </a:p>
          <a:p>
            <a:pPr marL="542925" lvl="2" indent="-457200">
              <a:spcBef>
                <a:spcPts val="400"/>
              </a:spcBef>
              <a:buSzPct val="65000"/>
              <a:buNone/>
              <a:defRPr/>
            </a:pPr>
            <a:r>
              <a:rPr lang="en-US" sz="2000" dirty="0" smtClean="0">
                <a:solidFill>
                  <a:schemeClr val="bg2">
                    <a:lumMod val="10000"/>
                  </a:schemeClr>
                </a:solidFill>
              </a:rPr>
              <a:t>	ANSWER: The Central Banks and Securities Commission to play a proactive role in  facilitating market based supply of  Long Term Funding for the developers. </a:t>
            </a:r>
          </a:p>
          <a:p>
            <a:pPr marL="542925" lvl="2" indent="-457200">
              <a:spcBef>
                <a:spcPts val="400"/>
              </a:spcBef>
              <a:buSzPct val="65000"/>
              <a:buNone/>
              <a:defRPr/>
            </a:pPr>
            <a:r>
              <a:rPr lang="en-US" sz="2000" b="1" dirty="0" smtClean="0">
                <a:solidFill>
                  <a:schemeClr val="bg2">
                    <a:lumMod val="10000"/>
                  </a:schemeClr>
                </a:solidFill>
              </a:rPr>
              <a:t>	(</a:t>
            </a:r>
            <a:r>
              <a:rPr lang="en-US" sz="2000" b="1" dirty="0">
                <a:solidFill>
                  <a:schemeClr val="bg2">
                    <a:lumMod val="10000"/>
                  </a:schemeClr>
                </a:solidFill>
              </a:rPr>
              <a:t>Stakeholders: </a:t>
            </a:r>
            <a:r>
              <a:rPr lang="en-US" sz="2000" b="1" dirty="0" smtClean="0">
                <a:solidFill>
                  <a:schemeClr val="bg2">
                    <a:lumMod val="10000"/>
                  </a:schemeClr>
                </a:solidFill>
              </a:rPr>
              <a:t>RAs, HFIs)</a:t>
            </a:r>
          </a:p>
          <a:p>
            <a:pPr marL="542925" lvl="2" indent="-457200">
              <a:spcBef>
                <a:spcPts val="400"/>
              </a:spcBef>
              <a:buSzPct val="65000"/>
              <a:buNone/>
              <a:defRPr/>
            </a:pPr>
            <a:endParaRPr lang="en-US" sz="2000" dirty="0" smtClean="0">
              <a:solidFill>
                <a:schemeClr val="bg2">
                  <a:lumMod val="10000"/>
                </a:schemeClr>
              </a:solidFill>
              <a:latin typeface="Calibri" pitchFamily="34" charset="0"/>
            </a:endParaRPr>
          </a:p>
          <a:p>
            <a:pPr marL="542925" lvl="1" indent="-457200">
              <a:spcBef>
                <a:spcPts val="400"/>
              </a:spcBef>
              <a:buSzPct val="65000"/>
              <a:buFont typeface="Wingdings" pitchFamily="2" charset="2"/>
              <a:buChar char="l"/>
              <a:defRPr/>
            </a:pPr>
            <a:r>
              <a:rPr lang="en-US" sz="2000" dirty="0">
                <a:solidFill>
                  <a:schemeClr val="bg2">
                    <a:lumMod val="10000"/>
                  </a:schemeClr>
                </a:solidFill>
              </a:rPr>
              <a:t>ISSUE</a:t>
            </a:r>
            <a:r>
              <a:rPr lang="en-US" sz="2000" dirty="0" smtClean="0">
                <a:solidFill>
                  <a:schemeClr val="bg2">
                    <a:lumMod val="10000"/>
                  </a:schemeClr>
                </a:solidFill>
                <a:latin typeface="Calibri" pitchFamily="34" charset="0"/>
              </a:rPr>
              <a:t>: </a:t>
            </a:r>
            <a:r>
              <a:rPr lang="en-US" sz="2000" dirty="0" smtClean="0">
                <a:solidFill>
                  <a:schemeClr val="bg2">
                    <a:lumMod val="10000"/>
                  </a:schemeClr>
                </a:solidFill>
                <a:latin typeface="Times New Roman" pitchFamily="18" charset="0"/>
                <a:cs typeface="Times New Roman" pitchFamily="18" charset="0"/>
              </a:rPr>
              <a:t>Absence or insufficient </a:t>
            </a:r>
            <a:r>
              <a:rPr lang="en-US" sz="2000" b="1" i="1" dirty="0" smtClean="0">
                <a:solidFill>
                  <a:schemeClr val="bg2">
                    <a:lumMod val="10000"/>
                  </a:schemeClr>
                </a:solidFill>
                <a:latin typeface="Times New Roman" pitchFamily="18" charset="0"/>
                <a:cs typeface="Times New Roman" pitchFamily="18" charset="0"/>
              </a:rPr>
              <a:t>Fiscal Support </a:t>
            </a:r>
            <a:r>
              <a:rPr lang="en-US" sz="2000" dirty="0" smtClean="0">
                <a:solidFill>
                  <a:schemeClr val="bg2">
                    <a:lumMod val="10000"/>
                  </a:schemeClr>
                </a:solidFill>
                <a:latin typeface="Times New Roman" pitchFamily="18" charset="0"/>
                <a:cs typeface="Times New Roman" pitchFamily="18" charset="0"/>
              </a:rPr>
              <a:t>for LIH projects</a:t>
            </a:r>
            <a:r>
              <a:rPr lang="en-US" sz="2000" dirty="0" smtClean="0">
                <a:solidFill>
                  <a:schemeClr val="bg2">
                    <a:lumMod val="10000"/>
                  </a:schemeClr>
                </a:solidFill>
                <a:latin typeface="Calibri" pitchFamily="34" charset="0"/>
              </a:rPr>
              <a:t>. </a:t>
            </a:r>
          </a:p>
          <a:p>
            <a:pPr marL="542925" lvl="2" indent="-457200">
              <a:spcBef>
                <a:spcPts val="400"/>
              </a:spcBef>
              <a:buSzPct val="65000"/>
              <a:buNone/>
              <a:defRPr/>
            </a:pPr>
            <a:r>
              <a:rPr lang="en-US" sz="2000" dirty="0" smtClean="0">
                <a:solidFill>
                  <a:schemeClr val="bg2">
                    <a:lumMod val="10000"/>
                  </a:schemeClr>
                </a:solidFill>
              </a:rPr>
              <a:t>	ANSWER</a:t>
            </a:r>
            <a:r>
              <a:rPr lang="en-US" sz="2000" dirty="0" smtClean="0">
                <a:solidFill>
                  <a:schemeClr val="bg2">
                    <a:lumMod val="10000"/>
                  </a:schemeClr>
                </a:solidFill>
                <a:latin typeface="Calibri" pitchFamily="34" charset="0"/>
              </a:rPr>
              <a:t>: </a:t>
            </a:r>
            <a:r>
              <a:rPr lang="en-US" sz="2000" dirty="0" smtClean="0">
                <a:solidFill>
                  <a:schemeClr val="bg2">
                    <a:lumMod val="10000"/>
                  </a:schemeClr>
                </a:solidFill>
                <a:latin typeface="Times New Roman" pitchFamily="18" charset="0"/>
                <a:cs typeface="Times New Roman" pitchFamily="18" charset="0"/>
              </a:rPr>
              <a:t>Business Models of indirect Cross-Subsidies and direct Smart Subsidies to LIH/EWS projects will provide fiscal incentives to developers. </a:t>
            </a:r>
          </a:p>
          <a:p>
            <a:pPr marL="542925" lvl="2" indent="-457200">
              <a:spcBef>
                <a:spcPts val="400"/>
              </a:spcBef>
              <a:buSzPct val="65000"/>
              <a:buNone/>
              <a:defRPr/>
            </a:pPr>
            <a:r>
              <a:rPr lang="en-US" sz="2000" b="1" dirty="0" smtClean="0">
                <a:solidFill>
                  <a:schemeClr val="bg2">
                    <a:lumMod val="10000"/>
                  </a:schemeClr>
                </a:solidFill>
                <a:latin typeface="Times New Roman" pitchFamily="18" charset="0"/>
                <a:cs typeface="Times New Roman" pitchFamily="18" charset="0"/>
              </a:rPr>
              <a:t>	(</a:t>
            </a:r>
            <a:r>
              <a:rPr lang="en-US" sz="2000" b="1" dirty="0">
                <a:solidFill>
                  <a:schemeClr val="bg2">
                    <a:lumMod val="10000"/>
                  </a:schemeClr>
                </a:solidFill>
              </a:rPr>
              <a:t>Stakeholders: </a:t>
            </a:r>
            <a:r>
              <a:rPr lang="en-US" sz="2000" b="1" dirty="0" smtClean="0">
                <a:solidFill>
                  <a:schemeClr val="bg2">
                    <a:lumMod val="10000"/>
                  </a:schemeClr>
                </a:solidFill>
                <a:latin typeface="Times New Roman" pitchFamily="18" charset="0"/>
                <a:cs typeface="Times New Roman" pitchFamily="18" charset="0"/>
              </a:rPr>
              <a:t>FAs, Govt.., Dev)</a:t>
            </a:r>
          </a:p>
          <a:p>
            <a:pPr marL="542925" lvl="2" indent="-457200">
              <a:spcBef>
                <a:spcPts val="400"/>
              </a:spcBef>
              <a:buSzPct val="65000"/>
              <a:buNone/>
              <a:defRPr/>
            </a:pPr>
            <a:endParaRPr lang="en-US" sz="2000" dirty="0" smtClean="0">
              <a:solidFill>
                <a:schemeClr val="bg2">
                  <a:lumMod val="10000"/>
                </a:schemeClr>
              </a:solidFill>
              <a:latin typeface="Calibri" pitchFamily="34" charset="0"/>
            </a:endParaRPr>
          </a:p>
          <a:p>
            <a:pPr marL="542925" lvl="1" indent="-457200">
              <a:spcBef>
                <a:spcPts val="400"/>
              </a:spcBef>
              <a:buSzPct val="65000"/>
              <a:buFont typeface="Wingdings" pitchFamily="2" charset="2"/>
              <a:buChar char="l"/>
              <a:defRPr/>
            </a:pPr>
            <a:r>
              <a:rPr lang="en-US" sz="2000" dirty="0">
                <a:solidFill>
                  <a:schemeClr val="bg2">
                    <a:lumMod val="10000"/>
                  </a:schemeClr>
                </a:solidFill>
              </a:rPr>
              <a:t>ISSUE</a:t>
            </a:r>
            <a:r>
              <a:rPr lang="en-US" sz="2000" dirty="0" smtClean="0">
                <a:solidFill>
                  <a:schemeClr val="bg2">
                    <a:lumMod val="10000"/>
                  </a:schemeClr>
                </a:solidFill>
                <a:latin typeface="Calibri" pitchFamily="34" charset="0"/>
              </a:rPr>
              <a:t>: </a:t>
            </a:r>
            <a:r>
              <a:rPr lang="en-US" sz="2000" dirty="0" smtClean="0">
                <a:solidFill>
                  <a:schemeClr val="bg2">
                    <a:lumMod val="10000"/>
                  </a:schemeClr>
                </a:solidFill>
                <a:latin typeface="Times New Roman" pitchFamily="18" charset="0"/>
                <a:cs typeface="Times New Roman" pitchFamily="18" charset="0"/>
              </a:rPr>
              <a:t>Absence of or insufficient </a:t>
            </a:r>
            <a:r>
              <a:rPr lang="en-US" sz="2000" b="1" dirty="0" smtClean="0">
                <a:solidFill>
                  <a:schemeClr val="bg2">
                    <a:lumMod val="10000"/>
                  </a:schemeClr>
                </a:solidFill>
                <a:latin typeface="Times New Roman" pitchFamily="18" charset="0"/>
                <a:cs typeface="Times New Roman" pitchFamily="18" charset="0"/>
              </a:rPr>
              <a:t>Regulatory Support </a:t>
            </a:r>
            <a:r>
              <a:rPr lang="en-US" sz="2000" dirty="0" smtClean="0">
                <a:solidFill>
                  <a:schemeClr val="bg2">
                    <a:lumMod val="10000"/>
                  </a:schemeClr>
                </a:solidFill>
                <a:latin typeface="Times New Roman" pitchFamily="18" charset="0"/>
                <a:cs typeface="Times New Roman" pitchFamily="18" charset="0"/>
              </a:rPr>
              <a:t>to LIH/BoP Segments. </a:t>
            </a:r>
          </a:p>
          <a:p>
            <a:pPr marL="542925" lvl="2" indent="-457200">
              <a:spcBef>
                <a:spcPts val="400"/>
              </a:spcBef>
              <a:buSzPct val="65000"/>
              <a:buNone/>
              <a:defRPr/>
            </a:pPr>
            <a:r>
              <a:rPr lang="en-US" sz="2000" dirty="0" smtClean="0">
                <a:solidFill>
                  <a:schemeClr val="bg2">
                    <a:lumMod val="10000"/>
                  </a:schemeClr>
                </a:solidFill>
              </a:rPr>
              <a:t>	ANSWER</a:t>
            </a:r>
            <a:r>
              <a:rPr lang="en-US" sz="2000" dirty="0" smtClean="0">
                <a:solidFill>
                  <a:schemeClr val="bg2">
                    <a:lumMod val="10000"/>
                  </a:schemeClr>
                </a:solidFill>
                <a:latin typeface="Calibri" pitchFamily="34" charset="0"/>
              </a:rPr>
              <a:t>:  </a:t>
            </a:r>
            <a:r>
              <a:rPr lang="en-US" sz="2000" dirty="0" smtClean="0">
                <a:solidFill>
                  <a:schemeClr val="bg2">
                    <a:lumMod val="10000"/>
                  </a:schemeClr>
                </a:solidFill>
                <a:latin typeface="Times New Roman" pitchFamily="18" charset="0"/>
                <a:cs typeface="Times New Roman" pitchFamily="18" charset="0"/>
              </a:rPr>
              <a:t>Regulatory incentives in terms of FARs, and wherever permissible, relaxation in Building Codes etc. without compromising on strength. </a:t>
            </a:r>
            <a:r>
              <a:rPr lang="en-US" sz="2000" b="1" dirty="0" smtClean="0">
                <a:solidFill>
                  <a:schemeClr val="bg2">
                    <a:lumMod val="10000"/>
                  </a:schemeClr>
                </a:solidFill>
                <a:latin typeface="Times New Roman" pitchFamily="18" charset="0"/>
                <a:cs typeface="Times New Roman" pitchFamily="18" charset="0"/>
              </a:rPr>
              <a:t>(</a:t>
            </a:r>
            <a:r>
              <a:rPr lang="en-US" sz="2000" b="1" dirty="0">
                <a:solidFill>
                  <a:schemeClr val="bg2">
                    <a:lumMod val="10000"/>
                  </a:schemeClr>
                </a:solidFill>
              </a:rPr>
              <a:t>Stakeholders: </a:t>
            </a:r>
            <a:r>
              <a:rPr lang="en-US" sz="2000" b="1" dirty="0" smtClean="0">
                <a:solidFill>
                  <a:schemeClr val="bg2">
                    <a:lumMod val="10000"/>
                  </a:schemeClr>
                </a:solidFill>
                <a:latin typeface="Times New Roman" pitchFamily="18" charset="0"/>
                <a:cs typeface="Times New Roman" pitchFamily="18" charset="0"/>
              </a:rPr>
              <a:t>RAs) </a:t>
            </a:r>
          </a:p>
        </p:txBody>
      </p:sp>
      <p:sp>
        <p:nvSpPr>
          <p:cNvPr id="2" name="Slide Number Placeholder 1"/>
          <p:cNvSpPr>
            <a:spLocks noGrp="1"/>
          </p:cNvSpPr>
          <p:nvPr>
            <p:ph type="sldNum" sz="quarter" idx="4294967295"/>
          </p:nvPr>
        </p:nvSpPr>
        <p:spPr>
          <a:xfrm>
            <a:off x="10160001" y="5613474"/>
            <a:ext cx="1016000" cy="513316"/>
          </a:xfrm>
          <a:prstGeom prst="rect">
            <a:avLst/>
          </a:prstGeom>
        </p:spPr>
        <p:txBody>
          <a:bodyPr/>
          <a:lstStyle/>
          <a:p>
            <a:fld id="{86CB4B4D-7CA3-9044-876B-883B54F8677D}" type="slidenum">
              <a:rPr lang="en-US" smtClean="0"/>
              <a:pPr/>
              <a:t>15</a:t>
            </a:fld>
            <a:endParaRPr lang="en-US" dirty="0"/>
          </a:p>
        </p:txBody>
      </p:sp>
    </p:spTree>
    <p:extLst>
      <p:ext uri="{BB962C8B-B14F-4D97-AF65-F5344CB8AC3E}">
        <p14:creationId xmlns:p14="http://schemas.microsoft.com/office/powerpoint/2010/main" val="3458788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76183" y="5634682"/>
            <a:ext cx="10972800" cy="552664"/>
          </a:xfrm>
        </p:spPr>
        <p:txBody>
          <a:bodyPr>
            <a:noAutofit/>
          </a:bodyPr>
          <a:lstStyle/>
          <a:p>
            <a:r>
              <a:rPr lang="en-US" sz="2400" dirty="0">
                <a:solidFill>
                  <a:srgbClr val="0070C0"/>
                </a:solidFill>
              </a:rPr>
              <a:t>Challenges of </a:t>
            </a:r>
            <a:r>
              <a:rPr lang="en-US" sz="2400" dirty="0" smtClean="0">
                <a:solidFill>
                  <a:srgbClr val="0070C0"/>
                </a:solidFill>
              </a:rPr>
              <a:t> Affordable </a:t>
            </a:r>
            <a:r>
              <a:rPr lang="en-US" sz="2400" dirty="0">
                <a:solidFill>
                  <a:srgbClr val="0070C0"/>
                </a:solidFill>
              </a:rPr>
              <a:t>LIH: Supply Side- Cont’d </a:t>
            </a:r>
          </a:p>
        </p:txBody>
      </p:sp>
      <p:sp>
        <p:nvSpPr>
          <p:cNvPr id="6" name="Content Placeholder 2"/>
          <p:cNvSpPr txBox="1">
            <a:spLocks/>
          </p:cNvSpPr>
          <p:nvPr/>
        </p:nvSpPr>
        <p:spPr>
          <a:xfrm>
            <a:off x="1013254" y="531341"/>
            <a:ext cx="10095470" cy="5239263"/>
          </a:xfrm>
          <a:prstGeom prst="rect">
            <a:avLst/>
          </a:prstGeom>
          <a:ln w="12700">
            <a:miter lim="400000"/>
          </a:ln>
          <a:extLst>
            <a:ext uri="{C572A759-6A51-4108-AA02-DFA0A04FC94B}">
              <ma14:wrappingTextBoxFlag xmlns:ma14="http://schemas.microsoft.com/office/mac/drawingml/2011/main" xmlns="" val="1"/>
            </a:ext>
          </a:extLst>
        </p:spPr>
        <p:txBody>
          <a:bodyPr lIns="40816" tIns="40816" rIns="40816" bIns="40816" anchor="ctr">
            <a:normAutofit fontScale="92500" lnSpcReduction="20000"/>
          </a:bodyPr>
          <a:lstStyle>
            <a:lvl1pPr marL="326519" indent="-326519"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1pPr>
            <a:lvl2pPr marL="723782" indent="-342843"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2pPr>
            <a:lvl3pPr marL="1079326" indent="-317448"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3pPr>
            <a:lvl4pPr marL="1445525" indent="-357128"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4pPr>
            <a:lvl5pPr marL="1717624" indent="-357128"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5pPr>
            <a:lvl6pPr marL="2095162"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6pPr>
            <a:lvl7pPr marL="2399913"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7pPr>
            <a:lvl8pPr marL="2748201"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8pPr>
            <a:lvl9pPr marL="3074719"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9pPr>
          </a:lstStyle>
          <a:p>
            <a:pPr marL="358775" lvl="1" indent="-358775">
              <a:spcBef>
                <a:spcPts val="400"/>
              </a:spcBef>
              <a:buSzPct val="65000"/>
              <a:buFont typeface="Wingdings" pitchFamily="2" charset="2"/>
              <a:buChar char="l"/>
              <a:defRPr/>
            </a:pPr>
            <a:r>
              <a:rPr lang="en-US" sz="2000" b="1" i="1" dirty="0" smtClean="0">
                <a:solidFill>
                  <a:schemeClr val="bg2">
                    <a:lumMod val="10000"/>
                  </a:schemeClr>
                </a:solidFill>
                <a:latin typeface="Times New Roman" pitchFamily="18" charset="0"/>
                <a:cs typeface="Times New Roman" pitchFamily="18" charset="0"/>
              </a:rPr>
              <a:t>External Infrastructure</a:t>
            </a:r>
            <a:r>
              <a:rPr lang="en-US" sz="2000" dirty="0" smtClean="0">
                <a:solidFill>
                  <a:schemeClr val="bg2">
                    <a:lumMod val="10000"/>
                  </a:schemeClr>
                </a:solidFill>
                <a:latin typeface="Times New Roman" pitchFamily="18" charset="0"/>
                <a:cs typeface="Times New Roman" pitchFamily="18" charset="0"/>
              </a:rPr>
              <a:t>: Government needs to ensure that </a:t>
            </a:r>
            <a:r>
              <a:rPr lang="en-US" sz="2000" i="1" dirty="0" smtClean="0">
                <a:solidFill>
                  <a:schemeClr val="bg2">
                    <a:lumMod val="10000"/>
                  </a:schemeClr>
                </a:solidFill>
                <a:latin typeface="Times New Roman" pitchFamily="18" charset="0"/>
                <a:cs typeface="Times New Roman" pitchFamily="18" charset="0"/>
              </a:rPr>
              <a:t>Raw Land </a:t>
            </a:r>
            <a:r>
              <a:rPr lang="en-US" sz="2000" dirty="0" smtClean="0">
                <a:solidFill>
                  <a:schemeClr val="bg2">
                    <a:lumMod val="10000"/>
                  </a:schemeClr>
                </a:solidFill>
                <a:latin typeface="Times New Roman" pitchFamily="18" charset="0"/>
                <a:cs typeface="Times New Roman" pitchFamily="18" charset="0"/>
              </a:rPr>
              <a:t>for LIH Projects is supported by way of external infrastructure in terms of roads, transport, communication, as well as provision of health and education.</a:t>
            </a:r>
          </a:p>
          <a:p>
            <a:pPr marL="358775" lvl="1" indent="-358775">
              <a:spcBef>
                <a:spcPts val="400"/>
              </a:spcBef>
              <a:buSzPct val="65000"/>
              <a:buNone/>
              <a:defRPr/>
            </a:pPr>
            <a:r>
              <a:rPr lang="en-US" sz="2000" i="1" dirty="0">
                <a:solidFill>
                  <a:schemeClr val="bg2">
                    <a:lumMod val="10000"/>
                  </a:schemeClr>
                </a:solidFill>
                <a:latin typeface="Times New Roman" pitchFamily="18" charset="0"/>
                <a:cs typeface="Times New Roman" pitchFamily="18" charset="0"/>
              </a:rPr>
              <a:t> </a:t>
            </a:r>
            <a:r>
              <a:rPr lang="en-US" sz="2000" i="1" dirty="0" smtClean="0">
                <a:solidFill>
                  <a:schemeClr val="bg2">
                    <a:lumMod val="10000"/>
                  </a:schemeClr>
                </a:solidFill>
                <a:latin typeface="Times New Roman" pitchFamily="18" charset="0"/>
                <a:cs typeface="Times New Roman" pitchFamily="18" charset="0"/>
              </a:rPr>
              <a:t> 	From Raw Land to Serviced Land. </a:t>
            </a:r>
            <a:r>
              <a:rPr lang="en-US" sz="2000" b="1" dirty="0" smtClean="0">
                <a:solidFill>
                  <a:schemeClr val="bg2">
                    <a:lumMod val="10000"/>
                  </a:schemeClr>
                </a:solidFill>
                <a:latin typeface="Times New Roman" pitchFamily="18" charset="0"/>
                <a:cs typeface="Times New Roman" pitchFamily="18" charset="0"/>
              </a:rPr>
              <a:t>(</a:t>
            </a:r>
            <a:r>
              <a:rPr lang="en-US" sz="2000" b="1" dirty="0">
                <a:solidFill>
                  <a:schemeClr val="bg2">
                    <a:lumMod val="10000"/>
                  </a:schemeClr>
                </a:solidFill>
              </a:rPr>
              <a:t>Stakeholders: </a:t>
            </a:r>
            <a:r>
              <a:rPr lang="en-US" sz="2000" b="1" dirty="0" smtClean="0">
                <a:solidFill>
                  <a:schemeClr val="bg2">
                    <a:lumMod val="10000"/>
                  </a:schemeClr>
                </a:solidFill>
                <a:latin typeface="Times New Roman" pitchFamily="18" charset="0"/>
                <a:cs typeface="Times New Roman" pitchFamily="18" charset="0"/>
              </a:rPr>
              <a:t>UP, Municipalities)</a:t>
            </a:r>
          </a:p>
          <a:p>
            <a:pPr marL="358775" lvl="1" indent="-358775">
              <a:spcBef>
                <a:spcPts val="400"/>
              </a:spcBef>
              <a:buSzPct val="65000"/>
              <a:buNone/>
              <a:defRPr/>
            </a:pPr>
            <a:endParaRPr lang="en-US" sz="2000" b="1" dirty="0" smtClean="0">
              <a:solidFill>
                <a:schemeClr val="bg2">
                  <a:lumMod val="10000"/>
                </a:schemeClr>
              </a:solidFill>
              <a:latin typeface="Times New Roman" pitchFamily="18" charset="0"/>
              <a:cs typeface="Times New Roman" pitchFamily="18" charset="0"/>
            </a:endParaRPr>
          </a:p>
          <a:p>
            <a:pPr marL="358775" lvl="1" indent="-358775">
              <a:spcBef>
                <a:spcPts val="400"/>
              </a:spcBef>
              <a:buSzPct val="65000"/>
              <a:buFont typeface="Wingdings" pitchFamily="2" charset="2"/>
              <a:buChar char="l"/>
              <a:defRPr/>
            </a:pPr>
            <a:r>
              <a:rPr lang="en-US" sz="2000" b="1" i="1" dirty="0" smtClean="0">
                <a:solidFill>
                  <a:schemeClr val="bg2">
                    <a:lumMod val="10000"/>
                  </a:schemeClr>
                </a:solidFill>
                <a:latin typeface="Times New Roman" pitchFamily="18" charset="0"/>
                <a:cs typeface="Times New Roman" pitchFamily="18" charset="0"/>
              </a:rPr>
              <a:t>Transport</a:t>
            </a:r>
            <a:r>
              <a:rPr lang="en-US" sz="2000" dirty="0" smtClean="0">
                <a:solidFill>
                  <a:schemeClr val="bg2">
                    <a:lumMod val="10000"/>
                  </a:schemeClr>
                </a:solidFill>
                <a:latin typeface="Times New Roman" pitchFamily="18" charset="0"/>
                <a:cs typeface="Times New Roman" pitchFamily="18" charset="0"/>
              </a:rPr>
              <a:t>: At the initial stage of LIH Project, public transport be provided</a:t>
            </a:r>
            <a:r>
              <a:rPr lang="en-US" sz="2000" b="1" dirty="0" smtClean="0">
                <a:solidFill>
                  <a:schemeClr val="bg2">
                    <a:lumMod val="10000"/>
                  </a:schemeClr>
                </a:solidFill>
                <a:latin typeface="Times New Roman" pitchFamily="18" charset="0"/>
                <a:cs typeface="Times New Roman" pitchFamily="18" charset="0"/>
              </a:rPr>
              <a:t>.</a:t>
            </a:r>
          </a:p>
          <a:p>
            <a:pPr marL="358775" lvl="1" indent="-358775">
              <a:spcBef>
                <a:spcPts val="400"/>
              </a:spcBef>
              <a:buSzPct val="65000"/>
              <a:buNone/>
              <a:defRPr/>
            </a:pPr>
            <a:r>
              <a:rPr lang="en-US" sz="2000" b="1" dirty="0">
                <a:solidFill>
                  <a:schemeClr val="bg2">
                    <a:lumMod val="10000"/>
                  </a:schemeClr>
                </a:solidFill>
                <a:latin typeface="Times New Roman" pitchFamily="18" charset="0"/>
                <a:cs typeface="Times New Roman" pitchFamily="18" charset="0"/>
              </a:rPr>
              <a:t> </a:t>
            </a:r>
            <a:r>
              <a:rPr lang="en-US" sz="2000" b="1" dirty="0" smtClean="0">
                <a:solidFill>
                  <a:schemeClr val="bg2">
                    <a:lumMod val="10000"/>
                  </a:schemeClr>
                </a:solidFill>
                <a:latin typeface="Times New Roman" pitchFamily="18" charset="0"/>
                <a:cs typeface="Times New Roman" pitchFamily="18" charset="0"/>
              </a:rPr>
              <a:t>  	(</a:t>
            </a:r>
            <a:r>
              <a:rPr lang="en-US" sz="2000" b="1" dirty="0">
                <a:solidFill>
                  <a:schemeClr val="bg2">
                    <a:lumMod val="10000"/>
                  </a:schemeClr>
                </a:solidFill>
              </a:rPr>
              <a:t>Stakeholders: </a:t>
            </a:r>
            <a:r>
              <a:rPr lang="en-US" sz="2000" b="1" dirty="0" smtClean="0">
                <a:solidFill>
                  <a:schemeClr val="bg2">
                    <a:lumMod val="10000"/>
                  </a:schemeClr>
                </a:solidFill>
                <a:latin typeface="Times New Roman" pitchFamily="18" charset="0"/>
                <a:cs typeface="Times New Roman" pitchFamily="18" charset="0"/>
              </a:rPr>
              <a:t>Municipalities)</a:t>
            </a:r>
          </a:p>
          <a:p>
            <a:pPr marL="358775" lvl="1" indent="-358775">
              <a:spcBef>
                <a:spcPts val="400"/>
              </a:spcBef>
              <a:buSzPct val="65000"/>
              <a:buNone/>
              <a:defRPr/>
            </a:pPr>
            <a:endParaRPr lang="en-US" sz="2000" b="1" dirty="0" smtClean="0">
              <a:solidFill>
                <a:schemeClr val="bg2">
                  <a:lumMod val="10000"/>
                </a:schemeClr>
              </a:solidFill>
              <a:latin typeface="Times New Roman" pitchFamily="18" charset="0"/>
              <a:cs typeface="Times New Roman" pitchFamily="18" charset="0"/>
            </a:endParaRPr>
          </a:p>
          <a:p>
            <a:pPr marL="358775" lvl="1" indent="-358775">
              <a:spcBef>
                <a:spcPts val="400"/>
              </a:spcBef>
              <a:buSzPct val="65000"/>
              <a:buFont typeface="Wingdings" pitchFamily="2" charset="2"/>
              <a:buChar char="l"/>
              <a:defRPr/>
            </a:pPr>
            <a:r>
              <a:rPr lang="en-US" sz="2000" dirty="0" smtClean="0">
                <a:solidFill>
                  <a:schemeClr val="bg2">
                    <a:lumMod val="10000"/>
                  </a:schemeClr>
                </a:solidFill>
                <a:latin typeface="Times New Roman" pitchFamily="18" charset="0"/>
                <a:cs typeface="Times New Roman" pitchFamily="18" charset="0"/>
              </a:rPr>
              <a:t>Non-availability of </a:t>
            </a:r>
            <a:r>
              <a:rPr lang="en-US" sz="2000" b="1" i="1" dirty="0" smtClean="0">
                <a:solidFill>
                  <a:schemeClr val="bg2">
                    <a:lumMod val="10000"/>
                  </a:schemeClr>
                </a:solidFill>
                <a:latin typeface="Times New Roman" pitchFamily="18" charset="0"/>
                <a:cs typeface="Times New Roman" pitchFamily="18" charset="0"/>
              </a:rPr>
              <a:t>Low-Cost Construction Technologies</a:t>
            </a:r>
            <a:r>
              <a:rPr lang="en-US" sz="2000" dirty="0" smtClean="0">
                <a:solidFill>
                  <a:schemeClr val="bg2">
                    <a:lumMod val="10000"/>
                  </a:schemeClr>
                </a:solidFill>
                <a:latin typeface="Times New Roman" pitchFamily="18" charset="0"/>
                <a:cs typeface="Times New Roman" pitchFamily="18" charset="0"/>
              </a:rPr>
              <a:t>. The Developers need to be facilitated and supported to import and indigenize Low-Cost Construction Technologies for manufacturing large scale production. </a:t>
            </a:r>
            <a:r>
              <a:rPr lang="en-US" sz="2000" b="1" dirty="0" smtClean="0">
                <a:solidFill>
                  <a:schemeClr val="bg2">
                    <a:lumMod val="10000"/>
                  </a:schemeClr>
                </a:solidFill>
                <a:latin typeface="Times New Roman" pitchFamily="18" charset="0"/>
                <a:cs typeface="Times New Roman" pitchFamily="18" charset="0"/>
              </a:rPr>
              <a:t>(</a:t>
            </a:r>
            <a:r>
              <a:rPr lang="en-US" sz="2000" b="1" dirty="0">
                <a:solidFill>
                  <a:schemeClr val="bg2">
                    <a:lumMod val="10000"/>
                  </a:schemeClr>
                </a:solidFill>
              </a:rPr>
              <a:t>Stakeholders: </a:t>
            </a:r>
            <a:r>
              <a:rPr lang="en-US" sz="2000" b="1" dirty="0" smtClean="0">
                <a:solidFill>
                  <a:schemeClr val="bg2">
                    <a:lumMod val="10000"/>
                  </a:schemeClr>
                </a:solidFill>
                <a:latin typeface="Times New Roman" pitchFamily="18" charset="0"/>
                <a:cs typeface="Times New Roman" pitchFamily="18" charset="0"/>
              </a:rPr>
              <a:t>Dev, Academia)</a:t>
            </a:r>
          </a:p>
          <a:p>
            <a:pPr marL="0" lvl="1" indent="0">
              <a:spcBef>
                <a:spcPts val="400"/>
              </a:spcBef>
              <a:buSzPct val="65000"/>
              <a:buNone/>
              <a:defRPr/>
            </a:pPr>
            <a:endParaRPr lang="en-US" sz="2000" b="1" dirty="0" smtClean="0">
              <a:solidFill>
                <a:schemeClr val="bg2">
                  <a:lumMod val="10000"/>
                </a:schemeClr>
              </a:solidFill>
              <a:latin typeface="Times New Roman" pitchFamily="18" charset="0"/>
              <a:cs typeface="Times New Roman" pitchFamily="18" charset="0"/>
            </a:endParaRPr>
          </a:p>
          <a:p>
            <a:pPr marL="358775" lvl="1" indent="-358775">
              <a:spcBef>
                <a:spcPts val="400"/>
              </a:spcBef>
              <a:buSzPct val="65000"/>
              <a:buFont typeface="Wingdings" pitchFamily="2" charset="2"/>
              <a:buChar char="l"/>
              <a:defRPr/>
            </a:pPr>
            <a:r>
              <a:rPr lang="en-US" sz="2000" b="1" i="1" dirty="0" smtClean="0">
                <a:solidFill>
                  <a:schemeClr val="bg2">
                    <a:lumMod val="10000"/>
                  </a:schemeClr>
                </a:solidFill>
                <a:latin typeface="Times New Roman" pitchFamily="18" charset="0"/>
                <a:cs typeface="Times New Roman" pitchFamily="18" charset="0"/>
              </a:rPr>
              <a:t>Lack of Low-Cost Construction Materials (CMIs)</a:t>
            </a:r>
            <a:r>
              <a:rPr lang="en-US" sz="2000" dirty="0" smtClean="0">
                <a:solidFill>
                  <a:schemeClr val="bg2">
                    <a:lumMod val="10000"/>
                  </a:schemeClr>
                </a:solidFill>
                <a:latin typeface="Times New Roman" pitchFamily="18" charset="0"/>
                <a:cs typeface="Times New Roman" pitchFamily="18" charset="0"/>
              </a:rPr>
              <a:t>: The Govt.. needs to promote local development of low-cost construction materials, and regulate standardization of CMIs  for use in LIH projects.</a:t>
            </a:r>
          </a:p>
          <a:p>
            <a:pPr marL="358775" lvl="1" indent="-358775">
              <a:spcBef>
                <a:spcPts val="400"/>
              </a:spcBef>
              <a:buSzPct val="65000"/>
              <a:buNone/>
              <a:defRPr/>
            </a:pPr>
            <a:r>
              <a:rPr lang="en-US" sz="2000" dirty="0">
                <a:solidFill>
                  <a:schemeClr val="bg2">
                    <a:lumMod val="10000"/>
                  </a:schemeClr>
                </a:solidFill>
                <a:latin typeface="Times New Roman" pitchFamily="18" charset="0"/>
                <a:cs typeface="Times New Roman" pitchFamily="18" charset="0"/>
              </a:rPr>
              <a:t> </a:t>
            </a:r>
            <a:r>
              <a:rPr lang="en-US" sz="2000" dirty="0" smtClean="0">
                <a:solidFill>
                  <a:schemeClr val="bg2">
                    <a:lumMod val="10000"/>
                  </a:schemeClr>
                </a:solidFill>
                <a:latin typeface="Times New Roman" pitchFamily="18" charset="0"/>
                <a:cs typeface="Times New Roman" pitchFamily="18" charset="0"/>
              </a:rPr>
              <a:t>  	</a:t>
            </a:r>
            <a:r>
              <a:rPr lang="en-US" sz="2000" b="1" dirty="0" smtClean="0">
                <a:solidFill>
                  <a:schemeClr val="bg2">
                    <a:lumMod val="10000"/>
                  </a:schemeClr>
                </a:solidFill>
                <a:latin typeface="Times New Roman" pitchFamily="18" charset="0"/>
                <a:cs typeface="Times New Roman" pitchFamily="18" charset="0"/>
              </a:rPr>
              <a:t>(</a:t>
            </a:r>
            <a:r>
              <a:rPr lang="en-US" sz="2000" b="1" dirty="0">
                <a:solidFill>
                  <a:schemeClr val="bg2">
                    <a:lumMod val="10000"/>
                  </a:schemeClr>
                </a:solidFill>
              </a:rPr>
              <a:t>Stakeholders: </a:t>
            </a:r>
            <a:r>
              <a:rPr lang="en-US" sz="2000" b="1" dirty="0" smtClean="0">
                <a:solidFill>
                  <a:schemeClr val="bg2">
                    <a:lumMod val="10000"/>
                  </a:schemeClr>
                </a:solidFill>
                <a:latin typeface="Times New Roman" pitchFamily="18" charset="0"/>
                <a:cs typeface="Times New Roman" pitchFamily="18" charset="0"/>
              </a:rPr>
              <a:t>CMIs</a:t>
            </a:r>
            <a:r>
              <a:rPr lang="en-US" sz="2000" b="1" dirty="0">
                <a:solidFill>
                  <a:schemeClr val="bg2">
                    <a:lumMod val="10000"/>
                  </a:schemeClr>
                </a:solidFill>
                <a:latin typeface="Times New Roman" pitchFamily="18" charset="0"/>
                <a:cs typeface="Times New Roman" pitchFamily="18" charset="0"/>
              </a:rPr>
              <a:t>, </a:t>
            </a:r>
            <a:r>
              <a:rPr lang="en-US" sz="2000" b="1" dirty="0" smtClean="0">
                <a:solidFill>
                  <a:schemeClr val="bg2">
                    <a:lumMod val="10000"/>
                  </a:schemeClr>
                </a:solidFill>
                <a:latin typeface="Times New Roman" pitchFamily="18" charset="0"/>
                <a:cs typeface="Times New Roman" pitchFamily="18" charset="0"/>
              </a:rPr>
              <a:t>Dev, </a:t>
            </a:r>
            <a:r>
              <a:rPr lang="en-US" sz="2000" b="1" dirty="0">
                <a:solidFill>
                  <a:schemeClr val="bg2">
                    <a:lumMod val="10000"/>
                  </a:schemeClr>
                </a:solidFill>
                <a:latin typeface="Times New Roman" pitchFamily="18" charset="0"/>
                <a:cs typeface="Times New Roman" pitchFamily="18" charset="0"/>
              </a:rPr>
              <a:t>Academia</a:t>
            </a:r>
            <a:r>
              <a:rPr lang="en-US" sz="2000" b="1" dirty="0" smtClean="0">
                <a:solidFill>
                  <a:schemeClr val="bg2">
                    <a:lumMod val="10000"/>
                  </a:schemeClr>
                </a:solidFill>
                <a:latin typeface="Times New Roman" pitchFamily="18" charset="0"/>
                <a:cs typeface="Times New Roman" pitchFamily="18" charset="0"/>
              </a:rPr>
              <a:t>)</a:t>
            </a:r>
          </a:p>
          <a:p>
            <a:pPr marL="358775" lvl="1" indent="-358775">
              <a:spcBef>
                <a:spcPts val="400"/>
              </a:spcBef>
              <a:buSzPct val="65000"/>
              <a:buNone/>
              <a:defRPr/>
            </a:pPr>
            <a:endParaRPr lang="en-US" sz="2000" b="1" dirty="0">
              <a:solidFill>
                <a:schemeClr val="bg2">
                  <a:lumMod val="10000"/>
                </a:schemeClr>
              </a:solidFill>
              <a:latin typeface="Times New Roman" pitchFamily="18" charset="0"/>
              <a:cs typeface="Times New Roman" pitchFamily="18" charset="0"/>
            </a:endParaRPr>
          </a:p>
          <a:p>
            <a:pPr marL="358775" lvl="1" indent="-358775">
              <a:spcBef>
                <a:spcPts val="400"/>
              </a:spcBef>
              <a:buSzPct val="65000"/>
              <a:buFont typeface="Wingdings" pitchFamily="2" charset="2"/>
              <a:buChar char="l"/>
              <a:defRPr/>
            </a:pPr>
            <a:r>
              <a:rPr lang="en-US" sz="2000" b="1" i="1" dirty="0" smtClean="0">
                <a:solidFill>
                  <a:schemeClr val="bg2">
                    <a:lumMod val="10000"/>
                  </a:schemeClr>
                </a:solidFill>
                <a:latin typeface="Times New Roman" pitchFamily="18" charset="0"/>
                <a:cs typeface="Times New Roman" pitchFamily="18" charset="0"/>
              </a:rPr>
              <a:t>Manufacturing Scale Production</a:t>
            </a:r>
            <a:r>
              <a:rPr lang="en-US" sz="2000" b="1" dirty="0" smtClean="0">
                <a:solidFill>
                  <a:schemeClr val="bg2">
                    <a:lumMod val="10000"/>
                  </a:schemeClr>
                </a:solidFill>
                <a:latin typeface="Times New Roman" pitchFamily="18" charset="0"/>
                <a:cs typeface="Times New Roman" pitchFamily="18" charset="0"/>
              </a:rPr>
              <a:t>: </a:t>
            </a:r>
            <a:r>
              <a:rPr lang="en-US" sz="2000" dirty="0" smtClean="0">
                <a:solidFill>
                  <a:schemeClr val="bg2">
                    <a:lumMod val="10000"/>
                  </a:schemeClr>
                </a:solidFill>
                <a:latin typeface="Times New Roman" pitchFamily="18" charset="0"/>
                <a:cs typeface="Times New Roman" pitchFamily="18" charset="0"/>
              </a:rPr>
              <a:t>The development projects and the developers are of small size, thus denying the benefits of economies of scales, and use of proven low-cost construction technologies.</a:t>
            </a:r>
            <a:r>
              <a:rPr lang="en-US" sz="2000" b="1" dirty="0">
                <a:solidFill>
                  <a:schemeClr val="bg2">
                    <a:lumMod val="10000"/>
                  </a:schemeClr>
                </a:solidFill>
                <a:latin typeface="Times New Roman" pitchFamily="18" charset="0"/>
                <a:cs typeface="Times New Roman" pitchFamily="18" charset="0"/>
              </a:rPr>
              <a:t> </a:t>
            </a:r>
            <a:r>
              <a:rPr lang="en-US" sz="2000" b="1" dirty="0" smtClean="0">
                <a:solidFill>
                  <a:schemeClr val="bg2">
                    <a:lumMod val="10000"/>
                  </a:schemeClr>
                </a:solidFill>
                <a:latin typeface="Times New Roman" pitchFamily="18" charset="0"/>
                <a:cs typeface="Times New Roman" pitchFamily="18" charset="0"/>
              </a:rPr>
              <a:t>(</a:t>
            </a:r>
            <a:r>
              <a:rPr lang="en-US" sz="2000" b="1" dirty="0">
                <a:solidFill>
                  <a:schemeClr val="bg2">
                    <a:lumMod val="10000"/>
                  </a:schemeClr>
                </a:solidFill>
              </a:rPr>
              <a:t>Stakeholders: </a:t>
            </a:r>
            <a:r>
              <a:rPr lang="en-US" sz="2000" b="1" dirty="0" smtClean="0">
                <a:solidFill>
                  <a:schemeClr val="bg2">
                    <a:lumMod val="10000"/>
                  </a:schemeClr>
                </a:solidFill>
                <a:latin typeface="Times New Roman" pitchFamily="18" charset="0"/>
                <a:cs typeface="Times New Roman" pitchFamily="18" charset="0"/>
              </a:rPr>
              <a:t>Dev, Academia</a:t>
            </a:r>
            <a:r>
              <a:rPr lang="en-US" sz="2000" b="1" dirty="0">
                <a:solidFill>
                  <a:schemeClr val="bg2">
                    <a:lumMod val="10000"/>
                  </a:schemeClr>
                </a:solidFill>
                <a:latin typeface="Times New Roman" pitchFamily="18" charset="0"/>
                <a:cs typeface="Times New Roman" pitchFamily="18" charset="0"/>
              </a:rPr>
              <a:t>)</a:t>
            </a:r>
          </a:p>
          <a:p>
            <a:pPr marL="76200" lvl="1" indent="0">
              <a:spcBef>
                <a:spcPts val="400"/>
              </a:spcBef>
              <a:buSzPct val="65000"/>
              <a:buNone/>
              <a:defRPr/>
            </a:pPr>
            <a:endParaRPr lang="en-US" sz="2000" dirty="0">
              <a:solidFill>
                <a:schemeClr val="bg2">
                  <a:lumMod val="10000"/>
                </a:schemeClr>
              </a:solidFill>
              <a:latin typeface="Times New Roman" pitchFamily="18" charset="0"/>
              <a:cs typeface="Times New Roman" pitchFamily="18" charset="0"/>
            </a:endParaRPr>
          </a:p>
        </p:txBody>
      </p:sp>
      <p:sp>
        <p:nvSpPr>
          <p:cNvPr id="2" name="Slide Number Placeholder 1"/>
          <p:cNvSpPr>
            <a:spLocks noGrp="1"/>
          </p:cNvSpPr>
          <p:nvPr>
            <p:ph type="sldNum" sz="quarter" idx="4294967295"/>
          </p:nvPr>
        </p:nvSpPr>
        <p:spPr>
          <a:xfrm>
            <a:off x="10160001" y="5613474"/>
            <a:ext cx="1016000" cy="513316"/>
          </a:xfrm>
          <a:prstGeom prst="rect">
            <a:avLst/>
          </a:prstGeom>
        </p:spPr>
        <p:txBody>
          <a:bodyPr/>
          <a:lstStyle/>
          <a:p>
            <a:fld id="{86CB4B4D-7CA3-9044-876B-883B54F8677D}" type="slidenum">
              <a:rPr lang="en-US" smtClean="0"/>
              <a:pPr/>
              <a:t>16</a:t>
            </a:fld>
            <a:endParaRPr lang="en-US" dirty="0"/>
          </a:p>
        </p:txBody>
      </p:sp>
    </p:spTree>
    <p:extLst>
      <p:ext uri="{BB962C8B-B14F-4D97-AF65-F5344CB8AC3E}">
        <p14:creationId xmlns:p14="http://schemas.microsoft.com/office/powerpoint/2010/main" val="2101608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05016" y="5671750"/>
            <a:ext cx="10972800" cy="515595"/>
          </a:xfrm>
        </p:spPr>
        <p:txBody>
          <a:bodyPr>
            <a:noAutofit/>
          </a:bodyPr>
          <a:lstStyle/>
          <a:p>
            <a:r>
              <a:rPr lang="en-US" sz="2400" dirty="0">
                <a:solidFill>
                  <a:srgbClr val="0070C0"/>
                </a:solidFill>
              </a:rPr>
              <a:t>Challenges of Affordable LIH: Demand Side</a:t>
            </a:r>
          </a:p>
        </p:txBody>
      </p:sp>
      <p:sp>
        <p:nvSpPr>
          <p:cNvPr id="5" name="Content Placeholder 2"/>
          <p:cNvSpPr txBox="1">
            <a:spLocks/>
          </p:cNvSpPr>
          <p:nvPr/>
        </p:nvSpPr>
        <p:spPr>
          <a:xfrm>
            <a:off x="1005016" y="549877"/>
            <a:ext cx="10227276" cy="5146588"/>
          </a:xfrm>
          <a:prstGeom prst="rect">
            <a:avLst/>
          </a:prstGeom>
          <a:ln w="12700">
            <a:miter lim="400000"/>
          </a:ln>
          <a:extLst>
            <a:ext uri="{C572A759-6A51-4108-AA02-DFA0A04FC94B}">
              <ma14:wrappingTextBoxFlag xmlns:ma14="http://schemas.microsoft.com/office/mac/drawingml/2011/main" xmlns="" val="1"/>
            </a:ext>
          </a:extLst>
        </p:spPr>
        <p:txBody>
          <a:bodyPr lIns="40816" tIns="40816" rIns="40816" bIns="40816" anchor="ctr">
            <a:normAutofit fontScale="92500" lnSpcReduction="10000"/>
          </a:bodyPr>
          <a:lstStyle>
            <a:lvl1pPr marL="326519" indent="-326519"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1pPr>
            <a:lvl2pPr marL="723782" indent="-342843"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2pPr>
            <a:lvl3pPr marL="1079326" indent="-317448"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3pPr>
            <a:lvl4pPr marL="1445525" indent="-357128"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4pPr>
            <a:lvl5pPr marL="1717624" indent="-357128"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5pPr>
            <a:lvl6pPr marL="2095162"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6pPr>
            <a:lvl7pPr marL="2399913"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7pPr>
            <a:lvl8pPr marL="2748201"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8pPr>
            <a:lvl9pPr marL="3074719"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9pPr>
          </a:lstStyle>
          <a:p>
            <a:r>
              <a:rPr lang="en-US" sz="2200" dirty="0" smtClean="0">
                <a:solidFill>
                  <a:schemeClr val="bg2">
                    <a:lumMod val="10000"/>
                  </a:schemeClr>
                </a:solidFill>
              </a:rPr>
              <a:t>Mismatch of Monthly Mortgage vs Income Affordability. At lower income levels, propensity to save is low and fragile (</a:t>
            </a:r>
            <a:r>
              <a:rPr lang="en-US" sz="2000" b="1" dirty="0">
                <a:solidFill>
                  <a:schemeClr val="bg2">
                    <a:lumMod val="10000"/>
                  </a:schemeClr>
                </a:solidFill>
              </a:rPr>
              <a:t>Stakeholders: </a:t>
            </a:r>
            <a:r>
              <a:rPr lang="en-US" sz="2000" b="1" dirty="0" smtClean="0">
                <a:solidFill>
                  <a:schemeClr val="bg2">
                    <a:lumMod val="10000"/>
                  </a:schemeClr>
                </a:solidFill>
              </a:rPr>
              <a:t>HFIs</a:t>
            </a:r>
            <a:r>
              <a:rPr lang="en-US" sz="2200" dirty="0" smtClean="0">
                <a:solidFill>
                  <a:schemeClr val="bg2">
                    <a:lumMod val="10000"/>
                  </a:schemeClr>
                </a:solidFill>
              </a:rPr>
              <a:t>)</a:t>
            </a:r>
          </a:p>
          <a:p>
            <a:endParaRPr lang="en-US" sz="1300" dirty="0" smtClean="0">
              <a:solidFill>
                <a:schemeClr val="bg2">
                  <a:lumMod val="10000"/>
                </a:schemeClr>
              </a:solidFill>
            </a:endParaRPr>
          </a:p>
          <a:p>
            <a:r>
              <a:rPr lang="en-US" sz="2200" dirty="0" smtClean="0">
                <a:solidFill>
                  <a:schemeClr val="bg2">
                    <a:lumMod val="10000"/>
                  </a:schemeClr>
                </a:solidFill>
              </a:rPr>
              <a:t>Income assessment issues, informal income, issue of family vs. individual income etc. Income sustainability for long term remains an issue while longer tenors are needed to make mortgages affordable. (</a:t>
            </a:r>
            <a:r>
              <a:rPr lang="en-US" sz="2000" b="1" dirty="0">
                <a:solidFill>
                  <a:schemeClr val="bg2">
                    <a:lumMod val="10000"/>
                  </a:schemeClr>
                </a:solidFill>
              </a:rPr>
              <a:t>Stakeholders: </a:t>
            </a:r>
            <a:r>
              <a:rPr lang="en-US" sz="2000" b="1" dirty="0" smtClean="0">
                <a:solidFill>
                  <a:schemeClr val="bg2">
                    <a:lumMod val="10000"/>
                  </a:schemeClr>
                </a:solidFill>
              </a:rPr>
              <a:t>HFIs, RAa</a:t>
            </a:r>
            <a:r>
              <a:rPr lang="en-US" sz="2200" dirty="0" smtClean="0">
                <a:solidFill>
                  <a:schemeClr val="bg2">
                    <a:lumMod val="10000"/>
                  </a:schemeClr>
                </a:solidFill>
              </a:rPr>
              <a:t>)</a:t>
            </a:r>
          </a:p>
          <a:p>
            <a:pPr marL="360363" lvl="1" indent="0">
              <a:buNone/>
            </a:pPr>
            <a:endParaRPr lang="en-US" sz="1200" dirty="0" smtClean="0">
              <a:solidFill>
                <a:schemeClr val="bg2">
                  <a:lumMod val="10000"/>
                </a:schemeClr>
              </a:solidFill>
            </a:endParaRPr>
          </a:p>
          <a:p>
            <a:r>
              <a:rPr lang="en-US" sz="2200" dirty="0" smtClean="0">
                <a:solidFill>
                  <a:schemeClr val="bg2">
                    <a:lumMod val="10000"/>
                  </a:schemeClr>
                </a:solidFill>
              </a:rPr>
              <a:t>Poor prefer FRMs, the </a:t>
            </a:r>
            <a:r>
              <a:rPr lang="en-US" sz="2200" dirty="0">
                <a:solidFill>
                  <a:schemeClr val="bg2">
                    <a:lumMod val="10000"/>
                  </a:schemeClr>
                </a:solidFill>
              </a:rPr>
              <a:t>L</a:t>
            </a:r>
            <a:r>
              <a:rPr lang="en-US" sz="2200" dirty="0" smtClean="0">
                <a:solidFill>
                  <a:schemeClr val="bg2">
                    <a:lumMod val="10000"/>
                  </a:schemeClr>
                </a:solidFill>
              </a:rPr>
              <a:t>enders prefer ARMs (</a:t>
            </a:r>
            <a:r>
              <a:rPr lang="en-US" sz="2000" b="1" dirty="0">
                <a:solidFill>
                  <a:schemeClr val="bg2">
                    <a:lumMod val="10000"/>
                  </a:schemeClr>
                </a:solidFill>
              </a:rPr>
              <a:t>Stakeholders: </a:t>
            </a:r>
            <a:r>
              <a:rPr lang="en-US" sz="2000" b="1" dirty="0" smtClean="0">
                <a:solidFill>
                  <a:schemeClr val="bg2">
                    <a:lumMod val="10000"/>
                  </a:schemeClr>
                </a:solidFill>
              </a:rPr>
              <a:t>HFIs</a:t>
            </a:r>
            <a:r>
              <a:rPr lang="en-US" sz="2200" dirty="0" smtClean="0">
                <a:solidFill>
                  <a:schemeClr val="bg2">
                    <a:lumMod val="10000"/>
                  </a:schemeClr>
                </a:solidFill>
              </a:rPr>
              <a:t>)</a:t>
            </a:r>
          </a:p>
          <a:p>
            <a:endParaRPr lang="en-US" sz="1200" dirty="0" smtClean="0">
              <a:solidFill>
                <a:schemeClr val="bg2">
                  <a:lumMod val="10000"/>
                </a:schemeClr>
              </a:solidFill>
            </a:endParaRPr>
          </a:p>
          <a:p>
            <a:r>
              <a:rPr lang="en-US" sz="2200" dirty="0" smtClean="0">
                <a:solidFill>
                  <a:schemeClr val="bg2">
                    <a:lumMod val="10000"/>
                  </a:schemeClr>
                </a:solidFill>
              </a:rPr>
              <a:t>Long term liquidity/Funding challenges (</a:t>
            </a:r>
            <a:r>
              <a:rPr lang="en-US" sz="2000" b="1" dirty="0">
                <a:solidFill>
                  <a:schemeClr val="bg2">
                    <a:lumMod val="10000"/>
                  </a:schemeClr>
                </a:solidFill>
              </a:rPr>
              <a:t>Stakeholders: </a:t>
            </a:r>
            <a:r>
              <a:rPr lang="en-US" sz="2000" b="1" dirty="0" smtClean="0">
                <a:solidFill>
                  <a:schemeClr val="bg2">
                    <a:lumMod val="10000"/>
                  </a:schemeClr>
                </a:solidFill>
              </a:rPr>
              <a:t>RAs, Long Tern Liquidity Institutions).</a:t>
            </a:r>
          </a:p>
          <a:p>
            <a:endParaRPr lang="en-US" sz="1200" b="1" dirty="0" smtClean="0">
              <a:solidFill>
                <a:schemeClr val="bg2">
                  <a:lumMod val="10000"/>
                </a:schemeClr>
              </a:solidFill>
            </a:endParaRPr>
          </a:p>
          <a:p>
            <a:r>
              <a:rPr lang="en-US" sz="2200" dirty="0" smtClean="0">
                <a:solidFill>
                  <a:schemeClr val="bg2">
                    <a:lumMod val="10000"/>
                  </a:schemeClr>
                </a:solidFill>
              </a:rPr>
              <a:t>Issues of title verification, lien registration costs/fees, lengthy and complex foreclosure  process. (</a:t>
            </a:r>
            <a:r>
              <a:rPr lang="en-US" sz="2000" b="1" dirty="0">
                <a:solidFill>
                  <a:schemeClr val="bg2">
                    <a:lumMod val="10000"/>
                  </a:schemeClr>
                </a:solidFill>
              </a:rPr>
              <a:t>Stakeholders: </a:t>
            </a:r>
            <a:r>
              <a:rPr lang="en-US" sz="2000" b="1" dirty="0" smtClean="0">
                <a:solidFill>
                  <a:schemeClr val="bg2">
                    <a:lumMod val="10000"/>
                  </a:schemeClr>
                </a:solidFill>
              </a:rPr>
              <a:t>Land, Govt.., Municipalities</a:t>
            </a:r>
            <a:r>
              <a:rPr lang="en-US" sz="2200" dirty="0" smtClean="0">
                <a:solidFill>
                  <a:schemeClr val="bg2">
                    <a:lumMod val="10000"/>
                  </a:schemeClr>
                </a:solidFill>
              </a:rPr>
              <a:t>)</a:t>
            </a:r>
          </a:p>
          <a:p>
            <a:endParaRPr lang="en-US" sz="1200" dirty="0" smtClean="0">
              <a:solidFill>
                <a:schemeClr val="bg2">
                  <a:lumMod val="10000"/>
                </a:schemeClr>
              </a:solidFill>
            </a:endParaRPr>
          </a:p>
          <a:p>
            <a:r>
              <a:rPr lang="en-US" sz="2200" dirty="0" smtClean="0">
                <a:solidFill>
                  <a:schemeClr val="bg2">
                    <a:lumMod val="10000"/>
                  </a:schemeClr>
                </a:solidFill>
              </a:rPr>
              <a:t>Cost efficient loan delivery and servicing. (</a:t>
            </a:r>
            <a:r>
              <a:rPr lang="en-US" sz="2000" b="1" dirty="0">
                <a:solidFill>
                  <a:schemeClr val="bg2">
                    <a:lumMod val="10000"/>
                  </a:schemeClr>
                </a:solidFill>
              </a:rPr>
              <a:t>Stakeholders: </a:t>
            </a:r>
            <a:r>
              <a:rPr lang="en-US" sz="2000" b="1" dirty="0" smtClean="0">
                <a:solidFill>
                  <a:schemeClr val="bg2">
                    <a:lumMod val="10000"/>
                  </a:schemeClr>
                </a:solidFill>
              </a:rPr>
              <a:t>HFIs</a:t>
            </a:r>
            <a:r>
              <a:rPr lang="en-US" sz="2200" dirty="0" smtClean="0">
                <a:solidFill>
                  <a:schemeClr val="bg2">
                    <a:lumMod val="10000"/>
                  </a:schemeClr>
                </a:solidFill>
              </a:rPr>
              <a:t>)</a:t>
            </a:r>
          </a:p>
          <a:p>
            <a:endParaRPr lang="en-US" sz="1100" dirty="0" smtClean="0">
              <a:solidFill>
                <a:schemeClr val="bg2">
                  <a:lumMod val="10000"/>
                </a:schemeClr>
              </a:solidFill>
            </a:endParaRPr>
          </a:p>
          <a:p>
            <a:r>
              <a:rPr lang="en-US" sz="2200" dirty="0" smtClean="0">
                <a:solidFill>
                  <a:schemeClr val="bg2">
                    <a:lumMod val="10000"/>
                  </a:schemeClr>
                </a:solidFill>
              </a:rPr>
              <a:t>Awareness on mortgage programs and fiscal/regulatory provisions. (</a:t>
            </a:r>
            <a:r>
              <a:rPr lang="en-US" sz="2200" b="1" dirty="0">
                <a:solidFill>
                  <a:schemeClr val="bg2">
                    <a:lumMod val="10000"/>
                  </a:schemeClr>
                </a:solidFill>
              </a:rPr>
              <a:t>Stakeholders: </a:t>
            </a:r>
            <a:r>
              <a:rPr lang="en-US" sz="2200" b="1" dirty="0" smtClean="0">
                <a:solidFill>
                  <a:schemeClr val="bg2">
                    <a:lumMod val="10000"/>
                  </a:schemeClr>
                </a:solidFill>
              </a:rPr>
              <a:t>RAs, HFIs</a:t>
            </a:r>
            <a:r>
              <a:rPr lang="en-US" sz="2200" dirty="0" smtClean="0">
                <a:solidFill>
                  <a:schemeClr val="bg2">
                    <a:lumMod val="10000"/>
                  </a:schemeClr>
                </a:solidFill>
              </a:rPr>
              <a:t>)</a:t>
            </a:r>
            <a:endParaRPr lang="en-US" sz="2200" dirty="0">
              <a:solidFill>
                <a:schemeClr val="bg2">
                  <a:lumMod val="10000"/>
                </a:schemeClr>
              </a:solidFill>
            </a:endParaRPr>
          </a:p>
        </p:txBody>
      </p:sp>
      <p:sp>
        <p:nvSpPr>
          <p:cNvPr id="2" name="Slide Number Placeholder 1"/>
          <p:cNvSpPr>
            <a:spLocks noGrp="1"/>
          </p:cNvSpPr>
          <p:nvPr>
            <p:ph type="sldNum" sz="quarter" idx="4294967295"/>
          </p:nvPr>
        </p:nvSpPr>
        <p:spPr>
          <a:xfrm>
            <a:off x="10160001" y="5613474"/>
            <a:ext cx="1016000" cy="513316"/>
          </a:xfrm>
          <a:prstGeom prst="rect">
            <a:avLst/>
          </a:prstGeom>
        </p:spPr>
        <p:txBody>
          <a:bodyPr/>
          <a:lstStyle/>
          <a:p>
            <a:fld id="{86CB4B4D-7CA3-9044-876B-883B54F8677D}" type="slidenum">
              <a:rPr lang="en-US" smtClean="0"/>
              <a:pPr/>
              <a:t>17</a:t>
            </a:fld>
            <a:endParaRPr lang="en-US" dirty="0"/>
          </a:p>
        </p:txBody>
      </p:sp>
    </p:spTree>
    <p:extLst>
      <p:ext uri="{BB962C8B-B14F-4D97-AF65-F5344CB8AC3E}">
        <p14:creationId xmlns:p14="http://schemas.microsoft.com/office/powerpoint/2010/main" val="2738005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80297" y="5647038"/>
            <a:ext cx="7916562" cy="552665"/>
          </a:xfrm>
        </p:spPr>
        <p:txBody>
          <a:bodyPr>
            <a:normAutofit/>
          </a:bodyPr>
          <a:lstStyle/>
          <a:p>
            <a:r>
              <a:rPr lang="en-US" sz="2400" dirty="0">
                <a:solidFill>
                  <a:srgbClr val="0070C0"/>
                </a:solidFill>
              </a:rPr>
              <a:t>Challenges of Affordable LIH: Demand Side- Cont’d</a:t>
            </a:r>
          </a:p>
        </p:txBody>
      </p:sp>
      <p:sp>
        <p:nvSpPr>
          <p:cNvPr id="5" name="Content Placeholder 2"/>
          <p:cNvSpPr txBox="1">
            <a:spLocks/>
          </p:cNvSpPr>
          <p:nvPr/>
        </p:nvSpPr>
        <p:spPr>
          <a:xfrm>
            <a:off x="1042081" y="543697"/>
            <a:ext cx="10004855" cy="5016843"/>
          </a:xfrm>
          <a:prstGeom prst="rect">
            <a:avLst/>
          </a:prstGeom>
          <a:ln w="12700">
            <a:miter lim="400000"/>
          </a:ln>
          <a:extLst>
            <a:ext uri="{C572A759-6A51-4108-AA02-DFA0A04FC94B}">
              <ma14:wrappingTextBoxFlag xmlns:ma14="http://schemas.microsoft.com/office/mac/drawingml/2011/main" xmlns="" val="1"/>
            </a:ext>
          </a:extLst>
        </p:spPr>
        <p:txBody>
          <a:bodyPr lIns="40816" tIns="40816" rIns="40816" bIns="40816" anchor="ctr">
            <a:normAutofit/>
          </a:bodyPr>
          <a:lstStyle>
            <a:lvl1pPr marL="326519" indent="-326519"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1pPr>
            <a:lvl2pPr marL="723782" indent="-342843"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2pPr>
            <a:lvl3pPr marL="1079326" indent="-317448"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3pPr>
            <a:lvl4pPr marL="1445525" indent="-357128"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4pPr>
            <a:lvl5pPr marL="1717624" indent="-357128"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5pPr>
            <a:lvl6pPr marL="2095162"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6pPr>
            <a:lvl7pPr marL="2399913"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7pPr>
            <a:lvl8pPr marL="2748201"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8pPr>
            <a:lvl9pPr marL="3074719"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9pPr>
          </a:lstStyle>
          <a:p>
            <a:r>
              <a:rPr lang="en-US" sz="2000" dirty="0" smtClean="0">
                <a:solidFill>
                  <a:schemeClr val="bg2">
                    <a:lumMod val="10000"/>
                  </a:schemeClr>
                </a:solidFill>
              </a:rPr>
              <a:t>Specialized HFCs are needed to finance Low-Income Segment. (</a:t>
            </a:r>
            <a:r>
              <a:rPr lang="en-US" sz="2000" b="1" dirty="0">
                <a:solidFill>
                  <a:schemeClr val="bg2">
                    <a:lumMod val="10000"/>
                  </a:schemeClr>
                </a:solidFill>
              </a:rPr>
              <a:t>Stakeholders: </a:t>
            </a:r>
            <a:r>
              <a:rPr lang="en-US" sz="2000" b="1" dirty="0" smtClean="0">
                <a:solidFill>
                  <a:schemeClr val="bg2">
                    <a:lumMod val="10000"/>
                  </a:schemeClr>
                </a:solidFill>
              </a:rPr>
              <a:t>RAs, HFIs</a:t>
            </a:r>
            <a:r>
              <a:rPr lang="en-US" sz="2000" dirty="0" smtClean="0">
                <a:solidFill>
                  <a:schemeClr val="bg2">
                    <a:lumMod val="10000"/>
                  </a:schemeClr>
                </a:solidFill>
              </a:rPr>
              <a:t>)</a:t>
            </a:r>
          </a:p>
          <a:p>
            <a:r>
              <a:rPr lang="en-US" sz="2000" dirty="0" smtClean="0">
                <a:solidFill>
                  <a:schemeClr val="bg2">
                    <a:lumMod val="10000"/>
                  </a:schemeClr>
                </a:solidFill>
              </a:rPr>
              <a:t>Commercial banks (CBs) prefer middle and high-income market, low-income housing finance by CBs be placed under priority lending  </a:t>
            </a:r>
            <a:r>
              <a:rPr lang="en-US" sz="2000" dirty="0">
                <a:solidFill>
                  <a:schemeClr val="bg2">
                    <a:lumMod val="10000"/>
                  </a:schemeClr>
                </a:solidFill>
              </a:rPr>
              <a:t>regulations. </a:t>
            </a:r>
            <a:r>
              <a:rPr lang="en-US" sz="2000" dirty="0" smtClean="0">
                <a:solidFill>
                  <a:schemeClr val="bg2">
                    <a:lumMod val="10000"/>
                  </a:schemeClr>
                </a:solidFill>
              </a:rPr>
              <a:t>(</a:t>
            </a:r>
            <a:r>
              <a:rPr lang="en-US" sz="2000" b="1" dirty="0">
                <a:solidFill>
                  <a:schemeClr val="bg2">
                    <a:lumMod val="10000"/>
                  </a:schemeClr>
                </a:solidFill>
              </a:rPr>
              <a:t>Stakeholders: </a:t>
            </a:r>
            <a:r>
              <a:rPr lang="en-US" sz="2000" b="1" dirty="0" smtClean="0">
                <a:solidFill>
                  <a:schemeClr val="bg2">
                    <a:lumMod val="10000"/>
                  </a:schemeClr>
                </a:solidFill>
              </a:rPr>
              <a:t>RAs</a:t>
            </a:r>
            <a:r>
              <a:rPr lang="en-US" sz="2000" b="1" dirty="0">
                <a:solidFill>
                  <a:schemeClr val="bg2">
                    <a:lumMod val="10000"/>
                  </a:schemeClr>
                </a:solidFill>
              </a:rPr>
              <a:t>, HFIs</a:t>
            </a:r>
            <a:r>
              <a:rPr lang="en-US" sz="2000" dirty="0" smtClean="0">
                <a:solidFill>
                  <a:schemeClr val="bg2">
                    <a:lumMod val="10000"/>
                  </a:schemeClr>
                </a:solidFill>
              </a:rPr>
              <a:t>)</a:t>
            </a:r>
          </a:p>
          <a:p>
            <a:r>
              <a:rPr lang="en-US" sz="2000" dirty="0" smtClean="0">
                <a:solidFill>
                  <a:schemeClr val="bg2">
                    <a:lumMod val="10000"/>
                  </a:schemeClr>
                </a:solidFill>
              </a:rPr>
              <a:t>Housing Microfinance Institutions for BoP/EWSs. (</a:t>
            </a:r>
            <a:r>
              <a:rPr lang="en-US" sz="2000" b="1" dirty="0">
                <a:solidFill>
                  <a:schemeClr val="bg2">
                    <a:lumMod val="10000"/>
                  </a:schemeClr>
                </a:solidFill>
              </a:rPr>
              <a:t>Stakeholders: </a:t>
            </a:r>
            <a:r>
              <a:rPr lang="en-US" sz="2000" b="1" dirty="0" smtClean="0">
                <a:solidFill>
                  <a:schemeClr val="bg2">
                    <a:lumMod val="10000"/>
                  </a:schemeClr>
                </a:solidFill>
              </a:rPr>
              <a:t>RAs</a:t>
            </a:r>
            <a:r>
              <a:rPr lang="en-US" sz="2000" dirty="0" smtClean="0">
                <a:solidFill>
                  <a:schemeClr val="bg2">
                    <a:lumMod val="10000"/>
                  </a:schemeClr>
                </a:solidFill>
              </a:rPr>
              <a:t>)</a:t>
            </a:r>
          </a:p>
          <a:p>
            <a:r>
              <a:rPr lang="en-US" sz="2000" dirty="0" smtClean="0">
                <a:solidFill>
                  <a:schemeClr val="bg2">
                    <a:lumMod val="10000"/>
                  </a:schemeClr>
                </a:solidFill>
              </a:rPr>
              <a:t>Ensure outreach and financial inclusion to low-income segments, through innovative channels like physical branches, virtual branches, service agents, service on wheels etc. (</a:t>
            </a:r>
            <a:r>
              <a:rPr lang="en-US" sz="2000" b="1" dirty="0">
                <a:solidFill>
                  <a:schemeClr val="bg2">
                    <a:lumMod val="10000"/>
                  </a:schemeClr>
                </a:solidFill>
              </a:rPr>
              <a:t>Stakeholders: </a:t>
            </a:r>
            <a:r>
              <a:rPr lang="en-US" sz="2000" b="1" dirty="0" smtClean="0">
                <a:solidFill>
                  <a:schemeClr val="bg2">
                    <a:lumMod val="10000"/>
                  </a:schemeClr>
                </a:solidFill>
              </a:rPr>
              <a:t>RAs, HFIs</a:t>
            </a:r>
            <a:r>
              <a:rPr lang="en-US" sz="2000" dirty="0" smtClean="0">
                <a:solidFill>
                  <a:schemeClr val="bg2">
                    <a:lumMod val="10000"/>
                  </a:schemeClr>
                </a:solidFill>
              </a:rPr>
              <a:t>)</a:t>
            </a:r>
          </a:p>
          <a:p>
            <a:r>
              <a:rPr lang="en-US" sz="2000" dirty="0" smtClean="0">
                <a:solidFill>
                  <a:schemeClr val="bg2">
                    <a:lumMod val="10000"/>
                  </a:schemeClr>
                </a:solidFill>
                <a:latin typeface="Times New Roman" panose="02020603050405020304" pitchFamily="18" charset="0"/>
                <a:cs typeface="Times New Roman" panose="02020603050405020304" pitchFamily="18" charset="0"/>
              </a:rPr>
              <a:t>Customers’ lack of awareness on affordability, payment terms, registration &amp; clearance of titles, and available fiscal/regulatory support. </a:t>
            </a:r>
            <a:r>
              <a:rPr lang="en-US" sz="2000" dirty="0" smtClean="0">
                <a:solidFill>
                  <a:schemeClr val="bg2">
                    <a:lumMod val="10000"/>
                  </a:schemeClr>
                </a:solidFill>
              </a:rPr>
              <a:t>(</a:t>
            </a:r>
            <a:r>
              <a:rPr lang="en-US" sz="2000" b="1" dirty="0">
                <a:solidFill>
                  <a:schemeClr val="bg2">
                    <a:lumMod val="10000"/>
                  </a:schemeClr>
                </a:solidFill>
              </a:rPr>
              <a:t>Stakeholders: </a:t>
            </a:r>
            <a:r>
              <a:rPr lang="en-US" sz="2000" b="1" dirty="0" smtClean="0">
                <a:solidFill>
                  <a:schemeClr val="bg2">
                    <a:lumMod val="10000"/>
                  </a:schemeClr>
                </a:solidFill>
              </a:rPr>
              <a:t>RAs</a:t>
            </a:r>
            <a:r>
              <a:rPr lang="en-US" sz="2000" b="1" dirty="0">
                <a:solidFill>
                  <a:schemeClr val="bg2">
                    <a:lumMod val="10000"/>
                  </a:schemeClr>
                </a:solidFill>
              </a:rPr>
              <a:t>, HFIs</a:t>
            </a:r>
            <a:r>
              <a:rPr lang="en-US" sz="2000" dirty="0" smtClean="0">
                <a:solidFill>
                  <a:schemeClr val="bg2">
                    <a:lumMod val="10000"/>
                  </a:schemeClr>
                </a:solidFill>
              </a:rPr>
              <a:t>)</a:t>
            </a:r>
            <a:endParaRPr lang="en-US" sz="2000" dirty="0" smtClean="0">
              <a:solidFill>
                <a:schemeClr val="bg2">
                  <a:lumMod val="10000"/>
                </a:schemeClr>
              </a:solidFill>
              <a:latin typeface="Times New Roman" panose="02020603050405020304" pitchFamily="18" charset="0"/>
              <a:cs typeface="Times New Roman" panose="02020603050405020304" pitchFamily="18" charset="0"/>
            </a:endParaRPr>
          </a:p>
          <a:p>
            <a:r>
              <a:rPr lang="en-US" sz="2000" dirty="0" smtClean="0">
                <a:solidFill>
                  <a:schemeClr val="bg2">
                    <a:lumMod val="10000"/>
                  </a:schemeClr>
                </a:solidFill>
                <a:latin typeface="Times New Roman" panose="02020603050405020304" pitchFamily="18" charset="0"/>
                <a:cs typeface="Times New Roman" panose="02020603050405020304" pitchFamily="18" charset="0"/>
              </a:rPr>
              <a:t>Delay in home delivery leads to simultaneous payment of rent and EMI. (</a:t>
            </a:r>
            <a:r>
              <a:rPr lang="en-US" sz="2000" b="1" dirty="0">
                <a:solidFill>
                  <a:schemeClr val="bg2">
                    <a:lumMod val="10000"/>
                  </a:schemeClr>
                </a:solidFill>
              </a:rPr>
              <a:t>Stakeholders: </a:t>
            </a:r>
            <a:r>
              <a:rPr lang="en-US" sz="2000" b="1" dirty="0" smtClean="0">
                <a:solidFill>
                  <a:schemeClr val="bg2">
                    <a:lumMod val="10000"/>
                  </a:schemeClr>
                </a:solidFill>
                <a:latin typeface="Times New Roman" panose="02020603050405020304" pitchFamily="18" charset="0"/>
                <a:cs typeface="Times New Roman" panose="02020603050405020304" pitchFamily="18" charset="0"/>
              </a:rPr>
              <a:t>Dev, HFIs</a:t>
            </a:r>
            <a:r>
              <a:rPr lang="en-US" sz="2000" dirty="0" smtClean="0">
                <a:solidFill>
                  <a:schemeClr val="bg2">
                    <a:lumMod val="10000"/>
                  </a:schemeClr>
                </a:solidFill>
                <a:latin typeface="Times New Roman" panose="02020603050405020304" pitchFamily="18" charset="0"/>
                <a:cs typeface="Times New Roman" panose="02020603050405020304" pitchFamily="18" charset="0"/>
              </a:rPr>
              <a:t>)</a:t>
            </a:r>
          </a:p>
          <a:p>
            <a:r>
              <a:rPr lang="en-US" sz="2000" dirty="0" smtClean="0">
                <a:solidFill>
                  <a:schemeClr val="bg2">
                    <a:lumMod val="10000"/>
                  </a:schemeClr>
                </a:solidFill>
                <a:latin typeface="Times New Roman" panose="02020603050405020304" pitchFamily="18" charset="0"/>
                <a:cs typeface="Times New Roman" panose="02020603050405020304" pitchFamily="18" charset="0"/>
              </a:rPr>
              <a:t>Provide interest rate subsidy to low-income customers (</a:t>
            </a:r>
            <a:r>
              <a:rPr lang="en-US" sz="2000" b="1" dirty="0">
                <a:solidFill>
                  <a:schemeClr val="bg2">
                    <a:lumMod val="10000"/>
                  </a:schemeClr>
                </a:solidFill>
              </a:rPr>
              <a:t>Stakeholders: </a:t>
            </a:r>
            <a:r>
              <a:rPr lang="en-US" sz="2000" b="1" dirty="0" smtClean="0">
                <a:solidFill>
                  <a:schemeClr val="bg2">
                    <a:lumMod val="10000"/>
                  </a:schemeClr>
                </a:solidFill>
                <a:latin typeface="Times New Roman" panose="02020603050405020304" pitchFamily="18" charset="0"/>
                <a:cs typeface="Times New Roman" panose="02020603050405020304" pitchFamily="18" charset="0"/>
              </a:rPr>
              <a:t>Govt., RAs</a:t>
            </a:r>
            <a:r>
              <a:rPr lang="en-US" sz="2000" dirty="0" smtClean="0">
                <a:solidFill>
                  <a:schemeClr val="bg2">
                    <a:lumMod val="10000"/>
                  </a:schemeClr>
                </a:solidFill>
                <a:latin typeface="Times New Roman" panose="02020603050405020304" pitchFamily="18" charset="0"/>
                <a:cs typeface="Times New Roman" panose="02020603050405020304" pitchFamily="18" charset="0"/>
              </a:rPr>
              <a:t>) </a:t>
            </a:r>
          </a:p>
          <a:p>
            <a:r>
              <a:rPr lang="en-US" sz="2000" dirty="0" smtClean="0">
                <a:solidFill>
                  <a:schemeClr val="bg2">
                    <a:lumMod val="10000"/>
                  </a:schemeClr>
                </a:solidFill>
                <a:latin typeface="Times New Roman" panose="02020603050405020304" pitchFamily="18" charset="0"/>
                <a:cs typeface="Times New Roman" panose="02020603050405020304" pitchFamily="18" charset="0"/>
              </a:rPr>
              <a:t>Waive or subsidize levies like VAT, stamp duty and registration fees for low-income customers (</a:t>
            </a:r>
            <a:r>
              <a:rPr lang="en-US" sz="2000" b="1" dirty="0">
                <a:solidFill>
                  <a:schemeClr val="bg2">
                    <a:lumMod val="10000"/>
                  </a:schemeClr>
                </a:solidFill>
              </a:rPr>
              <a:t>Stakeholders: </a:t>
            </a:r>
            <a:r>
              <a:rPr lang="en-US" sz="2000" b="1" dirty="0" smtClean="0">
                <a:solidFill>
                  <a:schemeClr val="bg2">
                    <a:lumMod val="10000"/>
                  </a:schemeClr>
                </a:solidFill>
                <a:latin typeface="Times New Roman" panose="02020603050405020304" pitchFamily="18" charset="0"/>
                <a:cs typeface="Times New Roman" panose="02020603050405020304" pitchFamily="18" charset="0"/>
              </a:rPr>
              <a:t>FAs, Govt.., HFIs</a:t>
            </a:r>
            <a:r>
              <a:rPr lang="en-US" sz="2000" dirty="0" smtClean="0">
                <a:solidFill>
                  <a:schemeClr val="bg2">
                    <a:lumMod val="10000"/>
                  </a:schemeClr>
                </a:solidFill>
                <a:latin typeface="Times New Roman" panose="02020603050405020304" pitchFamily="18" charset="0"/>
                <a:cs typeface="Times New Roman" panose="02020603050405020304" pitchFamily="18" charset="0"/>
              </a:rPr>
              <a:t>)</a:t>
            </a:r>
            <a:endParaRPr lang="en-US" sz="1600" b="1" dirty="0" smtClean="0">
              <a:solidFill>
                <a:schemeClr val="bg2">
                  <a:lumMod val="10000"/>
                </a:schemeClr>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4294967295"/>
          </p:nvPr>
        </p:nvSpPr>
        <p:spPr>
          <a:xfrm>
            <a:off x="10160001" y="5613474"/>
            <a:ext cx="1016000" cy="513316"/>
          </a:xfrm>
          <a:prstGeom prst="rect">
            <a:avLst/>
          </a:prstGeom>
        </p:spPr>
        <p:txBody>
          <a:bodyPr/>
          <a:lstStyle/>
          <a:p>
            <a:fld id="{86CB4B4D-7CA3-9044-876B-883B54F8677D}" type="slidenum">
              <a:rPr lang="en-US" smtClean="0"/>
              <a:pPr/>
              <a:t>18</a:t>
            </a:fld>
            <a:endParaRPr lang="en-US" dirty="0"/>
          </a:p>
        </p:txBody>
      </p:sp>
    </p:spTree>
    <p:extLst>
      <p:ext uri="{BB962C8B-B14F-4D97-AF65-F5344CB8AC3E}">
        <p14:creationId xmlns:p14="http://schemas.microsoft.com/office/powerpoint/2010/main" val="2887741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solidFill>
                  <a:srgbClr val="0070C0"/>
                </a:solidFill>
              </a:rPr>
              <a:t>HDFC-India: a model housing finance institution on global scene</a:t>
            </a:r>
            <a:endParaRPr lang="en-US" sz="2400" dirty="0">
              <a:solidFill>
                <a:srgbClr val="0070C0"/>
              </a:solidFill>
            </a:endParaRPr>
          </a:p>
        </p:txBody>
      </p:sp>
      <p:sp>
        <p:nvSpPr>
          <p:cNvPr id="3" name="Content Placeholder 2"/>
          <p:cNvSpPr>
            <a:spLocks noGrp="1"/>
          </p:cNvSpPr>
          <p:nvPr>
            <p:ph idx="1"/>
          </p:nvPr>
        </p:nvSpPr>
        <p:spPr>
          <a:xfrm>
            <a:off x="1016000" y="758757"/>
            <a:ext cx="10004357" cy="4876801"/>
          </a:xfrm>
        </p:spPr>
        <p:txBody>
          <a:bodyPr>
            <a:normAutofit fontScale="25000" lnSpcReduction="20000"/>
          </a:bodyPr>
          <a:lstStyle/>
          <a:p>
            <a:endParaRPr lang="en-US" sz="2600" dirty="0" smtClean="0">
              <a:latin typeface="Univers for KPMG" panose="020B0603020202020204" pitchFamily="34" charset="0"/>
            </a:endParaRPr>
          </a:p>
          <a:p>
            <a:endParaRPr lang="en-US" sz="2600" dirty="0">
              <a:latin typeface="Univers for KPMG" panose="020B0603020202020204" pitchFamily="34" charset="0"/>
            </a:endParaRPr>
          </a:p>
          <a:p>
            <a:r>
              <a:rPr lang="en-US" sz="6400" dirty="0" smtClean="0">
                <a:latin typeface="Univers for KPMG" panose="020B0603020202020204" pitchFamily="34" charset="0"/>
              </a:rPr>
              <a:t>Housing </a:t>
            </a:r>
            <a:r>
              <a:rPr lang="en-US" sz="6400" dirty="0">
                <a:latin typeface="Univers for KPMG" panose="020B0603020202020204" pitchFamily="34" charset="0"/>
              </a:rPr>
              <a:t>Development Finance Corporation Ltd (HDFC) of India was incorporated in 1977 as a specialized housing finance </a:t>
            </a:r>
            <a:r>
              <a:rPr lang="en-US" sz="6400" dirty="0" smtClean="0">
                <a:latin typeface="Univers for KPMG" panose="020B0603020202020204" pitchFamily="34" charset="0"/>
              </a:rPr>
              <a:t>intuition (SHFI) </a:t>
            </a:r>
            <a:r>
              <a:rPr lang="en-US" sz="6400" dirty="0">
                <a:latin typeface="Univers for KPMG" panose="020B0603020202020204" pitchFamily="34" charset="0"/>
              </a:rPr>
              <a:t>in the private sector. </a:t>
            </a:r>
            <a:endParaRPr lang="en-US" sz="6400" dirty="0" smtClean="0">
              <a:latin typeface="Univers for KPMG" panose="020B0603020202020204" pitchFamily="34" charset="0"/>
            </a:endParaRPr>
          </a:p>
          <a:p>
            <a:r>
              <a:rPr lang="en-US" sz="6400" dirty="0">
                <a:latin typeface="Univers for KPMG" panose="020B0603020202020204" pitchFamily="34" charset="0"/>
              </a:rPr>
              <a:t>Over the years it has grown into a financial conglomerate, having established eight subsidiaries of its own, which include a HDFC Commercial bank, Life and General Insurance, Asset Management, Property Valuation, Venture Capital, Financial Services and an institution to serve low-Income housing segment (GRUH Finance</a:t>
            </a:r>
            <a:r>
              <a:rPr lang="en-US" sz="6400" dirty="0" smtClean="0">
                <a:latin typeface="Univers for KPMG" panose="020B0603020202020204" pitchFamily="34" charset="0"/>
              </a:rPr>
              <a:t>).</a:t>
            </a:r>
          </a:p>
          <a:p>
            <a:r>
              <a:rPr lang="en-US" sz="6400" dirty="0">
                <a:latin typeface="Univers for KPMG" panose="020B0603020202020204" pitchFamily="34" charset="0"/>
              </a:rPr>
              <a:t>HDFC’s outstanding Gross Loan Portfolio stands at US$ 43.8 billion as of March 2016.</a:t>
            </a:r>
          </a:p>
          <a:p>
            <a:r>
              <a:rPr lang="en-US" sz="6400" dirty="0">
                <a:latin typeface="Univers for KPMG" panose="020B0603020202020204" pitchFamily="34" charset="0"/>
              </a:rPr>
              <a:t>Over the years it has served 5.4 million customers (March 2016</a:t>
            </a:r>
            <a:r>
              <a:rPr lang="en-US" sz="6400" dirty="0" smtClean="0">
                <a:latin typeface="Univers for KPMG" panose="020B0603020202020204" pitchFamily="34" charset="0"/>
              </a:rPr>
              <a:t>),</a:t>
            </a:r>
          </a:p>
          <a:p>
            <a:r>
              <a:rPr lang="en-US" sz="6400" dirty="0" smtClean="0">
                <a:latin typeface="Univers for KPMG" panose="020B0603020202020204" pitchFamily="34" charset="0"/>
              </a:rPr>
              <a:t>HDFC is surving1,000 plus clients /day and its yearly average loaning is IRs 200-250 billion. (Pakistan total PRs $ 0.7 billion, and HBFC at $ 0.15 billion)</a:t>
            </a:r>
          </a:p>
          <a:p>
            <a:r>
              <a:rPr lang="en-US" sz="6400" dirty="0" smtClean="0">
                <a:latin typeface="Univers for KPMG" panose="020B0603020202020204" pitchFamily="34" charset="0"/>
              </a:rPr>
              <a:t>India has 65+ SHFIs, and its overall outstanding mortgage debt is IRs 8 trillion </a:t>
            </a:r>
          </a:p>
          <a:p>
            <a:pPr marL="285750" indent="-285750">
              <a:lnSpc>
                <a:spcPct val="150000"/>
              </a:lnSpc>
            </a:pPr>
            <a:r>
              <a:rPr lang="en-US" sz="6400" dirty="0">
                <a:latin typeface="Univers for KPMG" panose="020B0603020202020204" pitchFamily="34" charset="0"/>
              </a:rPr>
              <a:t>HDFC PAT CAGR is 18%; including subsidiary profits, 23%.</a:t>
            </a:r>
          </a:p>
          <a:p>
            <a:pPr marL="285750" indent="-285750">
              <a:lnSpc>
                <a:spcPct val="150000"/>
              </a:lnSpc>
            </a:pPr>
            <a:r>
              <a:rPr lang="en-US" sz="6400" dirty="0">
                <a:latin typeface="Univers for KPMG" panose="020B0603020202020204" pitchFamily="34" charset="0"/>
              </a:rPr>
              <a:t>Cost to Income Ratio at HDFC is only 7.6%. </a:t>
            </a:r>
          </a:p>
          <a:p>
            <a:pPr marL="285750" indent="-285750">
              <a:lnSpc>
                <a:spcPct val="150000"/>
              </a:lnSpc>
            </a:pPr>
            <a:r>
              <a:rPr lang="en-US" sz="6400" dirty="0">
                <a:latin typeface="Univers for KPMG" panose="020B0603020202020204" pitchFamily="34" charset="0"/>
              </a:rPr>
              <a:t>Total loans written off since inception are only 4 basis points of cumulative disbursements. </a:t>
            </a:r>
          </a:p>
          <a:p>
            <a:pPr marL="285750" indent="-285750">
              <a:lnSpc>
                <a:spcPct val="150000"/>
              </a:lnSpc>
            </a:pPr>
            <a:r>
              <a:rPr lang="en-US" sz="6400" dirty="0">
                <a:latin typeface="Univers for KPMG" panose="020B0603020202020204" pitchFamily="34" charset="0"/>
              </a:rPr>
              <a:t>HDFC has a wide distribution network, based on physical and virtual offices. HDFC had 401 offices in 173 cities. In addition, it has 103 outlets of HDFC’s wholly owned Distribution Company. </a:t>
            </a:r>
            <a:endParaRPr lang="en-US" sz="6400" dirty="0" smtClean="0">
              <a:latin typeface="Univers for KPMG" panose="020B0603020202020204" pitchFamily="34" charset="0"/>
            </a:endParaRPr>
          </a:p>
          <a:p>
            <a:pPr marL="0" indent="0">
              <a:lnSpc>
                <a:spcPct val="150000"/>
              </a:lnSpc>
              <a:buNone/>
            </a:pPr>
            <a:endParaRPr lang="en-US" sz="6400" dirty="0">
              <a:latin typeface="Univers for KPMG" panose="020B0603020202020204" pitchFamily="34" charset="0"/>
            </a:endParaRPr>
          </a:p>
          <a:p>
            <a:endParaRPr lang="en-US" dirty="0" smtClean="0">
              <a:latin typeface="Univers for KPMG" panose="020B0603020202020204" pitchFamily="34" charset="0"/>
            </a:endParaRPr>
          </a:p>
          <a:p>
            <a:endParaRPr lang="en-US" dirty="0">
              <a:latin typeface="Univers for KPMG" panose="020B0603020202020204" pitchFamily="34" charset="0"/>
            </a:endParaRPr>
          </a:p>
          <a:p>
            <a:endParaRPr lang="en-US" dirty="0">
              <a:latin typeface="Univers for KPMG" panose="020B0603020202020204" pitchFamily="34" charset="0"/>
            </a:endParaRPr>
          </a:p>
          <a:p>
            <a:endParaRPr lang="en-US" dirty="0"/>
          </a:p>
        </p:txBody>
      </p:sp>
    </p:spTree>
    <p:extLst>
      <p:ext uri="{BB962C8B-B14F-4D97-AF65-F5344CB8AC3E}">
        <p14:creationId xmlns:p14="http://schemas.microsoft.com/office/powerpoint/2010/main" val="4085637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0" y="685799"/>
            <a:ext cx="10058400" cy="5305567"/>
          </a:xfrm>
        </p:spPr>
        <p:txBody>
          <a:bodyPr>
            <a:normAutofit lnSpcReduction="10000"/>
          </a:bodyPr>
          <a:lstStyle/>
          <a:p>
            <a:pPr marL="0" indent="0">
              <a:buNone/>
            </a:pPr>
            <a:r>
              <a:rPr lang="en-US" sz="3467" dirty="0"/>
              <a:t>   </a:t>
            </a:r>
            <a:r>
              <a:rPr lang="en-US" sz="4100" b="1" dirty="0" smtClean="0">
                <a:solidFill>
                  <a:srgbClr val="0070C0"/>
                </a:solidFill>
                <a:latin typeface="Calibri" panose="020F0502020204030204" pitchFamily="34" charset="0"/>
                <a:cs typeface="Calibri" panose="020F0502020204030204" pitchFamily="34" charset="0"/>
              </a:rPr>
              <a:t>Contents:</a:t>
            </a:r>
            <a:endParaRPr lang="en-US" sz="4100" b="1" dirty="0">
              <a:solidFill>
                <a:srgbClr val="0070C0"/>
              </a:solidFill>
              <a:latin typeface="Calibri" panose="020F0502020204030204" pitchFamily="34" charset="0"/>
              <a:cs typeface="Calibri" panose="020F0502020204030204" pitchFamily="34" charset="0"/>
            </a:endParaRPr>
          </a:p>
          <a:p>
            <a:pPr marL="0" indent="0">
              <a:buNone/>
            </a:pPr>
            <a:endParaRPr lang="en-US" sz="2533" dirty="0"/>
          </a:p>
          <a:p>
            <a:pPr marL="948567" indent="-597106"/>
            <a:r>
              <a:rPr lang="en-US" sz="2533" dirty="0" smtClean="0">
                <a:solidFill>
                  <a:schemeClr val="bg2">
                    <a:lumMod val="10000"/>
                  </a:schemeClr>
                </a:solidFill>
              </a:rPr>
              <a:t>Housing </a:t>
            </a:r>
            <a:r>
              <a:rPr lang="en-US" sz="2533" dirty="0">
                <a:solidFill>
                  <a:schemeClr val="bg2">
                    <a:lumMod val="10000"/>
                  </a:schemeClr>
                </a:solidFill>
              </a:rPr>
              <a:t>Scenario and Challenges </a:t>
            </a:r>
            <a:r>
              <a:rPr lang="en-US" sz="2533" dirty="0" smtClean="0">
                <a:solidFill>
                  <a:schemeClr val="bg2">
                    <a:lumMod val="10000"/>
                  </a:schemeClr>
                </a:solidFill>
              </a:rPr>
              <a:t>around the Globe and Asia-Pacific</a:t>
            </a:r>
          </a:p>
          <a:p>
            <a:pPr marL="948567" indent="-597106"/>
            <a:r>
              <a:rPr lang="en-US" sz="2533" dirty="0" smtClean="0">
                <a:solidFill>
                  <a:schemeClr val="bg2">
                    <a:lumMod val="10000"/>
                  </a:schemeClr>
                </a:solidFill>
              </a:rPr>
              <a:t>Defining affordability for </a:t>
            </a:r>
            <a:r>
              <a:rPr lang="en-US" sz="2533" dirty="0">
                <a:solidFill>
                  <a:schemeClr val="bg2">
                    <a:lumMod val="10000"/>
                  </a:schemeClr>
                </a:solidFill>
              </a:rPr>
              <a:t>Low-Income Housing (LIH)</a:t>
            </a:r>
          </a:p>
          <a:p>
            <a:pPr marL="948567" indent="-597106"/>
            <a:r>
              <a:rPr lang="en-US" sz="2533" dirty="0" smtClean="0">
                <a:solidFill>
                  <a:schemeClr val="bg2">
                    <a:lumMod val="10000"/>
                  </a:schemeClr>
                </a:solidFill>
              </a:rPr>
              <a:t>Stakeholders of Housing</a:t>
            </a:r>
            <a:endParaRPr lang="en-US" sz="2533" dirty="0">
              <a:solidFill>
                <a:schemeClr val="bg2">
                  <a:lumMod val="10000"/>
                </a:schemeClr>
              </a:solidFill>
            </a:endParaRPr>
          </a:p>
          <a:p>
            <a:pPr marL="948567" indent="-597106"/>
            <a:r>
              <a:rPr lang="en-US" sz="2533" dirty="0">
                <a:solidFill>
                  <a:schemeClr val="bg2">
                    <a:lumMod val="10000"/>
                  </a:schemeClr>
                </a:solidFill>
              </a:rPr>
              <a:t>Housing </a:t>
            </a:r>
            <a:r>
              <a:rPr lang="en-US" sz="2533" dirty="0" smtClean="0">
                <a:solidFill>
                  <a:schemeClr val="bg2">
                    <a:lumMod val="10000"/>
                  </a:schemeClr>
                </a:solidFill>
              </a:rPr>
              <a:t>Challenges and Urban Planning</a:t>
            </a:r>
          </a:p>
          <a:p>
            <a:pPr marL="948567" indent="-597106"/>
            <a:r>
              <a:rPr lang="en-US" sz="2533" dirty="0" smtClean="0">
                <a:solidFill>
                  <a:schemeClr val="bg2">
                    <a:lumMod val="10000"/>
                  </a:schemeClr>
                </a:solidFill>
              </a:rPr>
              <a:t>Self-Contained Communities for Housing</a:t>
            </a:r>
          </a:p>
          <a:p>
            <a:pPr marL="948567" indent="-597106"/>
            <a:r>
              <a:rPr lang="en-US" sz="2533" dirty="0" smtClean="0">
                <a:solidFill>
                  <a:schemeClr val="bg2">
                    <a:lumMod val="10000"/>
                  </a:schemeClr>
                </a:solidFill>
              </a:rPr>
              <a:t>Electricity Poverty in Low-Income Housing</a:t>
            </a:r>
          </a:p>
          <a:p>
            <a:pPr marL="948567" indent="-597106"/>
            <a:r>
              <a:rPr lang="en-US" sz="2533" dirty="0" smtClean="0">
                <a:solidFill>
                  <a:schemeClr val="bg2">
                    <a:lumMod val="10000"/>
                  </a:schemeClr>
                </a:solidFill>
              </a:rPr>
              <a:t>Challenges of Affordable Housing: Supply-Side</a:t>
            </a:r>
          </a:p>
          <a:p>
            <a:pPr marL="948567" indent="-597106"/>
            <a:r>
              <a:rPr lang="en-US" sz="2533" dirty="0" smtClean="0">
                <a:solidFill>
                  <a:schemeClr val="bg2">
                    <a:lumMod val="10000"/>
                  </a:schemeClr>
                </a:solidFill>
              </a:rPr>
              <a:t>Challenges of Affordable Housing: Demand-Side</a:t>
            </a:r>
          </a:p>
          <a:p>
            <a:pPr marL="948567" indent="-597106"/>
            <a:r>
              <a:rPr lang="en-US" sz="2533" dirty="0" smtClean="0">
                <a:solidFill>
                  <a:schemeClr val="bg2">
                    <a:lumMod val="10000"/>
                  </a:schemeClr>
                </a:solidFill>
              </a:rPr>
              <a:t>Low-Income Housing Issue and Answer: Case of Pakistan</a:t>
            </a:r>
            <a:endParaRPr lang="en-US" sz="2533" dirty="0">
              <a:solidFill>
                <a:schemeClr val="bg2">
                  <a:lumMod val="1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2</a:t>
            </a:fld>
            <a:endParaRPr lang="en-US" dirty="0">
              <a:solidFill>
                <a:prstClr val="black">
                  <a:lumMod val="85000"/>
                  <a:lumOff val="15000"/>
                </a:prstClr>
              </a:solidFill>
            </a:endParaRPr>
          </a:p>
        </p:txBody>
      </p:sp>
    </p:spTree>
    <p:extLst>
      <p:ext uri="{BB962C8B-B14F-4D97-AF65-F5344CB8AC3E}">
        <p14:creationId xmlns:p14="http://schemas.microsoft.com/office/powerpoint/2010/main" val="1011644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Grp="1" noChangeArrowheads="1"/>
          </p:cNvSpPr>
          <p:nvPr>
            <p:ph type="title" idx="4294967295"/>
          </p:nvPr>
        </p:nvSpPr>
        <p:spPr>
          <a:xfrm>
            <a:off x="951469" y="5717061"/>
            <a:ext cx="8187725" cy="490537"/>
          </a:xfrm>
        </p:spPr>
        <p:txBody>
          <a:bodyPr>
            <a:noAutofit/>
          </a:bodyPr>
          <a:lstStyle/>
          <a:p>
            <a:pPr eaLnBrk="1" hangingPunct="1"/>
            <a:r>
              <a:rPr lang="en-US" sz="2400" dirty="0">
                <a:solidFill>
                  <a:srgbClr val="0070C0"/>
                </a:solidFill>
              </a:rPr>
              <a:t>Low-Income Housing </a:t>
            </a:r>
            <a:r>
              <a:rPr lang="en-US" sz="2400" dirty="0" smtClean="0">
                <a:solidFill>
                  <a:srgbClr val="0070C0"/>
                </a:solidFill>
              </a:rPr>
              <a:t>Challenge</a:t>
            </a:r>
            <a:endParaRPr lang="en-US" sz="2400" dirty="0">
              <a:solidFill>
                <a:srgbClr val="0070C0"/>
              </a:solidFill>
            </a:endParaRPr>
          </a:p>
        </p:txBody>
      </p:sp>
      <p:sp>
        <p:nvSpPr>
          <p:cNvPr id="23555" name="Rectangle 3"/>
          <p:cNvSpPr>
            <a:spLocks/>
          </p:cNvSpPr>
          <p:nvPr/>
        </p:nvSpPr>
        <p:spPr bwMode="auto">
          <a:xfrm>
            <a:off x="1030564" y="907783"/>
            <a:ext cx="10212858" cy="5105400"/>
          </a:xfrm>
          <a:prstGeom prst="rect">
            <a:avLst/>
          </a:prstGeom>
          <a:noFill/>
          <a:ln>
            <a:noFill/>
          </a:ln>
          <a:extLst/>
        </p:spPr>
        <p:txBody>
          <a:bodyPr lIns="0" tIns="0" rIns="0" bIns="0"/>
          <a:lstStyle/>
          <a:p>
            <a:pPr marL="457200" indent="-457200">
              <a:spcAft>
                <a:spcPts val="600"/>
              </a:spcAft>
              <a:buClr>
                <a:srgbClr val="3F691E"/>
              </a:buClr>
              <a:buFont typeface="Arial" panose="020B0604020202020204" pitchFamily="34" charset="0"/>
              <a:buChar char="•"/>
            </a:pPr>
            <a:r>
              <a:rPr lang="en-US" sz="2000" dirty="0">
                <a:solidFill>
                  <a:schemeClr val="bg2">
                    <a:lumMod val="10000"/>
                  </a:schemeClr>
                </a:solidFill>
                <a:ea typeface="Gill Sans Light"/>
                <a:cs typeface="Gill Sans Light"/>
                <a:sym typeface="Gill Sans Light"/>
              </a:rPr>
              <a:t>For a population of  190 </a:t>
            </a:r>
            <a:r>
              <a:rPr lang="en-US" sz="2000" dirty="0" smtClean="0">
                <a:solidFill>
                  <a:schemeClr val="bg2">
                    <a:lumMod val="10000"/>
                  </a:schemeClr>
                </a:solidFill>
                <a:ea typeface="Gill Sans Light"/>
                <a:cs typeface="Gill Sans Light"/>
                <a:sym typeface="Gill Sans Light"/>
              </a:rPr>
              <a:t>million, </a:t>
            </a:r>
            <a:r>
              <a:rPr lang="en-US" sz="2000" dirty="0">
                <a:solidFill>
                  <a:schemeClr val="bg2">
                    <a:lumMod val="10000"/>
                  </a:schemeClr>
                </a:solidFill>
                <a:ea typeface="Gill Sans Light"/>
                <a:cs typeface="Gill Sans Light"/>
                <a:sym typeface="Gill Sans Light"/>
              </a:rPr>
              <a:t>household size of 6.6 and population growth rate of 2.5%, the incremental demand for housing for new household is 0.7 </a:t>
            </a:r>
            <a:r>
              <a:rPr lang="en-US" sz="2000" dirty="0" smtClean="0">
                <a:solidFill>
                  <a:schemeClr val="bg2">
                    <a:lumMod val="10000"/>
                  </a:schemeClr>
                </a:solidFill>
                <a:ea typeface="Gill Sans Light"/>
                <a:cs typeface="Gill Sans Light"/>
                <a:sym typeface="Gill Sans Light"/>
              </a:rPr>
              <a:t>million </a:t>
            </a:r>
            <a:r>
              <a:rPr lang="en-US" sz="2000" dirty="0">
                <a:solidFill>
                  <a:schemeClr val="bg2">
                    <a:lumMod val="10000"/>
                  </a:schemeClr>
                </a:solidFill>
                <a:ea typeface="Gill Sans Light"/>
                <a:cs typeface="Gill Sans Light"/>
                <a:sym typeface="Gill Sans Light"/>
              </a:rPr>
              <a:t>units  per year.</a:t>
            </a:r>
          </a:p>
          <a:p>
            <a:pPr marL="457200" indent="-457200">
              <a:spcAft>
                <a:spcPts val="600"/>
              </a:spcAft>
              <a:buClr>
                <a:srgbClr val="3F691E"/>
              </a:buClr>
              <a:buFont typeface="Arial" panose="020B0604020202020204" pitchFamily="34" charset="0"/>
              <a:buChar char="•"/>
            </a:pPr>
            <a:r>
              <a:rPr lang="en-US" sz="2000" dirty="0">
                <a:solidFill>
                  <a:schemeClr val="bg2">
                    <a:lumMod val="10000"/>
                  </a:schemeClr>
                </a:solidFill>
                <a:ea typeface="Gill Sans Light"/>
                <a:cs typeface="Gill Sans Light"/>
                <a:sym typeface="Gill Sans Light"/>
              </a:rPr>
              <a:t>Urban population is nearly one-third of the total population.</a:t>
            </a:r>
          </a:p>
          <a:p>
            <a:pPr marL="457200" indent="-457200">
              <a:spcAft>
                <a:spcPts val="600"/>
              </a:spcAft>
              <a:buClr>
                <a:srgbClr val="3F691E"/>
              </a:buClr>
              <a:buFont typeface="Arial" panose="020B0604020202020204" pitchFamily="34" charset="0"/>
              <a:buChar char="•"/>
            </a:pPr>
            <a:r>
              <a:rPr lang="en-US" sz="2000" dirty="0">
                <a:solidFill>
                  <a:schemeClr val="bg2">
                    <a:lumMod val="10000"/>
                  </a:schemeClr>
                </a:solidFill>
                <a:ea typeface="Gill Sans Light"/>
                <a:cs typeface="Gill Sans Light"/>
                <a:sym typeface="Gill Sans Light"/>
              </a:rPr>
              <a:t>With changing socio-economic norms, household size will shrink from 6.6 to lower levels, leading to more demand for housing units for the same population. (India 5.6)</a:t>
            </a:r>
          </a:p>
          <a:p>
            <a:pPr marL="457200" indent="-457200">
              <a:spcAft>
                <a:spcPts val="600"/>
              </a:spcAft>
              <a:buClr>
                <a:srgbClr val="3F691E"/>
              </a:buClr>
              <a:buFont typeface="Arial" panose="020B0604020202020204" pitchFamily="34" charset="0"/>
              <a:buChar char="•"/>
            </a:pPr>
            <a:r>
              <a:rPr lang="en-US" sz="2000" dirty="0">
                <a:solidFill>
                  <a:schemeClr val="bg2">
                    <a:lumMod val="10000"/>
                  </a:schemeClr>
                </a:solidFill>
                <a:ea typeface="Gill Sans Light"/>
                <a:cs typeface="Gill Sans Light"/>
                <a:sym typeface="Gill Sans Light"/>
              </a:rPr>
              <a:t>Overall housing backlog is 8-9  </a:t>
            </a:r>
            <a:r>
              <a:rPr lang="en-US" sz="2000" dirty="0" smtClean="0">
                <a:solidFill>
                  <a:schemeClr val="bg2">
                    <a:lumMod val="10000"/>
                  </a:schemeClr>
                </a:solidFill>
                <a:ea typeface="Gill Sans Light"/>
                <a:cs typeface="Gill Sans Light"/>
                <a:sym typeface="Gill Sans Light"/>
              </a:rPr>
              <a:t>million</a:t>
            </a:r>
            <a:endParaRPr lang="en-US" sz="2000" dirty="0">
              <a:solidFill>
                <a:schemeClr val="bg2">
                  <a:lumMod val="10000"/>
                </a:schemeClr>
              </a:solidFill>
              <a:ea typeface="Gill Sans Light"/>
              <a:cs typeface="Gill Sans Light"/>
              <a:sym typeface="Gill Sans Light"/>
            </a:endParaRPr>
          </a:p>
          <a:p>
            <a:pPr marL="457200" indent="-457200">
              <a:spcAft>
                <a:spcPts val="600"/>
              </a:spcAft>
              <a:buClr>
                <a:srgbClr val="3F691E"/>
              </a:buClr>
              <a:buFont typeface="Arial" panose="020B0604020202020204" pitchFamily="34" charset="0"/>
              <a:buChar char="•"/>
            </a:pPr>
            <a:r>
              <a:rPr lang="en-US" sz="2000" dirty="0">
                <a:solidFill>
                  <a:schemeClr val="bg2">
                    <a:lumMod val="10000"/>
                  </a:schemeClr>
                </a:solidFill>
                <a:ea typeface="Gill Sans Light"/>
                <a:cs typeface="Gill Sans Light"/>
                <a:sym typeface="Gill Sans Light"/>
              </a:rPr>
              <a:t>The </a:t>
            </a:r>
            <a:r>
              <a:rPr lang="en-US" sz="2000" dirty="0" smtClean="0">
                <a:solidFill>
                  <a:schemeClr val="bg2">
                    <a:lumMod val="10000"/>
                  </a:schemeClr>
                </a:solidFill>
                <a:ea typeface="Gill Sans Light"/>
                <a:cs typeface="Gill Sans Light"/>
                <a:sym typeface="Gill Sans Light"/>
              </a:rPr>
              <a:t>urban housing shortage is </a:t>
            </a:r>
            <a:r>
              <a:rPr lang="en-US" sz="2000" dirty="0">
                <a:solidFill>
                  <a:schemeClr val="bg2">
                    <a:lumMod val="10000"/>
                  </a:schemeClr>
                </a:solidFill>
                <a:ea typeface="Gill Sans Light"/>
                <a:cs typeface="Gill Sans Light"/>
                <a:sym typeface="Gill Sans Light"/>
              </a:rPr>
              <a:t>around </a:t>
            </a:r>
            <a:r>
              <a:rPr lang="en-US" sz="2000" dirty="0" smtClean="0">
                <a:solidFill>
                  <a:schemeClr val="bg2">
                    <a:lumMod val="10000"/>
                  </a:schemeClr>
                </a:solidFill>
                <a:ea typeface="Gill Sans Light"/>
                <a:cs typeface="Gill Sans Light"/>
                <a:sym typeface="Gill Sans Light"/>
              </a:rPr>
              <a:t>3.0-3.5 million, </a:t>
            </a:r>
            <a:r>
              <a:rPr lang="en-US" sz="2000" dirty="0">
                <a:solidFill>
                  <a:schemeClr val="bg2">
                    <a:lumMod val="10000"/>
                  </a:schemeClr>
                </a:solidFill>
                <a:ea typeface="Gill Sans Light"/>
                <a:cs typeface="Gill Sans Light"/>
                <a:sym typeface="Gill Sans Light"/>
              </a:rPr>
              <a:t>nearly all of which is in the </a:t>
            </a:r>
            <a:r>
              <a:rPr lang="en-US" sz="2000" dirty="0" smtClean="0">
                <a:solidFill>
                  <a:schemeClr val="bg2">
                    <a:lumMod val="10000"/>
                  </a:schemeClr>
                </a:solidFill>
                <a:ea typeface="Gill Sans Light"/>
                <a:cs typeface="Gill Sans Light"/>
                <a:sym typeface="Gill Sans Light"/>
              </a:rPr>
              <a:t>economically weaker section (</a:t>
            </a:r>
            <a:r>
              <a:rPr lang="en-US" sz="2000" dirty="0">
                <a:solidFill>
                  <a:schemeClr val="bg2">
                    <a:lumMod val="10000"/>
                  </a:schemeClr>
                </a:solidFill>
                <a:ea typeface="Gill Sans Light"/>
                <a:cs typeface="Gill Sans Light"/>
                <a:sym typeface="Gill Sans Light"/>
              </a:rPr>
              <a:t>EWS) of the population.  </a:t>
            </a:r>
          </a:p>
          <a:p>
            <a:pPr marL="457200" indent="-457200">
              <a:spcAft>
                <a:spcPts val="600"/>
              </a:spcAft>
              <a:buClr>
                <a:srgbClr val="3F691E"/>
              </a:buClr>
              <a:buFont typeface="Arial" panose="020B0604020202020204" pitchFamily="34" charset="0"/>
              <a:buChar char="•"/>
            </a:pPr>
            <a:r>
              <a:rPr lang="en-US" sz="2000" dirty="0">
                <a:solidFill>
                  <a:schemeClr val="bg2">
                    <a:lumMod val="10000"/>
                  </a:schemeClr>
                </a:solidFill>
                <a:ea typeface="Gill Sans Light"/>
                <a:cs typeface="Gill Sans Light"/>
                <a:sym typeface="Gill Sans Light"/>
              </a:rPr>
              <a:t>The yearly housing supply is around 0.25-0.30 </a:t>
            </a:r>
            <a:r>
              <a:rPr lang="en-US" sz="2000" dirty="0" smtClean="0">
                <a:solidFill>
                  <a:schemeClr val="bg2">
                    <a:lumMod val="10000"/>
                  </a:schemeClr>
                </a:solidFill>
                <a:ea typeface="Gill Sans Light"/>
                <a:cs typeface="Gill Sans Light"/>
                <a:sym typeface="Gill Sans Light"/>
              </a:rPr>
              <a:t>million, </a:t>
            </a:r>
            <a:r>
              <a:rPr lang="en-US" sz="2000" dirty="0">
                <a:solidFill>
                  <a:schemeClr val="bg2">
                    <a:lumMod val="10000"/>
                  </a:schemeClr>
                </a:solidFill>
                <a:ea typeface="Gill Sans Light"/>
                <a:cs typeface="Gill Sans Light"/>
                <a:sym typeface="Gill Sans Light"/>
              </a:rPr>
              <a:t>therefore, short supply is adding </a:t>
            </a:r>
            <a:r>
              <a:rPr lang="en-US" sz="2000" dirty="0" smtClean="0">
                <a:solidFill>
                  <a:schemeClr val="bg2">
                    <a:lumMod val="10000"/>
                  </a:schemeClr>
                </a:solidFill>
                <a:ea typeface="Gill Sans Light"/>
                <a:cs typeface="Gill Sans Light"/>
                <a:sym typeface="Gill Sans Light"/>
              </a:rPr>
              <a:t>another  </a:t>
            </a:r>
            <a:r>
              <a:rPr lang="en-US" sz="2000" dirty="0">
                <a:solidFill>
                  <a:schemeClr val="bg2">
                    <a:lumMod val="10000"/>
                  </a:schemeClr>
                </a:solidFill>
                <a:ea typeface="Gill Sans Light"/>
                <a:cs typeface="Gill Sans Light"/>
                <a:sym typeface="Gill Sans Light"/>
              </a:rPr>
              <a:t>0.3-0.4 </a:t>
            </a:r>
            <a:r>
              <a:rPr lang="en-US" sz="2000" dirty="0" smtClean="0">
                <a:solidFill>
                  <a:schemeClr val="bg2">
                    <a:lumMod val="10000"/>
                  </a:schemeClr>
                </a:solidFill>
                <a:ea typeface="Gill Sans Light"/>
                <a:cs typeface="Gill Sans Light"/>
                <a:sym typeface="Gill Sans Light"/>
              </a:rPr>
              <a:t>million </a:t>
            </a:r>
            <a:r>
              <a:rPr lang="en-US" sz="2000" dirty="0">
                <a:solidFill>
                  <a:schemeClr val="bg2">
                    <a:lumMod val="10000"/>
                  </a:schemeClr>
                </a:solidFill>
                <a:ea typeface="Gill Sans Light"/>
                <a:cs typeface="Gill Sans Light"/>
                <a:sym typeface="Gill Sans Light"/>
              </a:rPr>
              <a:t>every year to the existing </a:t>
            </a:r>
            <a:r>
              <a:rPr lang="en-US" sz="2000" dirty="0" smtClean="0">
                <a:solidFill>
                  <a:schemeClr val="bg2">
                    <a:lumMod val="10000"/>
                  </a:schemeClr>
                </a:solidFill>
                <a:ea typeface="Gill Sans Light"/>
                <a:cs typeface="Gill Sans Light"/>
                <a:sym typeface="Gill Sans Light"/>
              </a:rPr>
              <a:t>backlog. </a:t>
            </a:r>
            <a:endParaRPr lang="en-US" sz="2000" dirty="0">
              <a:solidFill>
                <a:schemeClr val="bg2">
                  <a:lumMod val="10000"/>
                </a:schemeClr>
              </a:solidFill>
              <a:ea typeface="Gill Sans Light"/>
              <a:cs typeface="Gill Sans Light"/>
              <a:sym typeface="Gill Sans Light"/>
            </a:endParaRPr>
          </a:p>
          <a:p>
            <a:pPr marL="457200" indent="-457200">
              <a:spcAft>
                <a:spcPts val="600"/>
              </a:spcAft>
              <a:buClr>
                <a:srgbClr val="3F691E"/>
              </a:buClr>
              <a:buFont typeface="Arial" panose="020B0604020202020204" pitchFamily="34" charset="0"/>
              <a:buChar char="•"/>
            </a:pPr>
            <a:r>
              <a:rPr lang="en-US" sz="2000" dirty="0">
                <a:solidFill>
                  <a:schemeClr val="bg2">
                    <a:lumMod val="10000"/>
                  </a:schemeClr>
                </a:solidFill>
                <a:ea typeface="Gill Sans Light"/>
                <a:cs typeface="Gill Sans Light"/>
                <a:sym typeface="Gill Sans Light"/>
              </a:rPr>
              <a:t>Depletion of old housing stock will further widen the shortage.</a:t>
            </a:r>
          </a:p>
          <a:p>
            <a:pPr marL="457200" indent="-457200">
              <a:spcAft>
                <a:spcPts val="600"/>
              </a:spcAft>
              <a:buClr>
                <a:srgbClr val="3F691E"/>
              </a:buClr>
              <a:buFont typeface="Arial" panose="020B0604020202020204" pitchFamily="34" charset="0"/>
              <a:buChar char="•"/>
            </a:pPr>
            <a:r>
              <a:rPr lang="en-US" sz="2000" dirty="0">
                <a:solidFill>
                  <a:schemeClr val="bg2">
                    <a:lumMod val="10000"/>
                  </a:schemeClr>
                </a:solidFill>
                <a:ea typeface="Gill Sans Light"/>
                <a:cs typeface="Gill Sans Light"/>
                <a:sym typeface="Gill Sans Light"/>
              </a:rPr>
              <a:t>The </a:t>
            </a:r>
            <a:r>
              <a:rPr lang="en-US" sz="2000" dirty="0" smtClean="0">
                <a:solidFill>
                  <a:schemeClr val="bg2">
                    <a:lumMod val="10000"/>
                  </a:schemeClr>
                </a:solidFill>
                <a:ea typeface="Gill Sans Light"/>
                <a:cs typeface="Gill Sans Light"/>
                <a:sym typeface="Gill Sans Light"/>
              </a:rPr>
              <a:t>rural housing shortage is </a:t>
            </a:r>
            <a:r>
              <a:rPr lang="en-US" sz="2000" dirty="0">
                <a:solidFill>
                  <a:schemeClr val="bg2">
                    <a:lumMod val="10000"/>
                  </a:schemeClr>
                </a:solidFill>
                <a:ea typeface="Gill Sans Light"/>
                <a:cs typeface="Gill Sans Light"/>
                <a:sym typeface="Gill Sans Light"/>
              </a:rPr>
              <a:t>5 </a:t>
            </a:r>
            <a:r>
              <a:rPr lang="en-US" sz="2000" dirty="0" smtClean="0">
                <a:solidFill>
                  <a:schemeClr val="bg2">
                    <a:lumMod val="10000"/>
                  </a:schemeClr>
                </a:solidFill>
                <a:ea typeface="Gill Sans Light"/>
                <a:cs typeface="Gill Sans Light"/>
                <a:sym typeface="Gill Sans Light"/>
              </a:rPr>
              <a:t>million </a:t>
            </a:r>
            <a:r>
              <a:rPr lang="en-US" sz="2000" dirty="0">
                <a:solidFill>
                  <a:schemeClr val="bg2">
                    <a:lumMod val="10000"/>
                  </a:schemeClr>
                </a:solidFill>
                <a:ea typeface="Gill Sans Light"/>
                <a:cs typeface="Gill Sans Light"/>
                <a:sym typeface="Gill Sans Light"/>
              </a:rPr>
              <a:t>units, being neglected so far.</a:t>
            </a:r>
          </a:p>
          <a:p>
            <a:pPr marL="457200" indent="-457200">
              <a:spcAft>
                <a:spcPts val="600"/>
              </a:spcAft>
              <a:buClr>
                <a:srgbClr val="3F691E"/>
              </a:buClr>
              <a:buFont typeface="Arial" panose="020B0604020202020204" pitchFamily="34" charset="0"/>
              <a:buChar char="•"/>
            </a:pPr>
            <a:r>
              <a:rPr lang="en-US" sz="2000" dirty="0">
                <a:solidFill>
                  <a:schemeClr val="bg2">
                    <a:lumMod val="10000"/>
                  </a:schemeClr>
                </a:solidFill>
                <a:ea typeface="Gill Sans Light"/>
                <a:cs typeface="Gill Sans Light"/>
                <a:sym typeface="Gill Sans Light"/>
              </a:rPr>
              <a:t>Rural </a:t>
            </a:r>
            <a:r>
              <a:rPr lang="en-US" sz="2000" dirty="0" smtClean="0">
                <a:solidFill>
                  <a:schemeClr val="bg2">
                    <a:lumMod val="10000"/>
                  </a:schemeClr>
                </a:solidFill>
                <a:ea typeface="Gill Sans Light"/>
                <a:cs typeface="Gill Sans Light"/>
                <a:sym typeface="Gill Sans Light"/>
              </a:rPr>
              <a:t>housing calls </a:t>
            </a:r>
            <a:r>
              <a:rPr lang="en-US" sz="2000" dirty="0">
                <a:solidFill>
                  <a:schemeClr val="bg2">
                    <a:lumMod val="10000"/>
                  </a:schemeClr>
                </a:solidFill>
                <a:ea typeface="Gill Sans Light"/>
                <a:cs typeface="Gill Sans Light"/>
                <a:sym typeface="Gill Sans Light"/>
              </a:rPr>
              <a:t>for a different approach to address the issue of </a:t>
            </a:r>
            <a:r>
              <a:rPr lang="en-US" sz="2000" dirty="0" smtClean="0">
                <a:solidFill>
                  <a:schemeClr val="bg2">
                    <a:lumMod val="10000"/>
                  </a:schemeClr>
                </a:solidFill>
                <a:ea typeface="Gill Sans Light"/>
                <a:cs typeface="Gill Sans Light"/>
                <a:sym typeface="Gill Sans Light"/>
              </a:rPr>
              <a:t>housing supply  and housing finance.</a:t>
            </a:r>
            <a:endParaRPr lang="en-US" sz="2000" dirty="0">
              <a:solidFill>
                <a:schemeClr val="bg2">
                  <a:lumMod val="10000"/>
                </a:schemeClr>
              </a:solidFill>
              <a:ea typeface="Gill Sans Light"/>
              <a:cs typeface="Gill Sans Light"/>
              <a:sym typeface="Gill Sans Light"/>
            </a:endParaRPr>
          </a:p>
        </p:txBody>
      </p:sp>
      <p:sp>
        <p:nvSpPr>
          <p:cNvPr id="3" name="TextBox 2"/>
          <p:cNvSpPr txBox="1"/>
          <p:nvPr/>
        </p:nvSpPr>
        <p:spPr>
          <a:xfrm>
            <a:off x="951469" y="440987"/>
            <a:ext cx="4800820" cy="523220"/>
          </a:xfrm>
          <a:prstGeom prst="rect">
            <a:avLst/>
          </a:prstGeom>
          <a:noFill/>
        </p:spPr>
        <p:txBody>
          <a:bodyPr wrap="square" rtlCol="0">
            <a:spAutoFit/>
          </a:bodyPr>
          <a:lstStyle/>
          <a:p>
            <a:pPr algn="just"/>
            <a:r>
              <a:rPr lang="en-US" sz="2800" dirty="0">
                <a:solidFill>
                  <a:srgbClr val="0070C0"/>
                </a:solidFill>
                <a:latin typeface="+mj-lt"/>
              </a:rPr>
              <a:t>Case of Pakistan</a:t>
            </a:r>
            <a:endParaRPr lang="en-US" sz="2800" dirty="0">
              <a:latin typeface="+mj-lt"/>
            </a:endParaRPr>
          </a:p>
        </p:txBody>
      </p:sp>
    </p:spTree>
    <p:extLst>
      <p:ext uri="{BB962C8B-B14F-4D97-AF65-F5344CB8AC3E}">
        <p14:creationId xmlns:p14="http://schemas.microsoft.com/office/powerpoint/2010/main" val="81120124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Content Placeholder 2"/>
          <p:cNvSpPr>
            <a:spLocks noGrp="1"/>
          </p:cNvSpPr>
          <p:nvPr>
            <p:ph idx="1"/>
          </p:nvPr>
        </p:nvSpPr>
        <p:spPr>
          <a:xfrm>
            <a:off x="1002300" y="568410"/>
            <a:ext cx="10201774" cy="4658498"/>
          </a:xfrm>
        </p:spPr>
        <p:txBody>
          <a:bodyPr>
            <a:normAutofit fontScale="85000" lnSpcReduction="20000"/>
          </a:bodyPr>
          <a:lstStyle/>
          <a:p>
            <a:pPr marL="0" indent="0" algn="just">
              <a:spcAft>
                <a:spcPts val="1200"/>
              </a:spcAft>
              <a:buNone/>
            </a:pPr>
            <a:r>
              <a:rPr lang="en-US" b="1" dirty="0">
                <a:solidFill>
                  <a:schemeClr val="tx1"/>
                </a:solidFill>
                <a:cs typeface="Arial" charset="0"/>
              </a:rPr>
              <a:t>The Housing Program addresses the low-income housing shortage from three different aspects: </a:t>
            </a:r>
            <a:endParaRPr lang="en-US" b="1" dirty="0">
              <a:solidFill>
                <a:schemeClr val="bg2">
                  <a:lumMod val="10000"/>
                </a:schemeClr>
              </a:solidFill>
              <a:cs typeface="Arial" charset="0"/>
            </a:endParaRPr>
          </a:p>
          <a:p>
            <a:pPr marL="533400" indent="-533400" algn="just">
              <a:buClr>
                <a:schemeClr val="tx1"/>
              </a:buClr>
              <a:buFont typeface="+mj-lt"/>
              <a:buAutoNum type="arabicPeriod"/>
            </a:pPr>
            <a:r>
              <a:rPr lang="en-US" sz="2200" dirty="0">
                <a:solidFill>
                  <a:schemeClr val="bg2">
                    <a:lumMod val="10000"/>
                  </a:schemeClr>
                </a:solidFill>
                <a:cs typeface="Arial" charset="0"/>
              </a:rPr>
              <a:t>Demand Side </a:t>
            </a:r>
            <a:r>
              <a:rPr lang="en-US" sz="2200" dirty="0" smtClean="0">
                <a:solidFill>
                  <a:schemeClr val="bg2">
                    <a:lumMod val="10000"/>
                  </a:schemeClr>
                </a:solidFill>
                <a:cs typeface="Arial" charset="0"/>
              </a:rPr>
              <a:t>(Shelterless </a:t>
            </a:r>
            <a:r>
              <a:rPr lang="en-US" sz="2200" dirty="0">
                <a:solidFill>
                  <a:schemeClr val="bg2">
                    <a:lumMod val="10000"/>
                  </a:schemeClr>
                </a:solidFill>
                <a:cs typeface="Arial" charset="0"/>
              </a:rPr>
              <a:t>Poor Housing Finance), </a:t>
            </a:r>
          </a:p>
          <a:p>
            <a:pPr marL="533400" indent="-533400" algn="just">
              <a:buClr>
                <a:schemeClr val="tx1"/>
              </a:buClr>
              <a:buFont typeface="+mj-lt"/>
              <a:buAutoNum type="arabicPeriod"/>
            </a:pPr>
            <a:r>
              <a:rPr lang="en-US" sz="2200" dirty="0">
                <a:solidFill>
                  <a:schemeClr val="bg2">
                    <a:lumMod val="10000"/>
                  </a:schemeClr>
                </a:solidFill>
                <a:cs typeface="Arial" charset="0"/>
              </a:rPr>
              <a:t>Supply Side (RE Developer Industry) and </a:t>
            </a:r>
          </a:p>
          <a:p>
            <a:pPr marL="533400" indent="-533400" algn="just">
              <a:buClr>
                <a:schemeClr val="tx1"/>
              </a:buClr>
              <a:buFont typeface="+mj-lt"/>
              <a:buAutoNum type="arabicPeriod"/>
            </a:pPr>
            <a:r>
              <a:rPr lang="en-US" sz="2200" dirty="0">
                <a:solidFill>
                  <a:schemeClr val="bg2">
                    <a:lumMod val="10000"/>
                  </a:schemeClr>
                </a:solidFill>
                <a:cs typeface="Arial" charset="0"/>
              </a:rPr>
              <a:t>Regulatory aspects (SBP, SECP, Building Codes Regulations, Fiscal/Tax Regulations of FBR).</a:t>
            </a:r>
          </a:p>
          <a:p>
            <a:pPr marL="533400" indent="-533400" algn="just">
              <a:buFont typeface="Gill Sans Light"/>
              <a:buAutoNum type="arabicPeriod"/>
            </a:pPr>
            <a:endParaRPr lang="en-US" sz="1700" dirty="0">
              <a:solidFill>
                <a:schemeClr val="tx1"/>
              </a:solidFill>
              <a:cs typeface="Arial" charset="0"/>
            </a:endParaRPr>
          </a:p>
          <a:p>
            <a:pPr marL="533400" indent="-533400" algn="just">
              <a:buNone/>
            </a:pPr>
            <a:r>
              <a:rPr lang="en-US" b="1" dirty="0">
                <a:solidFill>
                  <a:schemeClr val="tx1"/>
                </a:solidFill>
                <a:cs typeface="Arial" charset="0"/>
              </a:rPr>
              <a:t>Housing has three market segments:</a:t>
            </a:r>
          </a:p>
          <a:p>
            <a:pPr marL="533400" indent="-533400" algn="just">
              <a:buNone/>
            </a:pPr>
            <a:endParaRPr lang="en-US" sz="800" dirty="0">
              <a:solidFill>
                <a:schemeClr val="tx1"/>
              </a:solidFill>
              <a:cs typeface="Arial" charset="0"/>
            </a:endParaRPr>
          </a:p>
          <a:p>
            <a:pPr marL="457200" indent="-457200" algn="just">
              <a:buClrTx/>
              <a:buFont typeface="+mj-lt"/>
              <a:buAutoNum type="arabicPeriod"/>
            </a:pPr>
            <a:r>
              <a:rPr lang="en-US" sz="2200" dirty="0" smtClean="0">
                <a:solidFill>
                  <a:schemeClr val="bg2">
                    <a:lumMod val="10000"/>
                  </a:schemeClr>
                </a:solidFill>
                <a:cs typeface="Arial" charset="0"/>
              </a:rPr>
              <a:t>Market </a:t>
            </a:r>
            <a:r>
              <a:rPr lang="en-US" sz="2200" dirty="0">
                <a:solidFill>
                  <a:schemeClr val="bg2">
                    <a:lumMod val="10000"/>
                  </a:schemeClr>
                </a:solidFill>
                <a:cs typeface="Arial" charset="0"/>
              </a:rPr>
              <a:t>Housing: </a:t>
            </a:r>
            <a:r>
              <a:rPr lang="en-US" sz="2200" dirty="0" smtClean="0">
                <a:solidFill>
                  <a:schemeClr val="bg2">
                    <a:lumMod val="10000"/>
                  </a:schemeClr>
                </a:solidFill>
                <a:cs typeface="Arial" charset="0"/>
              </a:rPr>
              <a:t>The needs </a:t>
            </a:r>
            <a:r>
              <a:rPr lang="en-US" sz="2200" dirty="0">
                <a:solidFill>
                  <a:schemeClr val="bg2">
                    <a:lumMod val="10000"/>
                  </a:schemeClr>
                </a:solidFill>
                <a:cs typeface="Arial" charset="0"/>
              </a:rPr>
              <a:t>o</a:t>
            </a:r>
            <a:r>
              <a:rPr lang="en-US" sz="2200" dirty="0" smtClean="0">
                <a:solidFill>
                  <a:schemeClr val="bg2">
                    <a:lumMod val="10000"/>
                  </a:schemeClr>
                </a:solidFill>
                <a:cs typeface="Arial" charset="0"/>
              </a:rPr>
              <a:t>f those who can afford are being met by the market already. They are not the target of </a:t>
            </a:r>
            <a:r>
              <a:rPr lang="en-US" sz="2200" dirty="0">
                <a:solidFill>
                  <a:schemeClr val="bg2">
                    <a:lumMod val="10000"/>
                  </a:schemeClr>
                </a:solidFill>
                <a:cs typeface="Arial" charset="0"/>
              </a:rPr>
              <a:t>the Program</a:t>
            </a:r>
          </a:p>
          <a:p>
            <a:pPr marL="457200" indent="-457200" algn="just">
              <a:buClrTx/>
              <a:buFont typeface="+mj-lt"/>
              <a:buAutoNum type="arabicPeriod"/>
            </a:pPr>
            <a:r>
              <a:rPr lang="en-US" sz="2200" dirty="0" smtClean="0">
                <a:solidFill>
                  <a:schemeClr val="bg2">
                    <a:lumMod val="10000"/>
                  </a:schemeClr>
                </a:solidFill>
                <a:cs typeface="Arial" charset="0"/>
              </a:rPr>
              <a:t>Squatter </a:t>
            </a:r>
            <a:r>
              <a:rPr lang="en-US" sz="2200" dirty="0">
                <a:solidFill>
                  <a:schemeClr val="bg2">
                    <a:lumMod val="10000"/>
                  </a:schemeClr>
                </a:solidFill>
                <a:cs typeface="Arial" charset="0"/>
              </a:rPr>
              <a:t>Settlements – Rehabilitation/Resettlement of squatters and discouragement of further squatter settlements. </a:t>
            </a:r>
            <a:endParaRPr lang="en-US" sz="2200" dirty="0" smtClean="0">
              <a:solidFill>
                <a:schemeClr val="bg2">
                  <a:lumMod val="10000"/>
                </a:schemeClr>
              </a:solidFill>
              <a:cs typeface="Arial" charset="0"/>
            </a:endParaRPr>
          </a:p>
          <a:p>
            <a:pPr marL="457200" indent="-457200" algn="just">
              <a:buClrTx/>
              <a:buFont typeface="+mj-lt"/>
              <a:buAutoNum type="arabicPeriod"/>
            </a:pPr>
            <a:r>
              <a:rPr lang="en-US" sz="2200" dirty="0" smtClean="0">
                <a:solidFill>
                  <a:schemeClr val="bg2">
                    <a:lumMod val="10000"/>
                  </a:schemeClr>
                </a:solidFill>
                <a:cs typeface="Arial" charset="0"/>
              </a:rPr>
              <a:t>Under </a:t>
            </a:r>
            <a:r>
              <a:rPr lang="en-US" sz="2200" dirty="0">
                <a:solidFill>
                  <a:schemeClr val="bg2">
                    <a:lumMod val="10000"/>
                  </a:schemeClr>
                </a:solidFill>
                <a:cs typeface="Arial" charset="0"/>
              </a:rPr>
              <a:t>the new Housing Policy being </a:t>
            </a:r>
            <a:r>
              <a:rPr lang="en-US" sz="2200" dirty="0" smtClean="0">
                <a:solidFill>
                  <a:schemeClr val="bg2">
                    <a:lumMod val="10000"/>
                  </a:schemeClr>
                </a:solidFill>
                <a:cs typeface="Arial" charset="0"/>
              </a:rPr>
              <a:t>proposed, </a:t>
            </a:r>
            <a:r>
              <a:rPr lang="en-US" sz="2200" dirty="0">
                <a:solidFill>
                  <a:schemeClr val="bg2">
                    <a:lumMod val="10000"/>
                  </a:schemeClr>
                </a:solidFill>
                <a:cs typeface="Arial" charset="0"/>
              </a:rPr>
              <a:t>the </a:t>
            </a:r>
            <a:r>
              <a:rPr lang="en-US" sz="2200" dirty="0" smtClean="0">
                <a:solidFill>
                  <a:schemeClr val="bg2">
                    <a:lumMod val="10000"/>
                  </a:schemeClr>
                </a:solidFill>
                <a:cs typeface="Arial" charset="0"/>
              </a:rPr>
              <a:t>Govt.. will launch </a:t>
            </a:r>
            <a:r>
              <a:rPr lang="en-US" sz="2200" dirty="0">
                <a:solidFill>
                  <a:schemeClr val="bg2">
                    <a:lumMod val="10000"/>
                  </a:schemeClr>
                </a:solidFill>
                <a:cs typeface="Arial" charset="0"/>
              </a:rPr>
              <a:t>programs to address this segment as well. </a:t>
            </a:r>
            <a:endParaRPr lang="en-US" sz="2200" dirty="0" smtClean="0">
              <a:solidFill>
                <a:schemeClr val="bg2">
                  <a:lumMod val="10000"/>
                </a:schemeClr>
              </a:solidFill>
              <a:cs typeface="Arial" charset="0"/>
            </a:endParaRPr>
          </a:p>
          <a:p>
            <a:pPr marL="0" indent="0" algn="just">
              <a:buNone/>
            </a:pPr>
            <a:endParaRPr lang="en-US" sz="1700" b="1" dirty="0">
              <a:solidFill>
                <a:schemeClr val="tx1"/>
              </a:solidFill>
              <a:cs typeface="Arial" charset="0"/>
            </a:endParaRPr>
          </a:p>
          <a:p>
            <a:pPr marL="0" indent="0" algn="ctr">
              <a:buNone/>
            </a:pPr>
            <a:r>
              <a:rPr lang="en-US" sz="2100" b="1" dirty="0" smtClean="0">
                <a:solidFill>
                  <a:srgbClr val="0070C0"/>
                </a:solidFill>
                <a:cs typeface="Arial" charset="0"/>
              </a:rPr>
              <a:t>Social </a:t>
            </a:r>
            <a:r>
              <a:rPr lang="en-US" sz="2100" b="1" dirty="0">
                <a:solidFill>
                  <a:srgbClr val="0070C0"/>
                </a:solidFill>
                <a:cs typeface="Arial" charset="0"/>
              </a:rPr>
              <a:t>Housing: Low-Income Pro-Poor Affordable Housing, needing Government support.</a:t>
            </a:r>
            <a:r>
              <a:rPr lang="en-US" sz="1700" b="1" dirty="0">
                <a:solidFill>
                  <a:srgbClr val="0070C0"/>
                </a:solidFill>
                <a:cs typeface="Arial" charset="0"/>
              </a:rPr>
              <a:t>              </a:t>
            </a:r>
            <a:endParaRPr lang="en-US" sz="1700" b="1" dirty="0" smtClean="0">
              <a:solidFill>
                <a:srgbClr val="0070C0"/>
              </a:solidFill>
              <a:cs typeface="Arial" charset="0"/>
            </a:endParaRPr>
          </a:p>
          <a:p>
            <a:pPr marL="0" indent="0" algn="ctr">
              <a:buNone/>
            </a:pPr>
            <a:r>
              <a:rPr lang="en-US" sz="1700" b="1" i="1" dirty="0" smtClean="0">
                <a:solidFill>
                  <a:srgbClr val="0070C0"/>
                </a:solidFill>
                <a:cs typeface="Arial" charset="0"/>
              </a:rPr>
              <a:t>THIS </a:t>
            </a:r>
            <a:r>
              <a:rPr lang="en-US" sz="1700" b="1" i="1" dirty="0">
                <a:solidFill>
                  <a:srgbClr val="0070C0"/>
                </a:solidFill>
                <a:cs typeface="Arial" charset="0"/>
              </a:rPr>
              <a:t>IS TARGET MARKET of PM Low Income Housing Program</a:t>
            </a:r>
          </a:p>
          <a:p>
            <a:pPr marL="533400" indent="-533400" algn="just">
              <a:buFont typeface="+mj-lt"/>
              <a:buAutoNum type="romanUcPeriod"/>
            </a:pPr>
            <a:endParaRPr lang="en-US" sz="1700" dirty="0">
              <a:solidFill>
                <a:schemeClr val="tx1"/>
              </a:solidFill>
              <a:latin typeface="Arial" charset="0"/>
              <a:cs typeface="Arial" charset="0"/>
            </a:endParaRPr>
          </a:p>
          <a:p>
            <a:pPr marL="533400" indent="-533400" algn="just">
              <a:buNone/>
            </a:pPr>
            <a:endParaRPr lang="en-US" sz="1600" dirty="0">
              <a:latin typeface="Arial" charset="0"/>
              <a:cs typeface="Arial" charset="0"/>
            </a:endParaRPr>
          </a:p>
        </p:txBody>
      </p:sp>
      <p:sp>
        <p:nvSpPr>
          <p:cNvPr id="9218" name="Slide Number Placeholder 6"/>
          <p:cNvSpPr>
            <a:spLocks noGrp="1"/>
          </p:cNvSpPr>
          <p:nvPr>
            <p:ph type="sldNum" sz="quarter" idx="4294967295"/>
          </p:nvPr>
        </p:nvSpPr>
        <p:spPr bwMode="auto">
          <a:xfrm>
            <a:off x="9448800" y="6356351"/>
            <a:ext cx="762000" cy="365125"/>
          </a:xfrm>
          <a:prstGeom prst="rect">
            <a:avLst/>
          </a:prstGeom>
          <a:noFill/>
          <a:ln>
            <a:miter lim="800000"/>
            <a:headEnd/>
            <a:tailEnd/>
          </a:ln>
        </p:spPr>
        <p:txBody>
          <a:bodyPr/>
          <a:lstStyle/>
          <a:p>
            <a:fld id="{C7B930B4-E8B7-461A-97C9-0BDE14294B77}" type="slidenum">
              <a:rPr lang="en-US">
                <a:latin typeface="Gill Sans Light"/>
              </a:rPr>
              <a:pPr/>
              <a:t>21</a:t>
            </a:fld>
            <a:endParaRPr lang="en-US" dirty="0">
              <a:latin typeface="Gill Sans Light"/>
            </a:endParaRPr>
          </a:p>
        </p:txBody>
      </p:sp>
      <p:sp>
        <p:nvSpPr>
          <p:cNvPr id="9219" name="TextBox 4"/>
          <p:cNvSpPr txBox="1">
            <a:spLocks noChangeArrowheads="1"/>
          </p:cNvSpPr>
          <p:nvPr/>
        </p:nvSpPr>
        <p:spPr bwMode="auto">
          <a:xfrm>
            <a:off x="1002300" y="5359738"/>
            <a:ext cx="7884268" cy="830997"/>
          </a:xfrm>
          <a:prstGeom prst="rect">
            <a:avLst/>
          </a:prstGeom>
          <a:noFill/>
          <a:ln w="9525">
            <a:noFill/>
            <a:miter lim="800000"/>
            <a:headEnd/>
            <a:tailEnd/>
          </a:ln>
        </p:spPr>
        <p:txBody>
          <a:bodyPr wrap="square">
            <a:spAutoFit/>
          </a:bodyPr>
          <a:lstStyle/>
          <a:p>
            <a:r>
              <a:rPr lang="en-US" sz="2400" dirty="0">
                <a:solidFill>
                  <a:srgbClr val="0070C0"/>
                </a:solidFill>
                <a:latin typeface="+mj-lt"/>
                <a:ea typeface="+mj-ea"/>
                <a:cs typeface="+mj-cs"/>
              </a:rPr>
              <a:t>Prime Minister’s Low Income Housing Program: </a:t>
            </a:r>
          </a:p>
          <a:p>
            <a:r>
              <a:rPr lang="en-US" sz="2400" dirty="0">
                <a:solidFill>
                  <a:srgbClr val="0070C0"/>
                </a:solidFill>
                <a:latin typeface="+mj-lt"/>
                <a:ea typeface="+mj-ea"/>
                <a:cs typeface="+mj-cs"/>
              </a:rPr>
              <a:t>1,000 satellites having 500 units each</a:t>
            </a:r>
          </a:p>
        </p:txBody>
      </p:sp>
    </p:spTree>
    <p:extLst>
      <p:ext uri="{BB962C8B-B14F-4D97-AF65-F5344CB8AC3E}">
        <p14:creationId xmlns:p14="http://schemas.microsoft.com/office/powerpoint/2010/main" val="27980630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0875" y="5403231"/>
            <a:ext cx="10313773" cy="830997"/>
          </a:xfrm>
          <a:prstGeom prst="rect">
            <a:avLst/>
          </a:prstGeom>
          <a:noFill/>
        </p:spPr>
        <p:txBody>
          <a:bodyPr wrap="square" rtlCol="0">
            <a:spAutoFit/>
          </a:bodyPr>
          <a:lstStyle/>
          <a:p>
            <a:pPr defTabSz="914400">
              <a:spcBef>
                <a:spcPct val="0"/>
              </a:spcBef>
            </a:pPr>
            <a:r>
              <a:rPr lang="en-US" sz="2400" dirty="0">
                <a:solidFill>
                  <a:srgbClr val="0070C0"/>
                </a:solidFill>
                <a:latin typeface="+mj-lt"/>
                <a:ea typeface="+mj-ea"/>
                <a:cs typeface="+mj-cs"/>
                <a:sym typeface="Gill Sans Light" charset="0"/>
              </a:rPr>
              <a:t>Apna Ghar (My House) Program, a commendable Initiative </a:t>
            </a:r>
            <a:br>
              <a:rPr lang="en-US" sz="2400" dirty="0">
                <a:solidFill>
                  <a:srgbClr val="0070C0"/>
                </a:solidFill>
                <a:latin typeface="+mj-lt"/>
                <a:ea typeface="+mj-ea"/>
                <a:cs typeface="+mj-cs"/>
                <a:sym typeface="Gill Sans Light" charset="0"/>
              </a:rPr>
            </a:br>
            <a:r>
              <a:rPr lang="en-US" sz="2400" dirty="0">
                <a:solidFill>
                  <a:srgbClr val="0070C0"/>
                </a:solidFill>
                <a:latin typeface="+mj-lt"/>
                <a:ea typeface="+mj-ea"/>
                <a:cs typeface="+mj-cs"/>
                <a:sym typeface="Gill Sans Light" charset="0"/>
              </a:rPr>
              <a:t>that needs strong and </a:t>
            </a:r>
            <a:r>
              <a:rPr lang="en-US" sz="2400" dirty="0" smtClean="0">
                <a:solidFill>
                  <a:srgbClr val="0070C0"/>
                </a:solidFill>
                <a:latin typeface="+mj-lt"/>
                <a:ea typeface="+mj-ea"/>
                <a:cs typeface="+mj-cs"/>
                <a:sym typeface="Gill Sans Light" charset="0"/>
              </a:rPr>
              <a:t>fast </a:t>
            </a:r>
            <a:r>
              <a:rPr lang="en-US" sz="2400" dirty="0">
                <a:solidFill>
                  <a:srgbClr val="0070C0"/>
                </a:solidFill>
                <a:latin typeface="+mj-lt"/>
                <a:ea typeface="+mj-ea"/>
                <a:cs typeface="+mj-cs"/>
                <a:sym typeface="Gill Sans Light" charset="0"/>
              </a:rPr>
              <a:t>track implementation</a:t>
            </a:r>
            <a:endParaRPr lang="en-US" sz="2400" dirty="0">
              <a:solidFill>
                <a:srgbClr val="0070C0"/>
              </a:solidFill>
              <a:latin typeface="+mj-lt"/>
              <a:ea typeface="+mj-ea"/>
              <a:cs typeface="+mj-cs"/>
            </a:endParaRPr>
          </a:p>
        </p:txBody>
      </p:sp>
      <p:sp>
        <p:nvSpPr>
          <p:cNvPr id="3" name="TextBox 2"/>
          <p:cNvSpPr txBox="1"/>
          <p:nvPr/>
        </p:nvSpPr>
        <p:spPr>
          <a:xfrm>
            <a:off x="1017372" y="399998"/>
            <a:ext cx="10437342" cy="5078313"/>
          </a:xfrm>
          <a:prstGeom prst="rect">
            <a:avLst/>
          </a:prstGeom>
          <a:noFill/>
        </p:spPr>
        <p:txBody>
          <a:bodyPr wrap="square" rtlCol="0">
            <a:spAutoFit/>
          </a:bodyPr>
          <a:lstStyle/>
          <a:p>
            <a:r>
              <a:rPr lang="en-US" b="1" dirty="0">
                <a:solidFill>
                  <a:schemeClr val="bg2">
                    <a:lumMod val="10000"/>
                  </a:schemeClr>
                </a:solidFill>
              </a:rPr>
              <a:t>Actions taken so far: </a:t>
            </a:r>
          </a:p>
          <a:p>
            <a:pPr marL="285750" indent="-285750">
              <a:buFont typeface="Arial" panose="020B0604020202020204" pitchFamily="34" charset="0"/>
              <a:buChar char="•"/>
            </a:pPr>
            <a:r>
              <a:rPr lang="en-US" dirty="0">
                <a:solidFill>
                  <a:schemeClr val="bg2">
                    <a:lumMod val="10000"/>
                  </a:schemeClr>
                </a:solidFill>
              </a:rPr>
              <a:t>Steering Committee and its 5 Working Groups had worked out set of recommendations, </a:t>
            </a:r>
            <a:r>
              <a:rPr lang="en-US" dirty="0" smtClean="0">
                <a:solidFill>
                  <a:schemeClr val="bg2">
                    <a:lumMod val="10000"/>
                  </a:schemeClr>
                </a:solidFill>
              </a:rPr>
              <a:t>policy </a:t>
            </a:r>
            <a:r>
              <a:rPr lang="en-US" dirty="0">
                <a:solidFill>
                  <a:schemeClr val="bg2">
                    <a:lumMod val="10000"/>
                  </a:schemeClr>
                </a:solidFill>
              </a:rPr>
              <a:t>and </a:t>
            </a:r>
            <a:r>
              <a:rPr lang="en-US" dirty="0" smtClean="0">
                <a:solidFill>
                  <a:schemeClr val="bg2">
                    <a:lumMod val="10000"/>
                  </a:schemeClr>
                </a:solidFill>
              </a:rPr>
              <a:t>business plan in </a:t>
            </a:r>
            <a:r>
              <a:rPr lang="en-US" dirty="0">
                <a:solidFill>
                  <a:schemeClr val="bg2">
                    <a:lumMod val="10000"/>
                  </a:schemeClr>
                </a:solidFill>
              </a:rPr>
              <a:t>Oct 2013</a:t>
            </a:r>
            <a:r>
              <a:rPr lang="en-US" dirty="0" smtClean="0">
                <a:solidFill>
                  <a:schemeClr val="bg2">
                    <a:lumMod val="10000"/>
                  </a:schemeClr>
                </a:solidFill>
              </a:rPr>
              <a:t>.</a:t>
            </a:r>
            <a:endParaRPr lang="en-US" dirty="0">
              <a:solidFill>
                <a:schemeClr val="bg2">
                  <a:lumMod val="10000"/>
                </a:schemeClr>
              </a:solidFill>
            </a:endParaRPr>
          </a:p>
          <a:p>
            <a:pPr marL="285750" indent="-285750">
              <a:buFont typeface="Arial" panose="020B0604020202020204" pitchFamily="34" charset="0"/>
              <a:buChar char="•"/>
            </a:pPr>
            <a:r>
              <a:rPr lang="en-US" dirty="0">
                <a:solidFill>
                  <a:schemeClr val="bg2">
                    <a:lumMod val="10000"/>
                  </a:schemeClr>
                </a:solidFill>
              </a:rPr>
              <a:t>Apna Ghar Co. Ltd, as </a:t>
            </a:r>
            <a:r>
              <a:rPr lang="en-US" dirty="0" smtClean="0">
                <a:solidFill>
                  <a:schemeClr val="bg2">
                    <a:lumMod val="10000"/>
                  </a:schemeClr>
                </a:solidFill>
              </a:rPr>
              <a:t>a vehicle </a:t>
            </a:r>
            <a:r>
              <a:rPr lang="en-US" dirty="0">
                <a:solidFill>
                  <a:schemeClr val="bg2">
                    <a:lumMod val="10000"/>
                  </a:schemeClr>
                </a:solidFill>
              </a:rPr>
              <a:t>to deliver on the program </a:t>
            </a:r>
            <a:r>
              <a:rPr lang="en-US" dirty="0" smtClean="0">
                <a:solidFill>
                  <a:schemeClr val="bg2">
                    <a:lumMod val="10000"/>
                  </a:schemeClr>
                </a:solidFill>
              </a:rPr>
              <a:t>has </a:t>
            </a:r>
            <a:r>
              <a:rPr lang="en-US" dirty="0">
                <a:solidFill>
                  <a:schemeClr val="bg2">
                    <a:lumMod val="10000"/>
                  </a:schemeClr>
                </a:solidFill>
              </a:rPr>
              <a:t>been registered and its Board of Directors is now functional.</a:t>
            </a:r>
          </a:p>
          <a:p>
            <a:pPr marL="285750" indent="-285750">
              <a:buFont typeface="Arial" panose="020B0604020202020204" pitchFamily="34" charset="0"/>
              <a:buChar char="•"/>
            </a:pPr>
            <a:r>
              <a:rPr lang="en-US" dirty="0">
                <a:solidFill>
                  <a:schemeClr val="bg2">
                    <a:lumMod val="10000"/>
                  </a:schemeClr>
                </a:solidFill>
              </a:rPr>
              <a:t>The Board of Directors of Apna Ghar Ltd, in its second meeting, has adopted the set of recommendations of the Steering </a:t>
            </a:r>
            <a:r>
              <a:rPr lang="en-US" dirty="0" smtClean="0">
                <a:solidFill>
                  <a:schemeClr val="bg2">
                    <a:lumMod val="10000"/>
                  </a:schemeClr>
                </a:solidFill>
              </a:rPr>
              <a:t>Committee </a:t>
            </a:r>
            <a:r>
              <a:rPr lang="en-US" dirty="0">
                <a:solidFill>
                  <a:schemeClr val="bg2">
                    <a:lumMod val="10000"/>
                  </a:schemeClr>
                </a:solidFill>
              </a:rPr>
              <a:t>and </a:t>
            </a:r>
            <a:r>
              <a:rPr lang="en-US" dirty="0" smtClean="0">
                <a:solidFill>
                  <a:schemeClr val="bg2">
                    <a:lumMod val="10000"/>
                  </a:schemeClr>
                </a:solidFill>
              </a:rPr>
              <a:t>5 </a:t>
            </a:r>
            <a:r>
              <a:rPr lang="en-US" dirty="0">
                <a:solidFill>
                  <a:schemeClr val="bg2">
                    <a:lumMod val="10000"/>
                  </a:schemeClr>
                </a:solidFill>
              </a:rPr>
              <a:t>Working Groups for onward implementation and </a:t>
            </a:r>
            <a:r>
              <a:rPr lang="en-US" dirty="0" smtClean="0">
                <a:solidFill>
                  <a:schemeClr val="bg2">
                    <a:lumMod val="10000"/>
                  </a:schemeClr>
                </a:solidFill>
              </a:rPr>
              <a:t>moving </a:t>
            </a:r>
            <a:r>
              <a:rPr lang="en-US" dirty="0">
                <a:solidFill>
                  <a:schemeClr val="bg2">
                    <a:lumMod val="10000"/>
                  </a:schemeClr>
                </a:solidFill>
              </a:rPr>
              <a:t>forward.</a:t>
            </a:r>
          </a:p>
          <a:p>
            <a:pPr marL="285750" indent="-285750">
              <a:buFont typeface="Arial" panose="020B0604020202020204" pitchFamily="34" charset="0"/>
              <a:buChar char="•"/>
            </a:pPr>
            <a:endParaRPr lang="en-US" dirty="0">
              <a:solidFill>
                <a:schemeClr val="bg2">
                  <a:lumMod val="10000"/>
                </a:schemeClr>
              </a:solidFill>
            </a:endParaRPr>
          </a:p>
          <a:p>
            <a:r>
              <a:rPr lang="en-US" b="1" dirty="0">
                <a:solidFill>
                  <a:schemeClr val="bg2">
                    <a:lumMod val="10000"/>
                  </a:schemeClr>
                </a:solidFill>
              </a:rPr>
              <a:t>What </a:t>
            </a:r>
            <a:r>
              <a:rPr lang="en-US" b="1" dirty="0" smtClean="0">
                <a:solidFill>
                  <a:schemeClr val="bg2">
                    <a:lumMod val="10000"/>
                  </a:schemeClr>
                </a:solidFill>
              </a:rPr>
              <a:t>needs </a:t>
            </a:r>
            <a:r>
              <a:rPr lang="en-US" b="1" dirty="0">
                <a:solidFill>
                  <a:schemeClr val="bg2">
                    <a:lumMod val="10000"/>
                  </a:schemeClr>
                </a:solidFill>
              </a:rPr>
              <a:t>to be done:</a:t>
            </a:r>
          </a:p>
          <a:p>
            <a:pPr marL="285750" indent="-285750">
              <a:buFont typeface="Arial" panose="020B0604020202020204" pitchFamily="34" charset="0"/>
              <a:buChar char="•"/>
            </a:pPr>
            <a:r>
              <a:rPr lang="en-US" dirty="0" smtClean="0">
                <a:solidFill>
                  <a:schemeClr val="bg2">
                    <a:lumMod val="10000"/>
                  </a:schemeClr>
                </a:solidFill>
              </a:rPr>
              <a:t>Since </a:t>
            </a:r>
            <a:r>
              <a:rPr lang="en-US" dirty="0">
                <a:solidFill>
                  <a:schemeClr val="bg2">
                    <a:lumMod val="10000"/>
                  </a:schemeClr>
                </a:solidFill>
              </a:rPr>
              <a:t>land is a </a:t>
            </a:r>
            <a:r>
              <a:rPr lang="en-US" dirty="0" smtClean="0">
                <a:solidFill>
                  <a:schemeClr val="bg2">
                    <a:lumMod val="10000"/>
                  </a:schemeClr>
                </a:solidFill>
              </a:rPr>
              <a:t>provincial subject, housing became </a:t>
            </a:r>
            <a:r>
              <a:rPr lang="en-US" dirty="0">
                <a:solidFill>
                  <a:schemeClr val="bg2">
                    <a:lumMod val="10000"/>
                  </a:schemeClr>
                </a:solidFill>
              </a:rPr>
              <a:t>a </a:t>
            </a:r>
            <a:r>
              <a:rPr lang="en-US" dirty="0" smtClean="0">
                <a:solidFill>
                  <a:schemeClr val="bg2">
                    <a:lumMod val="10000"/>
                  </a:schemeClr>
                </a:solidFill>
              </a:rPr>
              <a:t>provincial subject.</a:t>
            </a:r>
            <a:endParaRPr lang="en-US" dirty="0">
              <a:solidFill>
                <a:schemeClr val="bg2">
                  <a:lumMod val="10000"/>
                </a:schemeClr>
              </a:solidFill>
            </a:endParaRPr>
          </a:p>
          <a:p>
            <a:pPr marL="285750" indent="-285750">
              <a:buFont typeface="Arial" panose="020B0604020202020204" pitchFamily="34" charset="0"/>
              <a:buChar char="•"/>
            </a:pPr>
            <a:r>
              <a:rPr lang="en-US" dirty="0">
                <a:solidFill>
                  <a:schemeClr val="bg2">
                    <a:lumMod val="10000"/>
                  </a:schemeClr>
                </a:solidFill>
              </a:rPr>
              <a:t>Procurement and </a:t>
            </a:r>
            <a:r>
              <a:rPr lang="en-US" dirty="0" smtClean="0">
                <a:solidFill>
                  <a:schemeClr val="bg2">
                    <a:lumMod val="10000"/>
                  </a:schemeClr>
                </a:solidFill>
              </a:rPr>
              <a:t>preparation of </a:t>
            </a:r>
            <a:r>
              <a:rPr lang="en-US" dirty="0">
                <a:solidFill>
                  <a:schemeClr val="bg2">
                    <a:lumMod val="10000"/>
                  </a:schemeClr>
                </a:solidFill>
              </a:rPr>
              <a:t>Land for development of housing under different modes including PPP </a:t>
            </a:r>
            <a:r>
              <a:rPr lang="en-US" dirty="0" smtClean="0">
                <a:solidFill>
                  <a:schemeClr val="bg2">
                    <a:lumMod val="10000"/>
                  </a:schemeClr>
                </a:solidFill>
              </a:rPr>
              <a:t>.</a:t>
            </a:r>
            <a:endParaRPr lang="en-US" dirty="0">
              <a:solidFill>
                <a:schemeClr val="bg2">
                  <a:lumMod val="10000"/>
                </a:schemeClr>
              </a:solidFill>
            </a:endParaRPr>
          </a:p>
          <a:p>
            <a:pPr marL="285750" indent="-285750">
              <a:buFont typeface="Arial" panose="020B0604020202020204" pitchFamily="34" charset="0"/>
              <a:buChar char="•"/>
            </a:pPr>
            <a:r>
              <a:rPr lang="en-US" dirty="0">
                <a:solidFill>
                  <a:schemeClr val="bg2">
                    <a:lumMod val="10000"/>
                  </a:schemeClr>
                </a:solidFill>
              </a:rPr>
              <a:t>Execution of Low-Income Housing Program (LIH Program) would involve different stakeholders, both at the Federal and Provincial </a:t>
            </a:r>
            <a:r>
              <a:rPr lang="en-US" dirty="0" smtClean="0">
                <a:solidFill>
                  <a:schemeClr val="bg2">
                    <a:lumMod val="10000"/>
                  </a:schemeClr>
                </a:solidFill>
              </a:rPr>
              <a:t>level</a:t>
            </a:r>
            <a:endParaRPr lang="en-US" dirty="0">
              <a:solidFill>
                <a:schemeClr val="bg2">
                  <a:lumMod val="10000"/>
                </a:schemeClr>
              </a:solidFill>
            </a:endParaRPr>
          </a:p>
          <a:p>
            <a:pPr marL="285750" indent="-285750">
              <a:buFont typeface="Arial" panose="020B0604020202020204" pitchFamily="34" charset="0"/>
              <a:buChar char="•"/>
            </a:pPr>
            <a:r>
              <a:rPr lang="en-US" dirty="0">
                <a:solidFill>
                  <a:schemeClr val="bg2">
                    <a:lumMod val="10000"/>
                  </a:schemeClr>
                </a:solidFill>
              </a:rPr>
              <a:t>Regulatory Agencies like </a:t>
            </a:r>
            <a:r>
              <a:rPr lang="en-US" dirty="0" smtClean="0">
                <a:solidFill>
                  <a:schemeClr val="bg2">
                    <a:lumMod val="10000"/>
                  </a:schemeClr>
                </a:solidFill>
              </a:rPr>
              <a:t>FBR (for Fiscal), SBP (for Finance), </a:t>
            </a:r>
            <a:r>
              <a:rPr lang="en-US" dirty="0">
                <a:solidFill>
                  <a:schemeClr val="bg2">
                    <a:lumMod val="10000"/>
                  </a:schemeClr>
                </a:solidFill>
              </a:rPr>
              <a:t>and Building Control  Authorities </a:t>
            </a:r>
            <a:r>
              <a:rPr lang="en-US" dirty="0" smtClean="0">
                <a:solidFill>
                  <a:schemeClr val="bg2">
                    <a:lumMod val="10000"/>
                  </a:schemeClr>
                </a:solidFill>
              </a:rPr>
              <a:t>need to be taken </a:t>
            </a:r>
            <a:r>
              <a:rPr lang="en-US" dirty="0">
                <a:solidFill>
                  <a:schemeClr val="bg2">
                    <a:lumMod val="10000"/>
                  </a:schemeClr>
                </a:solidFill>
              </a:rPr>
              <a:t>on </a:t>
            </a:r>
            <a:r>
              <a:rPr lang="en-US" dirty="0" smtClean="0">
                <a:solidFill>
                  <a:schemeClr val="bg2">
                    <a:lumMod val="10000"/>
                  </a:schemeClr>
                </a:solidFill>
              </a:rPr>
              <a:t>board.</a:t>
            </a:r>
          </a:p>
          <a:p>
            <a:pPr marL="285750" indent="-285750">
              <a:buFont typeface="Arial" panose="020B0604020202020204" pitchFamily="34" charset="0"/>
              <a:buChar char="•"/>
            </a:pPr>
            <a:endParaRPr lang="en-US" sz="900" dirty="0" smtClean="0"/>
          </a:p>
          <a:p>
            <a:pPr algn="ctr"/>
            <a:r>
              <a:rPr lang="en-US" b="1" dirty="0" smtClean="0">
                <a:solidFill>
                  <a:srgbClr val="0070C0"/>
                </a:solidFill>
                <a:latin typeface="Calibri" panose="020F0502020204030204" pitchFamily="34" charset="0"/>
                <a:cs typeface="Calibri" panose="020F0502020204030204" pitchFamily="34" charset="0"/>
              </a:rPr>
              <a:t>A need to set </a:t>
            </a:r>
            <a:r>
              <a:rPr lang="en-US" b="1" dirty="0">
                <a:solidFill>
                  <a:srgbClr val="0070C0"/>
                </a:solidFill>
                <a:latin typeface="Calibri" panose="020F0502020204030204" pitchFamily="34" charset="0"/>
                <a:cs typeface="Calibri" panose="020F0502020204030204" pitchFamily="34" charset="0"/>
              </a:rPr>
              <a:t>up a </a:t>
            </a:r>
            <a:r>
              <a:rPr lang="en-US" b="1" dirty="0" smtClean="0">
                <a:solidFill>
                  <a:srgbClr val="0070C0"/>
                </a:solidFill>
                <a:latin typeface="Calibri" panose="020F0502020204030204" pitchFamily="34" charset="0"/>
                <a:cs typeface="Calibri" panose="020F0502020204030204" pitchFamily="34" charset="0"/>
              </a:rPr>
              <a:t>strong authority </a:t>
            </a:r>
            <a:r>
              <a:rPr lang="en-US" b="1" dirty="0">
                <a:solidFill>
                  <a:srgbClr val="0070C0"/>
                </a:solidFill>
                <a:latin typeface="Calibri" panose="020F0502020204030204" pitchFamily="34" charset="0"/>
                <a:cs typeface="Calibri" panose="020F0502020204030204" pitchFamily="34" charset="0"/>
              </a:rPr>
              <a:t>at </a:t>
            </a:r>
            <a:r>
              <a:rPr lang="en-US" b="1" dirty="0" smtClean="0">
                <a:solidFill>
                  <a:srgbClr val="0070C0"/>
                </a:solidFill>
                <a:latin typeface="Calibri" panose="020F0502020204030204" pitchFamily="34" charset="0"/>
                <a:cs typeface="Calibri" panose="020F0502020204030204" pitchFamily="34" charset="0"/>
              </a:rPr>
              <a:t>Prime Minister’s secretariat to </a:t>
            </a:r>
            <a:r>
              <a:rPr lang="en-US" b="1" dirty="0">
                <a:solidFill>
                  <a:srgbClr val="0070C0"/>
                </a:solidFill>
                <a:latin typeface="Calibri" panose="020F0502020204030204" pitchFamily="34" charset="0"/>
                <a:cs typeface="Calibri" panose="020F0502020204030204" pitchFamily="34" charset="0"/>
              </a:rPr>
              <a:t>execute</a:t>
            </a:r>
            <a:r>
              <a:rPr lang="en-US" b="1" dirty="0" smtClean="0">
                <a:solidFill>
                  <a:srgbClr val="0070C0"/>
                </a:solidFill>
                <a:latin typeface="Calibri" panose="020F0502020204030204" pitchFamily="34" charset="0"/>
                <a:cs typeface="Calibri" panose="020F0502020204030204" pitchFamily="34" charset="0"/>
              </a:rPr>
              <a:t>, </a:t>
            </a:r>
            <a:r>
              <a:rPr lang="en-US" b="1" dirty="0">
                <a:solidFill>
                  <a:srgbClr val="0070C0"/>
                </a:solidFill>
                <a:latin typeface="Calibri" panose="020F0502020204030204" pitchFamily="34" charset="0"/>
                <a:cs typeface="Calibri" panose="020F0502020204030204" pitchFamily="34" charset="0"/>
              </a:rPr>
              <a:t>monitor and facilitate </a:t>
            </a:r>
            <a:endParaRPr lang="en-US" b="1" dirty="0" smtClean="0">
              <a:solidFill>
                <a:srgbClr val="0070C0"/>
              </a:solidFill>
              <a:latin typeface="Calibri" panose="020F0502020204030204" pitchFamily="34" charset="0"/>
              <a:cs typeface="Calibri" panose="020F0502020204030204" pitchFamily="34" charset="0"/>
            </a:endParaRPr>
          </a:p>
          <a:p>
            <a:pPr algn="ctr"/>
            <a:r>
              <a:rPr lang="en-US" b="1" dirty="0" smtClean="0">
                <a:solidFill>
                  <a:srgbClr val="0070C0"/>
                </a:solidFill>
                <a:latin typeface="Calibri" panose="020F0502020204030204" pitchFamily="34" charset="0"/>
                <a:cs typeface="Calibri" panose="020F0502020204030204" pitchFamily="34" charset="0"/>
              </a:rPr>
              <a:t>Apna </a:t>
            </a:r>
            <a:r>
              <a:rPr lang="en-US" b="1" dirty="0">
                <a:solidFill>
                  <a:srgbClr val="0070C0"/>
                </a:solidFill>
                <a:latin typeface="Calibri" panose="020F0502020204030204" pitchFamily="34" charset="0"/>
                <a:cs typeface="Calibri" panose="020F0502020204030204" pitchFamily="34" charset="0"/>
              </a:rPr>
              <a:t>Ghar </a:t>
            </a:r>
            <a:r>
              <a:rPr lang="en-US" b="1" dirty="0" smtClean="0">
                <a:solidFill>
                  <a:srgbClr val="0070C0"/>
                </a:solidFill>
                <a:latin typeface="Calibri" panose="020F0502020204030204" pitchFamily="34" charset="0"/>
                <a:cs typeface="Calibri" panose="020F0502020204030204" pitchFamily="34" charset="0"/>
              </a:rPr>
              <a:t>Ltd </a:t>
            </a:r>
            <a:endParaRPr lang="en-US"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5852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1"/>
          <p:cNvSpPr txBox="1">
            <a:spLocks noGrp="1"/>
          </p:cNvSpPr>
          <p:nvPr/>
        </p:nvSpPr>
        <p:spPr bwMode="auto">
          <a:xfrm>
            <a:off x="5989639" y="6600826"/>
            <a:ext cx="534987" cy="257175"/>
          </a:xfrm>
          <a:prstGeom prst="rect">
            <a:avLst/>
          </a:prstGeom>
          <a:noFill/>
          <a:ln>
            <a:miter lim="800000"/>
            <a:headEnd/>
            <a:tailEnd/>
          </a:ln>
        </p:spPr>
        <p:txBody>
          <a:bodyPr lIns="67355" tIns="33677" rIns="67355" bIns="33677" anchor="b"/>
          <a:lstStyle/>
          <a:p>
            <a:pPr algn="ctr">
              <a:defRPr/>
            </a:pPr>
            <a:fld id="{01BB456B-3B78-4C1C-AA1A-64FB91C214F3}" type="slidenum">
              <a:rPr lang="en-US" sz="700">
                <a:solidFill>
                  <a:srgbClr val="414141"/>
                </a:solidFill>
                <a:cs typeface="Arial" charset="0"/>
                <a:sym typeface="Gill Sans Light" charset="0"/>
              </a:rPr>
              <a:pPr algn="ctr">
                <a:defRPr/>
              </a:pPr>
              <a:t>23</a:t>
            </a:fld>
            <a:endParaRPr lang="en-US" sz="700" dirty="0">
              <a:solidFill>
                <a:srgbClr val="414141"/>
              </a:solidFill>
              <a:cs typeface="Arial" charset="0"/>
              <a:sym typeface="Gill Sans Light"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02710036"/>
              </p:ext>
            </p:extLst>
          </p:nvPr>
        </p:nvGraphicFramePr>
        <p:xfrm>
          <a:off x="1039731" y="686554"/>
          <a:ext cx="10042251" cy="3955450"/>
        </p:xfrm>
        <a:graphic>
          <a:graphicData uri="http://schemas.openxmlformats.org/drawingml/2006/table">
            <a:tbl>
              <a:tblPr firstRow="1" bandRow="1">
                <a:tableStyleId>{5C22544A-7EE6-4342-B048-85BDC9FD1C3A}</a:tableStyleId>
              </a:tblPr>
              <a:tblGrid>
                <a:gridCol w="2508687">
                  <a:extLst>
                    <a:ext uri="{9D8B030D-6E8A-4147-A177-3AD203B41FA5}">
                      <a16:colId xmlns:a16="http://schemas.microsoft.com/office/drawing/2014/main" val="20000"/>
                    </a:ext>
                  </a:extLst>
                </a:gridCol>
                <a:gridCol w="1269242">
                  <a:extLst>
                    <a:ext uri="{9D8B030D-6E8A-4147-A177-3AD203B41FA5}">
                      <a16:colId xmlns:a16="http://schemas.microsoft.com/office/drawing/2014/main" val="20001"/>
                    </a:ext>
                  </a:extLst>
                </a:gridCol>
                <a:gridCol w="1228298">
                  <a:extLst>
                    <a:ext uri="{9D8B030D-6E8A-4147-A177-3AD203B41FA5}">
                      <a16:colId xmlns:a16="http://schemas.microsoft.com/office/drawing/2014/main" val="20002"/>
                    </a:ext>
                  </a:extLst>
                </a:gridCol>
                <a:gridCol w="1187355">
                  <a:extLst>
                    <a:ext uri="{9D8B030D-6E8A-4147-A177-3AD203B41FA5}">
                      <a16:colId xmlns:a16="http://schemas.microsoft.com/office/drawing/2014/main" val="20003"/>
                    </a:ext>
                  </a:extLst>
                </a:gridCol>
                <a:gridCol w="1255594">
                  <a:extLst>
                    <a:ext uri="{9D8B030D-6E8A-4147-A177-3AD203B41FA5}">
                      <a16:colId xmlns:a16="http://schemas.microsoft.com/office/drawing/2014/main" val="20004"/>
                    </a:ext>
                  </a:extLst>
                </a:gridCol>
                <a:gridCol w="1255594">
                  <a:extLst>
                    <a:ext uri="{9D8B030D-6E8A-4147-A177-3AD203B41FA5}">
                      <a16:colId xmlns:a16="http://schemas.microsoft.com/office/drawing/2014/main" val="20005"/>
                    </a:ext>
                  </a:extLst>
                </a:gridCol>
                <a:gridCol w="1337481">
                  <a:extLst>
                    <a:ext uri="{9D8B030D-6E8A-4147-A177-3AD203B41FA5}">
                      <a16:colId xmlns:a16="http://schemas.microsoft.com/office/drawing/2014/main" val="20006"/>
                    </a:ext>
                  </a:extLst>
                </a:gridCol>
              </a:tblGrid>
              <a:tr h="520760">
                <a:tc>
                  <a:txBody>
                    <a:bodyPr/>
                    <a:lstStyle/>
                    <a:p>
                      <a:endParaRPr lang="en-GB" sz="1600" dirty="0"/>
                    </a:p>
                  </a:txBody>
                  <a:tcPr anchor="ctr"/>
                </a:tc>
                <a:tc>
                  <a:txBody>
                    <a:bodyPr/>
                    <a:lstStyle/>
                    <a:p>
                      <a:pPr algn="ctr"/>
                      <a:r>
                        <a:rPr lang="en-US" sz="1600" dirty="0" smtClean="0"/>
                        <a:t>Year-1</a:t>
                      </a:r>
                      <a:endParaRPr lang="en-GB" sz="1600" dirty="0"/>
                    </a:p>
                  </a:txBody>
                  <a:tcPr anchor="ctr"/>
                </a:tc>
                <a:tc>
                  <a:txBody>
                    <a:bodyPr/>
                    <a:lstStyle/>
                    <a:p>
                      <a:pPr algn="ctr"/>
                      <a:r>
                        <a:rPr lang="en-US" sz="1600" dirty="0" smtClean="0"/>
                        <a:t>Year-2</a:t>
                      </a:r>
                      <a:endParaRPr lang="en-GB" sz="1600" dirty="0"/>
                    </a:p>
                  </a:txBody>
                  <a:tcPr anchor="ctr"/>
                </a:tc>
                <a:tc>
                  <a:txBody>
                    <a:bodyPr/>
                    <a:lstStyle/>
                    <a:p>
                      <a:pPr algn="ctr"/>
                      <a:r>
                        <a:rPr lang="en-US" sz="1600" dirty="0" smtClean="0"/>
                        <a:t>Year-3</a:t>
                      </a:r>
                      <a:endParaRPr lang="en-GB" sz="1600" dirty="0"/>
                    </a:p>
                  </a:txBody>
                  <a:tcPr anchor="ctr"/>
                </a:tc>
                <a:tc>
                  <a:txBody>
                    <a:bodyPr/>
                    <a:lstStyle/>
                    <a:p>
                      <a:pPr algn="ctr"/>
                      <a:r>
                        <a:rPr lang="en-US" sz="1600" dirty="0" smtClean="0"/>
                        <a:t>Year-4</a:t>
                      </a:r>
                      <a:endParaRPr lang="en-GB" sz="1600" dirty="0"/>
                    </a:p>
                  </a:txBody>
                  <a:tcPr anchor="ctr"/>
                </a:tc>
                <a:tc>
                  <a:txBody>
                    <a:bodyPr/>
                    <a:lstStyle/>
                    <a:p>
                      <a:pPr algn="ctr"/>
                      <a:r>
                        <a:rPr lang="en-US" sz="1600" dirty="0" smtClean="0"/>
                        <a:t>Year-5</a:t>
                      </a:r>
                      <a:endParaRPr lang="en-GB" sz="1600" dirty="0"/>
                    </a:p>
                  </a:txBody>
                  <a:tcPr anchor="ctr"/>
                </a:tc>
                <a:tc>
                  <a:txBody>
                    <a:bodyPr/>
                    <a:lstStyle/>
                    <a:p>
                      <a:pPr algn="ctr"/>
                      <a:r>
                        <a:rPr lang="en-US" sz="1600" dirty="0" smtClean="0"/>
                        <a:t>Total</a:t>
                      </a:r>
                      <a:endParaRPr lang="en-GB" sz="1600" dirty="0"/>
                    </a:p>
                  </a:txBody>
                  <a:tcPr anchor="ctr"/>
                </a:tc>
                <a:extLst>
                  <a:ext uri="{0D108BD9-81ED-4DB2-BD59-A6C34878D82A}">
                    <a16:rowId xmlns:a16="http://schemas.microsoft.com/office/drawing/2014/main" val="10000"/>
                  </a:ext>
                </a:extLst>
              </a:tr>
              <a:tr h="684836">
                <a:tc>
                  <a:txBody>
                    <a:bodyPr/>
                    <a:lstStyle/>
                    <a:p>
                      <a:r>
                        <a:rPr lang="en-US" sz="1600" dirty="0" smtClean="0"/>
                        <a:t>Public-Public</a:t>
                      </a:r>
                      <a:endParaRPr lang="en-GB" sz="1600" dirty="0"/>
                    </a:p>
                  </a:txBody>
                  <a:tcPr anchor="ctr"/>
                </a:tc>
                <a:tc>
                  <a:txBody>
                    <a:bodyPr/>
                    <a:lstStyle/>
                    <a:p>
                      <a:pPr algn="r"/>
                      <a:r>
                        <a:rPr lang="en-US" sz="1600" dirty="0" smtClean="0"/>
                        <a:t>10,000</a:t>
                      </a:r>
                      <a:endParaRPr lang="en-GB" sz="1600" dirty="0"/>
                    </a:p>
                  </a:txBody>
                  <a:tcPr anchor="ctr"/>
                </a:tc>
                <a:tc>
                  <a:txBody>
                    <a:bodyPr/>
                    <a:lstStyle/>
                    <a:p>
                      <a:pPr algn="r"/>
                      <a:r>
                        <a:rPr lang="en-US" sz="1600" dirty="0" smtClean="0"/>
                        <a:t>20,000</a:t>
                      </a:r>
                      <a:endParaRPr lang="en-GB" sz="1600" dirty="0"/>
                    </a:p>
                  </a:txBody>
                  <a:tcPr anchor="ctr"/>
                </a:tc>
                <a:tc>
                  <a:txBody>
                    <a:bodyPr/>
                    <a:lstStyle/>
                    <a:p>
                      <a:pPr algn="r"/>
                      <a:r>
                        <a:rPr lang="en-US" sz="1600" dirty="0" smtClean="0"/>
                        <a:t>30,000</a:t>
                      </a:r>
                      <a:endParaRPr lang="en-GB" sz="1600" dirty="0"/>
                    </a:p>
                  </a:txBody>
                  <a:tcPr anchor="ctr"/>
                </a:tc>
                <a:tc>
                  <a:txBody>
                    <a:bodyPr/>
                    <a:lstStyle/>
                    <a:p>
                      <a:pPr algn="r"/>
                      <a:r>
                        <a:rPr lang="en-US" sz="1600" dirty="0" smtClean="0"/>
                        <a:t>40,000</a:t>
                      </a:r>
                      <a:endParaRPr lang="en-GB" sz="1600" dirty="0"/>
                    </a:p>
                  </a:txBody>
                  <a:tcPr anchor="ctr"/>
                </a:tc>
                <a:tc>
                  <a:txBody>
                    <a:bodyPr/>
                    <a:lstStyle/>
                    <a:p>
                      <a:pPr algn="r"/>
                      <a:r>
                        <a:rPr lang="en-US" sz="1600" dirty="0" smtClean="0"/>
                        <a:t>50,000</a:t>
                      </a:r>
                      <a:endParaRPr lang="en-GB" sz="1600" dirty="0"/>
                    </a:p>
                  </a:txBody>
                  <a:tcPr anchor="ctr"/>
                </a:tc>
                <a:tc>
                  <a:txBody>
                    <a:bodyPr/>
                    <a:lstStyle/>
                    <a:p>
                      <a:pPr algn="r"/>
                      <a:r>
                        <a:rPr lang="en-US" sz="1600" dirty="0" smtClean="0"/>
                        <a:t>150,000</a:t>
                      </a:r>
                      <a:endParaRPr lang="en-GB" sz="1600" dirty="0"/>
                    </a:p>
                  </a:txBody>
                  <a:tcPr anchor="ctr"/>
                </a:tc>
                <a:extLst>
                  <a:ext uri="{0D108BD9-81ED-4DB2-BD59-A6C34878D82A}">
                    <a16:rowId xmlns:a16="http://schemas.microsoft.com/office/drawing/2014/main" val="10001"/>
                  </a:ext>
                </a:extLst>
              </a:tr>
              <a:tr h="755518">
                <a:tc>
                  <a:txBody>
                    <a:bodyPr/>
                    <a:lstStyle/>
                    <a:p>
                      <a:r>
                        <a:rPr lang="en-US" sz="1600" dirty="0" smtClean="0">
                          <a:solidFill>
                            <a:srgbClr val="0070C0"/>
                          </a:solidFill>
                        </a:rPr>
                        <a:t>Public-Private </a:t>
                      </a:r>
                      <a:r>
                        <a:rPr lang="en-US" sz="1600" b="1" dirty="0" smtClean="0">
                          <a:solidFill>
                            <a:srgbClr val="0070C0"/>
                          </a:solidFill>
                        </a:rPr>
                        <a:t>PM LIH Apna Ghar Program</a:t>
                      </a:r>
                      <a:endParaRPr lang="en-GB" sz="1600" b="1" dirty="0">
                        <a:solidFill>
                          <a:srgbClr val="0070C0"/>
                        </a:solidFill>
                      </a:endParaRPr>
                    </a:p>
                  </a:txBody>
                  <a:tcPr anchor="ctr"/>
                </a:tc>
                <a:tc>
                  <a:txBody>
                    <a:bodyPr/>
                    <a:lstStyle/>
                    <a:p>
                      <a:pPr algn="r"/>
                      <a:r>
                        <a:rPr lang="en-US" sz="1600" dirty="0" smtClean="0"/>
                        <a:t>75,000</a:t>
                      </a:r>
                      <a:endParaRPr lang="en-GB" sz="1600" dirty="0"/>
                    </a:p>
                  </a:txBody>
                  <a:tcPr anchor="ctr"/>
                </a:tc>
                <a:tc>
                  <a:txBody>
                    <a:bodyPr/>
                    <a:lstStyle/>
                    <a:p>
                      <a:pPr algn="r"/>
                      <a:r>
                        <a:rPr lang="en-US" sz="1600" dirty="0" smtClean="0"/>
                        <a:t>100,000</a:t>
                      </a:r>
                      <a:endParaRPr lang="en-GB" sz="1600" dirty="0"/>
                    </a:p>
                  </a:txBody>
                  <a:tcPr anchor="ctr"/>
                </a:tc>
                <a:tc>
                  <a:txBody>
                    <a:bodyPr/>
                    <a:lstStyle/>
                    <a:p>
                      <a:pPr algn="r"/>
                      <a:r>
                        <a:rPr lang="en-US" sz="1600" dirty="0" smtClean="0"/>
                        <a:t>100,000</a:t>
                      </a:r>
                      <a:endParaRPr lang="en-GB" sz="1600" dirty="0"/>
                    </a:p>
                  </a:txBody>
                  <a:tcPr anchor="ctr"/>
                </a:tc>
                <a:tc>
                  <a:txBody>
                    <a:bodyPr/>
                    <a:lstStyle/>
                    <a:p>
                      <a:pPr algn="r"/>
                      <a:r>
                        <a:rPr lang="en-US" sz="1600" dirty="0" smtClean="0"/>
                        <a:t>100,000</a:t>
                      </a:r>
                      <a:endParaRPr lang="en-GB" sz="1600" dirty="0"/>
                    </a:p>
                  </a:txBody>
                  <a:tcPr anchor="ctr"/>
                </a:tc>
                <a:tc>
                  <a:txBody>
                    <a:bodyPr/>
                    <a:lstStyle/>
                    <a:p>
                      <a:pPr algn="r"/>
                      <a:r>
                        <a:rPr lang="en-US" sz="1600" dirty="0" smtClean="0"/>
                        <a:t>125,000</a:t>
                      </a:r>
                      <a:endParaRPr lang="en-GB" sz="1600" dirty="0"/>
                    </a:p>
                  </a:txBody>
                  <a:tcPr anchor="ctr"/>
                </a:tc>
                <a:tc>
                  <a:txBody>
                    <a:bodyPr/>
                    <a:lstStyle/>
                    <a:p>
                      <a:pPr algn="r"/>
                      <a:r>
                        <a:rPr lang="en-US" sz="1600" dirty="0" smtClean="0"/>
                        <a:t>500,000</a:t>
                      </a:r>
                      <a:endParaRPr lang="en-GB" sz="1600" dirty="0"/>
                    </a:p>
                  </a:txBody>
                  <a:tcPr anchor="ctr"/>
                </a:tc>
                <a:extLst>
                  <a:ext uri="{0D108BD9-81ED-4DB2-BD59-A6C34878D82A}">
                    <a16:rowId xmlns:a16="http://schemas.microsoft.com/office/drawing/2014/main" val="10002"/>
                  </a:ext>
                </a:extLst>
              </a:tr>
              <a:tr h="684836">
                <a:tc>
                  <a:txBody>
                    <a:bodyPr/>
                    <a:lstStyle/>
                    <a:p>
                      <a:r>
                        <a:rPr lang="en-US" sz="1600" b="1" dirty="0" smtClean="0"/>
                        <a:t>Sub total (Govt.)</a:t>
                      </a:r>
                      <a:endParaRPr lang="en-GB" sz="1600" b="1" dirty="0"/>
                    </a:p>
                  </a:txBody>
                  <a:tcPr anchor="ctr"/>
                </a:tc>
                <a:tc>
                  <a:txBody>
                    <a:bodyPr/>
                    <a:lstStyle/>
                    <a:p>
                      <a:pPr algn="r"/>
                      <a:r>
                        <a:rPr lang="en-US" sz="1600" b="1" dirty="0" smtClean="0"/>
                        <a:t>85,000</a:t>
                      </a:r>
                      <a:endParaRPr lang="en-GB" sz="1600" b="1" dirty="0"/>
                    </a:p>
                  </a:txBody>
                  <a:tcPr anchor="ctr"/>
                </a:tc>
                <a:tc>
                  <a:txBody>
                    <a:bodyPr/>
                    <a:lstStyle/>
                    <a:p>
                      <a:pPr algn="r"/>
                      <a:r>
                        <a:rPr lang="en-US" sz="1600" b="1" dirty="0" smtClean="0"/>
                        <a:t>120,000</a:t>
                      </a:r>
                      <a:endParaRPr lang="en-GB" sz="1600" b="1" dirty="0"/>
                    </a:p>
                  </a:txBody>
                  <a:tcPr anchor="ctr"/>
                </a:tc>
                <a:tc>
                  <a:txBody>
                    <a:bodyPr/>
                    <a:lstStyle/>
                    <a:p>
                      <a:pPr algn="r"/>
                      <a:r>
                        <a:rPr lang="en-US" sz="1600" b="1" dirty="0" smtClean="0"/>
                        <a:t>130,000</a:t>
                      </a:r>
                      <a:endParaRPr lang="en-GB" sz="1600" b="1" dirty="0"/>
                    </a:p>
                  </a:txBody>
                  <a:tcPr anchor="ctr"/>
                </a:tc>
                <a:tc>
                  <a:txBody>
                    <a:bodyPr/>
                    <a:lstStyle/>
                    <a:p>
                      <a:pPr algn="r"/>
                      <a:r>
                        <a:rPr lang="en-US" sz="1600" b="1" dirty="0" smtClean="0"/>
                        <a:t>140,000</a:t>
                      </a:r>
                      <a:endParaRPr lang="en-GB" sz="1600" b="1" dirty="0"/>
                    </a:p>
                  </a:txBody>
                  <a:tcPr anchor="ctr"/>
                </a:tc>
                <a:tc>
                  <a:txBody>
                    <a:bodyPr/>
                    <a:lstStyle/>
                    <a:p>
                      <a:pPr algn="r"/>
                      <a:r>
                        <a:rPr lang="en-US" sz="1600" b="1" dirty="0" smtClean="0"/>
                        <a:t>175,000</a:t>
                      </a:r>
                      <a:endParaRPr lang="en-GB" sz="1600" b="1" dirty="0"/>
                    </a:p>
                  </a:txBody>
                  <a:tcPr anchor="ctr"/>
                </a:tc>
                <a:tc>
                  <a:txBody>
                    <a:bodyPr/>
                    <a:lstStyle/>
                    <a:p>
                      <a:pPr algn="r"/>
                      <a:r>
                        <a:rPr lang="en-US" sz="1600" b="1" dirty="0" smtClean="0"/>
                        <a:t>650,000</a:t>
                      </a:r>
                      <a:endParaRPr lang="en-GB" sz="1600" b="1" dirty="0"/>
                    </a:p>
                  </a:txBody>
                  <a:tcPr anchor="ctr"/>
                </a:tc>
                <a:extLst>
                  <a:ext uri="{0D108BD9-81ED-4DB2-BD59-A6C34878D82A}">
                    <a16:rowId xmlns:a16="http://schemas.microsoft.com/office/drawing/2014/main" val="10003"/>
                  </a:ext>
                </a:extLst>
              </a:tr>
              <a:tr h="684836">
                <a:tc>
                  <a:txBody>
                    <a:bodyPr/>
                    <a:lstStyle/>
                    <a:p>
                      <a:r>
                        <a:rPr lang="en-US" sz="1600" dirty="0" smtClean="0"/>
                        <a:t>Private-Private*</a:t>
                      </a:r>
                      <a:endParaRPr lang="en-GB" sz="1600" dirty="0"/>
                    </a:p>
                  </a:txBody>
                  <a:tcPr anchor="ctr"/>
                </a:tc>
                <a:tc>
                  <a:txBody>
                    <a:bodyPr/>
                    <a:lstStyle/>
                    <a:p>
                      <a:pPr algn="r"/>
                      <a:r>
                        <a:rPr lang="en-US" sz="1600" dirty="0" smtClean="0"/>
                        <a:t>315,000</a:t>
                      </a:r>
                      <a:endParaRPr lang="en-GB" sz="1600" dirty="0"/>
                    </a:p>
                  </a:txBody>
                  <a:tcPr anchor="ctr"/>
                </a:tc>
                <a:tc>
                  <a:txBody>
                    <a:bodyPr/>
                    <a:lstStyle/>
                    <a:p>
                      <a:pPr algn="r"/>
                      <a:r>
                        <a:rPr lang="en-US" sz="1600" dirty="0" smtClean="0"/>
                        <a:t>380,000</a:t>
                      </a:r>
                      <a:endParaRPr lang="en-GB" sz="1600" dirty="0"/>
                    </a:p>
                  </a:txBody>
                  <a:tcPr anchor="ctr"/>
                </a:tc>
                <a:tc>
                  <a:txBody>
                    <a:bodyPr/>
                    <a:lstStyle/>
                    <a:p>
                      <a:pPr algn="r"/>
                      <a:r>
                        <a:rPr lang="en-US" sz="1600" dirty="0" smtClean="0"/>
                        <a:t>470,000</a:t>
                      </a:r>
                      <a:endParaRPr lang="en-GB" sz="1600" dirty="0"/>
                    </a:p>
                  </a:txBody>
                  <a:tcPr anchor="ctr"/>
                </a:tc>
                <a:tc>
                  <a:txBody>
                    <a:bodyPr/>
                    <a:lstStyle/>
                    <a:p>
                      <a:pPr algn="r"/>
                      <a:r>
                        <a:rPr lang="en-US" sz="1600" dirty="0" smtClean="0"/>
                        <a:t>660,000</a:t>
                      </a:r>
                      <a:endParaRPr lang="en-GB" sz="1600" dirty="0"/>
                    </a:p>
                  </a:txBody>
                  <a:tcPr anchor="ctr"/>
                </a:tc>
                <a:tc>
                  <a:txBody>
                    <a:bodyPr/>
                    <a:lstStyle/>
                    <a:p>
                      <a:pPr algn="r"/>
                      <a:r>
                        <a:rPr lang="en-US" sz="1600" dirty="0" smtClean="0"/>
                        <a:t>825,000</a:t>
                      </a:r>
                      <a:endParaRPr lang="en-GB" sz="1600" dirty="0"/>
                    </a:p>
                  </a:txBody>
                  <a:tcPr anchor="ctr"/>
                </a:tc>
                <a:tc>
                  <a:txBody>
                    <a:bodyPr/>
                    <a:lstStyle/>
                    <a:p>
                      <a:pPr algn="r"/>
                      <a:r>
                        <a:rPr lang="en-US" sz="1600" dirty="0" smtClean="0"/>
                        <a:t>2,650,000</a:t>
                      </a:r>
                      <a:endParaRPr lang="en-GB" sz="1600" dirty="0"/>
                    </a:p>
                  </a:txBody>
                  <a:tcPr anchor="ctr"/>
                </a:tc>
                <a:extLst>
                  <a:ext uri="{0D108BD9-81ED-4DB2-BD59-A6C34878D82A}">
                    <a16:rowId xmlns:a16="http://schemas.microsoft.com/office/drawing/2014/main" val="10004"/>
                  </a:ext>
                </a:extLst>
              </a:tr>
              <a:tr h="624664">
                <a:tc>
                  <a:txBody>
                    <a:bodyPr/>
                    <a:lstStyle/>
                    <a:p>
                      <a:r>
                        <a:rPr lang="en-US" sz="1600" b="1" dirty="0" smtClean="0"/>
                        <a:t>Grand</a:t>
                      </a:r>
                      <a:r>
                        <a:rPr lang="en-US" sz="1600" b="1" baseline="0" dirty="0" smtClean="0"/>
                        <a:t> total</a:t>
                      </a:r>
                      <a:endParaRPr lang="en-GB" sz="1600" b="1" dirty="0"/>
                    </a:p>
                  </a:txBody>
                  <a:tcPr anchor="ctr"/>
                </a:tc>
                <a:tc>
                  <a:txBody>
                    <a:bodyPr/>
                    <a:lstStyle/>
                    <a:p>
                      <a:pPr algn="r"/>
                      <a:r>
                        <a:rPr lang="en-US" sz="1600" b="1" dirty="0" smtClean="0"/>
                        <a:t>400,000</a:t>
                      </a:r>
                      <a:endParaRPr lang="en-GB" sz="1600" b="1" dirty="0"/>
                    </a:p>
                  </a:txBody>
                  <a:tcPr anchor="ctr"/>
                </a:tc>
                <a:tc>
                  <a:txBody>
                    <a:bodyPr/>
                    <a:lstStyle/>
                    <a:p>
                      <a:pPr algn="r"/>
                      <a:r>
                        <a:rPr lang="en-US" sz="1600" b="1" dirty="0" smtClean="0"/>
                        <a:t>500,000</a:t>
                      </a:r>
                      <a:endParaRPr lang="en-GB" sz="1600" b="1" dirty="0"/>
                    </a:p>
                  </a:txBody>
                  <a:tcPr anchor="ctr"/>
                </a:tc>
                <a:tc>
                  <a:txBody>
                    <a:bodyPr/>
                    <a:lstStyle/>
                    <a:p>
                      <a:pPr algn="r"/>
                      <a:r>
                        <a:rPr lang="en-US" sz="1600" b="1" dirty="0" smtClean="0"/>
                        <a:t>600,000</a:t>
                      </a:r>
                      <a:endParaRPr lang="en-GB" sz="1600" b="1" dirty="0"/>
                    </a:p>
                  </a:txBody>
                  <a:tcPr anchor="ctr"/>
                </a:tc>
                <a:tc>
                  <a:txBody>
                    <a:bodyPr/>
                    <a:lstStyle/>
                    <a:p>
                      <a:pPr algn="r"/>
                      <a:r>
                        <a:rPr lang="en-US" sz="1600" b="1" dirty="0" smtClean="0"/>
                        <a:t>800,000</a:t>
                      </a:r>
                      <a:endParaRPr lang="en-GB" sz="1600" b="1" dirty="0"/>
                    </a:p>
                  </a:txBody>
                  <a:tcPr anchor="ctr"/>
                </a:tc>
                <a:tc>
                  <a:txBody>
                    <a:bodyPr/>
                    <a:lstStyle/>
                    <a:p>
                      <a:pPr algn="r"/>
                      <a:r>
                        <a:rPr lang="en-US" sz="1600" b="1" dirty="0" smtClean="0"/>
                        <a:t>1,000,000</a:t>
                      </a:r>
                      <a:endParaRPr lang="en-GB" sz="1600" b="1" dirty="0"/>
                    </a:p>
                  </a:txBody>
                  <a:tcPr anchor="ctr"/>
                </a:tc>
                <a:tc>
                  <a:txBody>
                    <a:bodyPr/>
                    <a:lstStyle/>
                    <a:p>
                      <a:pPr algn="r"/>
                      <a:r>
                        <a:rPr lang="en-US" sz="1600" b="1" dirty="0" smtClean="0"/>
                        <a:t>3,300,000</a:t>
                      </a:r>
                      <a:endParaRPr lang="en-GB" sz="1600" b="1" dirty="0"/>
                    </a:p>
                  </a:txBody>
                  <a:tcPr anchor="ctr"/>
                </a:tc>
                <a:extLst>
                  <a:ext uri="{0D108BD9-81ED-4DB2-BD59-A6C34878D82A}">
                    <a16:rowId xmlns:a16="http://schemas.microsoft.com/office/drawing/2014/main" val="10005"/>
                  </a:ext>
                </a:extLst>
              </a:tr>
            </a:tbl>
          </a:graphicData>
        </a:graphic>
      </p:graphicFrame>
      <p:sp>
        <p:nvSpPr>
          <p:cNvPr id="29756" name="TextBox 3"/>
          <p:cNvSpPr txBox="1">
            <a:spLocks noChangeArrowheads="1"/>
          </p:cNvSpPr>
          <p:nvPr/>
        </p:nvSpPr>
        <p:spPr bwMode="auto">
          <a:xfrm>
            <a:off x="1041413" y="4586609"/>
            <a:ext cx="7620000" cy="646331"/>
          </a:xfrm>
          <a:prstGeom prst="rect">
            <a:avLst/>
          </a:prstGeom>
          <a:noFill/>
          <a:ln w="9525">
            <a:noFill/>
            <a:miter lim="800000"/>
            <a:headEnd/>
            <a:tailEnd/>
          </a:ln>
        </p:spPr>
        <p:txBody>
          <a:bodyPr wrap="square">
            <a:spAutoFit/>
          </a:bodyPr>
          <a:lstStyle/>
          <a:p>
            <a:r>
              <a:rPr lang="en-US" dirty="0">
                <a:latin typeface="Gill Sans Light"/>
              </a:rPr>
              <a:t>* </a:t>
            </a:r>
            <a:r>
              <a:rPr lang="en-US" sz="1400" dirty="0">
                <a:latin typeface="Gill Sans Light"/>
              </a:rPr>
              <a:t>The Private Sector is currently supplying housing units at 300,000 per year and it needs to be </a:t>
            </a:r>
            <a:r>
              <a:rPr lang="en-US" sz="1400" dirty="0" smtClean="0">
                <a:latin typeface="Gill Sans Light"/>
              </a:rPr>
              <a:t>facilitated/enabled </a:t>
            </a:r>
            <a:r>
              <a:rPr lang="en-US" sz="1400" dirty="0">
                <a:latin typeface="Gill Sans Light"/>
              </a:rPr>
              <a:t>to enhance its production over the years, totally on market basis</a:t>
            </a:r>
            <a:r>
              <a:rPr lang="en-US" dirty="0">
                <a:latin typeface="Gill Sans Light"/>
              </a:rPr>
              <a:t>.</a:t>
            </a:r>
            <a:endParaRPr lang="en-GB" dirty="0">
              <a:latin typeface="Gill Sans Light"/>
            </a:endParaRPr>
          </a:p>
        </p:txBody>
      </p:sp>
      <p:sp>
        <p:nvSpPr>
          <p:cNvPr id="29757" name="Rectangle 1"/>
          <p:cNvSpPr txBox="1">
            <a:spLocks noChangeArrowheads="1"/>
          </p:cNvSpPr>
          <p:nvPr/>
        </p:nvSpPr>
        <p:spPr bwMode="auto">
          <a:xfrm>
            <a:off x="1041413" y="5672850"/>
            <a:ext cx="8305800" cy="550532"/>
          </a:xfrm>
          <a:prstGeom prst="rect">
            <a:avLst/>
          </a:prstGeom>
          <a:noFill/>
          <a:ln w="9525">
            <a:noFill/>
            <a:miter lim="800000"/>
            <a:headEnd/>
            <a:tailEnd/>
          </a:ln>
        </p:spPr>
        <p:txBody>
          <a:bodyPr/>
          <a:lstStyle/>
          <a:p>
            <a:r>
              <a:rPr lang="en-US" sz="2400" dirty="0">
                <a:solidFill>
                  <a:srgbClr val="0070C0"/>
                </a:solidFill>
                <a:latin typeface="+mj-lt"/>
                <a:ea typeface="+mj-ea"/>
                <a:cs typeface="+mj-cs"/>
                <a:sym typeface="Gill Sans Light"/>
              </a:rPr>
              <a:t>APNA Ghar Housing Supply Targets</a:t>
            </a:r>
            <a:br>
              <a:rPr lang="en-US" sz="2400" dirty="0">
                <a:solidFill>
                  <a:srgbClr val="0070C0"/>
                </a:solidFill>
                <a:latin typeface="+mj-lt"/>
                <a:ea typeface="+mj-ea"/>
                <a:cs typeface="+mj-cs"/>
                <a:sym typeface="Gill Sans Light"/>
              </a:rPr>
            </a:br>
            <a:r>
              <a:rPr lang="en-US" sz="3500" dirty="0">
                <a:solidFill>
                  <a:srgbClr val="296121"/>
                </a:solidFill>
                <a:latin typeface="Gill Sans Light"/>
                <a:sym typeface="Gill Sans Light"/>
              </a:rPr>
              <a:t>                                             </a:t>
            </a:r>
            <a:r>
              <a:rPr lang="en-US" sz="3500" dirty="0" smtClean="0">
                <a:solidFill>
                  <a:srgbClr val="296121"/>
                </a:solidFill>
                <a:latin typeface="Gill Sans Light"/>
                <a:sym typeface="Gill Sans Light"/>
              </a:rPr>
              <a:t>  </a:t>
            </a:r>
            <a:endParaRPr lang="en-US" sz="1600" dirty="0">
              <a:solidFill>
                <a:srgbClr val="296121"/>
              </a:solidFill>
              <a:latin typeface="Gill Sans Light"/>
              <a:sym typeface="Gill Sans Light"/>
            </a:endParaRPr>
          </a:p>
        </p:txBody>
      </p:sp>
      <p:sp>
        <p:nvSpPr>
          <p:cNvPr id="2" name="TextBox 1"/>
          <p:cNvSpPr txBox="1"/>
          <p:nvPr/>
        </p:nvSpPr>
        <p:spPr>
          <a:xfrm>
            <a:off x="9282935" y="326511"/>
            <a:ext cx="1903085" cy="307777"/>
          </a:xfrm>
          <a:prstGeom prst="rect">
            <a:avLst/>
          </a:prstGeom>
          <a:noFill/>
        </p:spPr>
        <p:txBody>
          <a:bodyPr wrap="none" rtlCol="0">
            <a:spAutoFit/>
          </a:bodyPr>
          <a:lstStyle/>
          <a:p>
            <a:pPr lvl="0"/>
            <a:r>
              <a:rPr lang="en-US" sz="1400" b="1" dirty="0">
                <a:solidFill>
                  <a:srgbClr val="C00000"/>
                </a:solidFill>
                <a:latin typeface="Gill Sans Light"/>
                <a:sym typeface="Gill Sans Light"/>
              </a:rPr>
              <a:t>No of Housing </a:t>
            </a:r>
            <a:r>
              <a:rPr lang="en-US" sz="1400" b="1" dirty="0" smtClean="0">
                <a:solidFill>
                  <a:srgbClr val="C00000"/>
                </a:solidFill>
                <a:latin typeface="Gill Sans Light"/>
                <a:sym typeface="Gill Sans Light"/>
              </a:rPr>
              <a:t>Units</a:t>
            </a:r>
            <a:endParaRPr lang="en-US" sz="1400" b="1" dirty="0">
              <a:solidFill>
                <a:srgbClr val="C00000"/>
              </a:solidFill>
              <a:latin typeface="Gill Sans Light"/>
              <a:sym typeface="Gill Sans Light"/>
            </a:endParaRPr>
          </a:p>
        </p:txBody>
      </p:sp>
    </p:spTree>
    <p:extLst>
      <p:ext uri="{BB962C8B-B14F-4D97-AF65-F5344CB8AC3E}">
        <p14:creationId xmlns:p14="http://schemas.microsoft.com/office/powerpoint/2010/main" val="1019233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951932" y="5647898"/>
            <a:ext cx="8643937" cy="457200"/>
          </a:xfrm>
        </p:spPr>
        <p:txBody>
          <a:bodyPr>
            <a:normAutofit fontScale="90000"/>
          </a:bodyPr>
          <a:lstStyle/>
          <a:p>
            <a:pPr algn="l" eaLnBrk="1" hangingPunct="1"/>
            <a:r>
              <a:rPr lang="en-US" sz="2700" dirty="0" smtClean="0">
                <a:solidFill>
                  <a:srgbClr val="0070C0"/>
                </a:solidFill>
              </a:rPr>
              <a:t>Steering </a:t>
            </a:r>
            <a:r>
              <a:rPr lang="en-US" sz="2700" dirty="0">
                <a:solidFill>
                  <a:srgbClr val="0070C0"/>
                </a:solidFill>
              </a:rPr>
              <a:t>Committee for PM LIH Program</a:t>
            </a:r>
          </a:p>
        </p:txBody>
      </p:sp>
      <p:sp>
        <p:nvSpPr>
          <p:cNvPr id="11266" name="Rectangle 3"/>
          <p:cNvSpPr>
            <a:spLocks/>
          </p:cNvSpPr>
          <p:nvPr/>
        </p:nvSpPr>
        <p:spPr bwMode="auto">
          <a:xfrm>
            <a:off x="1006524" y="651681"/>
            <a:ext cx="10170992" cy="5105400"/>
          </a:xfrm>
          <a:prstGeom prst="rect">
            <a:avLst/>
          </a:prstGeom>
          <a:noFill/>
          <a:ln w="9525">
            <a:noFill/>
            <a:miter lim="800000"/>
            <a:headEnd/>
            <a:tailEnd/>
          </a:ln>
        </p:spPr>
        <p:txBody>
          <a:bodyPr lIns="0" tIns="0" rIns="0" bIns="0"/>
          <a:lstStyle/>
          <a:p>
            <a:pPr>
              <a:buClr>
                <a:srgbClr val="3F691E"/>
              </a:buClr>
            </a:pPr>
            <a:r>
              <a:rPr lang="en-US" sz="2000" dirty="0" smtClean="0">
                <a:latin typeface="Gill Sans Light"/>
              </a:rPr>
              <a:t>F</a:t>
            </a:r>
            <a:r>
              <a:rPr lang="en-US" sz="2000" dirty="0" smtClean="0">
                <a:latin typeface="Arial" pitchFamily="34" charset="0"/>
                <a:cs typeface="Arial" pitchFamily="34" charset="0"/>
              </a:rPr>
              <a:t>or this </a:t>
            </a:r>
            <a:r>
              <a:rPr lang="en-US" sz="2000" dirty="0">
                <a:latin typeface="Arial" pitchFamily="34" charset="0"/>
                <a:cs typeface="Arial" pitchFamily="34" charset="0"/>
              </a:rPr>
              <a:t>purpose the </a:t>
            </a:r>
            <a:r>
              <a:rPr lang="en-US" sz="2000" dirty="0" smtClean="0">
                <a:latin typeface="Arial" pitchFamily="34" charset="0"/>
                <a:cs typeface="Arial" pitchFamily="34" charset="0"/>
              </a:rPr>
              <a:t>Govt.. </a:t>
            </a:r>
            <a:r>
              <a:rPr lang="en-US" sz="2000" dirty="0">
                <a:latin typeface="Arial" pitchFamily="34" charset="0"/>
                <a:cs typeface="Arial" pitchFamily="34" charset="0"/>
              </a:rPr>
              <a:t>has set up a high level Steering Committee, headed by </a:t>
            </a:r>
            <a:r>
              <a:rPr lang="en-US" sz="2000" dirty="0" smtClean="0">
                <a:latin typeface="Arial" pitchFamily="34" charset="0"/>
                <a:cs typeface="Arial" pitchFamily="34" charset="0"/>
              </a:rPr>
              <a:t>the Finance </a:t>
            </a:r>
            <a:r>
              <a:rPr lang="en-US" sz="2000" dirty="0">
                <a:latin typeface="Arial" pitchFamily="34" charset="0"/>
                <a:cs typeface="Arial" pitchFamily="34" charset="0"/>
              </a:rPr>
              <a:t>Minister</a:t>
            </a:r>
            <a:r>
              <a:rPr lang="en-US" sz="2000" dirty="0" smtClean="0">
                <a:latin typeface="Arial" pitchFamily="34" charset="0"/>
                <a:cs typeface="Arial" pitchFamily="34" charset="0"/>
              </a:rPr>
              <a:t>.</a:t>
            </a:r>
          </a:p>
          <a:p>
            <a:pPr>
              <a:buClr>
                <a:srgbClr val="3F691E"/>
              </a:buClr>
            </a:pPr>
            <a:r>
              <a:rPr lang="en-US" sz="2000" dirty="0" smtClean="0">
                <a:latin typeface="Arial" pitchFamily="34" charset="0"/>
                <a:cs typeface="Arial" pitchFamily="34" charset="0"/>
              </a:rPr>
              <a:t> </a:t>
            </a:r>
            <a:endParaRPr lang="en-US" sz="2000" dirty="0">
              <a:latin typeface="Arial" pitchFamily="34" charset="0"/>
              <a:cs typeface="Arial" pitchFamily="34" charset="0"/>
            </a:endParaRPr>
          </a:p>
          <a:p>
            <a:pPr>
              <a:buClr>
                <a:srgbClr val="3F691E"/>
              </a:buClr>
            </a:pPr>
            <a:r>
              <a:rPr lang="en-US" sz="2000" dirty="0" smtClean="0">
                <a:latin typeface="Arial" pitchFamily="34" charset="0"/>
                <a:cs typeface="Arial" pitchFamily="34" charset="0"/>
              </a:rPr>
              <a:t>The </a:t>
            </a:r>
            <a:r>
              <a:rPr lang="en-US" sz="2000" dirty="0">
                <a:latin typeface="Arial" pitchFamily="34" charset="0"/>
                <a:cs typeface="Arial" pitchFamily="34" charset="0"/>
              </a:rPr>
              <a:t>Steering Committee had set up five Working Groups to address issues and answers in the related areas, which are:</a:t>
            </a:r>
          </a:p>
          <a:p>
            <a:pPr marL="457200" indent="-457200">
              <a:buClr>
                <a:srgbClr val="3F691E"/>
              </a:buClr>
            </a:pPr>
            <a:endParaRPr lang="en-US" sz="2000" dirty="0">
              <a:latin typeface="Arial" pitchFamily="34" charset="0"/>
              <a:cs typeface="Arial" pitchFamily="34" charset="0"/>
            </a:endParaRPr>
          </a:p>
          <a:p>
            <a:pPr marL="457200" indent="-457200">
              <a:buClr>
                <a:srgbClr val="3F691E"/>
              </a:buClr>
            </a:pPr>
            <a:r>
              <a:rPr lang="en-US" b="1" dirty="0">
                <a:latin typeface="Arial" pitchFamily="34" charset="0"/>
                <a:cs typeface="Arial" pitchFamily="34" charset="0"/>
              </a:rPr>
              <a:t>Working Group on </a:t>
            </a:r>
            <a:r>
              <a:rPr lang="en-US" b="1" dirty="0" smtClean="0">
                <a:latin typeface="Arial" pitchFamily="34" charset="0"/>
                <a:cs typeface="Arial" pitchFamily="34" charset="0"/>
              </a:rPr>
              <a:t> </a:t>
            </a:r>
            <a:r>
              <a:rPr lang="en-US" b="1" i="1" dirty="0" smtClean="0">
                <a:solidFill>
                  <a:srgbClr val="0070C0"/>
                </a:solidFill>
                <a:latin typeface="Arial" pitchFamily="34" charset="0"/>
                <a:cs typeface="Arial" pitchFamily="34" charset="0"/>
              </a:rPr>
              <a:t>Policy</a:t>
            </a:r>
            <a:r>
              <a:rPr lang="en-US" b="1" i="1" dirty="0">
                <a:solidFill>
                  <a:srgbClr val="0070C0"/>
                </a:solidFill>
                <a:latin typeface="Arial" pitchFamily="34" charset="0"/>
                <a:cs typeface="Arial" pitchFamily="34" charset="0"/>
              </a:rPr>
              <a:t>, Planning and Building Codes</a:t>
            </a:r>
          </a:p>
          <a:p>
            <a:pPr marL="457200" indent="-457200">
              <a:buClr>
                <a:srgbClr val="3F691E"/>
              </a:buClr>
            </a:pPr>
            <a:endParaRPr lang="en-US" b="1" i="1" dirty="0">
              <a:latin typeface="Arial" pitchFamily="34" charset="0"/>
              <a:cs typeface="Arial" pitchFamily="34" charset="0"/>
            </a:endParaRPr>
          </a:p>
          <a:p>
            <a:pPr marL="457200" indent="-457200">
              <a:buClr>
                <a:srgbClr val="3F691E"/>
              </a:buClr>
            </a:pPr>
            <a:r>
              <a:rPr lang="en-US" b="1" i="1" dirty="0">
                <a:latin typeface="Arial" pitchFamily="34" charset="0"/>
                <a:cs typeface="Arial" pitchFamily="34" charset="0"/>
              </a:rPr>
              <a:t>Working Group on </a:t>
            </a:r>
            <a:r>
              <a:rPr lang="en-US" b="1" i="1" dirty="0" smtClean="0">
                <a:latin typeface="Arial" pitchFamily="34" charset="0"/>
                <a:cs typeface="Arial" pitchFamily="34" charset="0"/>
              </a:rPr>
              <a:t> </a:t>
            </a:r>
            <a:r>
              <a:rPr lang="en-US" b="1" i="1" dirty="0" smtClean="0">
                <a:solidFill>
                  <a:srgbClr val="0070C0"/>
                </a:solidFill>
                <a:latin typeface="Arial" pitchFamily="34" charset="0"/>
                <a:cs typeface="Arial" pitchFamily="34" charset="0"/>
              </a:rPr>
              <a:t>Housing </a:t>
            </a:r>
            <a:r>
              <a:rPr lang="en-US" b="1" i="1" dirty="0">
                <a:solidFill>
                  <a:srgbClr val="0070C0"/>
                </a:solidFill>
                <a:latin typeface="Arial" pitchFamily="34" charset="0"/>
                <a:cs typeface="Arial" pitchFamily="34" charset="0"/>
              </a:rPr>
              <a:t>Finance &amp; Fiscal Incentive</a:t>
            </a:r>
          </a:p>
          <a:p>
            <a:pPr marL="457200" indent="-457200">
              <a:buClr>
                <a:srgbClr val="3F691E"/>
              </a:buClr>
            </a:pPr>
            <a:endParaRPr lang="en-US" b="1" i="1" dirty="0">
              <a:latin typeface="Arial" pitchFamily="34" charset="0"/>
              <a:cs typeface="Arial" pitchFamily="34" charset="0"/>
            </a:endParaRPr>
          </a:p>
          <a:p>
            <a:pPr marL="457200" indent="-457200">
              <a:buClr>
                <a:srgbClr val="3F691E"/>
              </a:buClr>
            </a:pPr>
            <a:r>
              <a:rPr lang="en-US" b="1" i="1" dirty="0">
                <a:latin typeface="Arial" pitchFamily="34" charset="0"/>
                <a:cs typeface="Arial" pitchFamily="34" charset="0"/>
              </a:rPr>
              <a:t>Working Group on </a:t>
            </a:r>
            <a:r>
              <a:rPr lang="en-US" b="1" i="1" dirty="0" smtClean="0">
                <a:latin typeface="Arial" pitchFamily="34" charset="0"/>
                <a:cs typeface="Arial" pitchFamily="34" charset="0"/>
              </a:rPr>
              <a:t> </a:t>
            </a:r>
            <a:r>
              <a:rPr lang="en-US" b="1" i="1" dirty="0" smtClean="0">
                <a:solidFill>
                  <a:srgbClr val="0070C0"/>
                </a:solidFill>
                <a:latin typeface="Arial" pitchFamily="34" charset="0"/>
                <a:cs typeface="Arial" pitchFamily="34" charset="0"/>
              </a:rPr>
              <a:t>Private </a:t>
            </a:r>
            <a:r>
              <a:rPr lang="en-US" b="1" i="1" dirty="0">
                <a:solidFill>
                  <a:srgbClr val="0070C0"/>
                </a:solidFill>
                <a:latin typeface="Arial" pitchFamily="34" charset="0"/>
                <a:cs typeface="Arial" pitchFamily="34" charset="0"/>
              </a:rPr>
              <a:t>Sector Participation and Innovative Models</a:t>
            </a:r>
          </a:p>
          <a:p>
            <a:pPr marL="457200" indent="-457200">
              <a:buClr>
                <a:srgbClr val="3F691E"/>
              </a:buClr>
            </a:pPr>
            <a:endParaRPr lang="en-US" b="1" i="1" dirty="0">
              <a:latin typeface="Arial" pitchFamily="34" charset="0"/>
              <a:cs typeface="Arial" pitchFamily="34" charset="0"/>
            </a:endParaRPr>
          </a:p>
          <a:p>
            <a:pPr marL="457200" indent="-457200">
              <a:buClr>
                <a:srgbClr val="3F691E"/>
              </a:buClr>
            </a:pPr>
            <a:r>
              <a:rPr lang="en-US" b="1" i="1" dirty="0">
                <a:latin typeface="Arial" pitchFamily="34" charset="0"/>
                <a:cs typeface="Arial" pitchFamily="34" charset="0"/>
              </a:rPr>
              <a:t>Working Group on </a:t>
            </a:r>
            <a:r>
              <a:rPr lang="en-US" b="1" i="1" dirty="0" smtClean="0">
                <a:latin typeface="Arial" pitchFamily="34" charset="0"/>
                <a:cs typeface="Arial" pitchFamily="34" charset="0"/>
              </a:rPr>
              <a:t> </a:t>
            </a:r>
            <a:r>
              <a:rPr lang="en-US" b="1" i="1" dirty="0" smtClean="0">
                <a:solidFill>
                  <a:srgbClr val="0070C0"/>
                </a:solidFill>
                <a:latin typeface="Arial" pitchFamily="34" charset="0"/>
                <a:cs typeface="Arial" pitchFamily="34" charset="0"/>
              </a:rPr>
              <a:t>Legal </a:t>
            </a:r>
            <a:r>
              <a:rPr lang="en-US" b="1" i="1" dirty="0">
                <a:solidFill>
                  <a:srgbClr val="0070C0"/>
                </a:solidFill>
                <a:latin typeface="Arial" pitchFamily="34" charset="0"/>
                <a:cs typeface="Arial" pitchFamily="34" charset="0"/>
              </a:rPr>
              <a:t>Reforms Governing Housing Sector</a:t>
            </a:r>
          </a:p>
          <a:p>
            <a:pPr marL="457200" indent="-457200">
              <a:buClr>
                <a:srgbClr val="3F691E"/>
              </a:buClr>
            </a:pPr>
            <a:endParaRPr lang="en-US" b="1" i="1" dirty="0">
              <a:latin typeface="Arial" pitchFamily="34" charset="0"/>
              <a:cs typeface="Arial" pitchFamily="34" charset="0"/>
            </a:endParaRPr>
          </a:p>
          <a:p>
            <a:pPr marL="457200" indent="-457200"/>
            <a:r>
              <a:rPr lang="en-US" b="1" i="1" dirty="0">
                <a:latin typeface="Arial" pitchFamily="34" charset="0"/>
                <a:cs typeface="Arial" pitchFamily="34" charset="0"/>
              </a:rPr>
              <a:t>Working Group on </a:t>
            </a:r>
            <a:r>
              <a:rPr lang="en-US" b="1" i="1" dirty="0" smtClean="0">
                <a:latin typeface="Arial" pitchFamily="34" charset="0"/>
                <a:cs typeface="Arial" pitchFamily="34" charset="0"/>
              </a:rPr>
              <a:t> </a:t>
            </a:r>
            <a:r>
              <a:rPr lang="en-US" b="1" i="1" dirty="0" smtClean="0">
                <a:solidFill>
                  <a:srgbClr val="0070C0"/>
                </a:solidFill>
                <a:latin typeface="Arial" pitchFamily="34" charset="0"/>
                <a:cs typeface="Arial" pitchFamily="34" charset="0"/>
              </a:rPr>
              <a:t>and </a:t>
            </a:r>
            <a:r>
              <a:rPr lang="en-US" b="1" i="1" dirty="0">
                <a:solidFill>
                  <a:srgbClr val="0070C0"/>
                </a:solidFill>
                <a:latin typeface="Arial" pitchFamily="34" charset="0"/>
                <a:cs typeface="Arial" pitchFamily="34" charset="0"/>
              </a:rPr>
              <a:t>Identification, Allocation and Notification</a:t>
            </a:r>
          </a:p>
          <a:p>
            <a:pPr marL="457200" indent="-457200"/>
            <a:r>
              <a:rPr lang="en-US" b="1" i="1" dirty="0">
                <a:solidFill>
                  <a:srgbClr val="0070C0"/>
                </a:solidFill>
                <a:latin typeface="Arial" pitchFamily="34" charset="0"/>
                <a:cs typeface="Arial" pitchFamily="34" charset="0"/>
              </a:rPr>
              <a:t>       </a:t>
            </a:r>
            <a:endParaRPr lang="en-US" b="1" i="1" dirty="0">
              <a:solidFill>
                <a:srgbClr val="0070C0"/>
              </a:solidFill>
              <a:latin typeface="Arial" pitchFamily="34" charset="0"/>
              <a:cs typeface="Arial" pitchFamily="34" charset="0"/>
              <a:sym typeface="Gill Sans Light"/>
            </a:endParaRPr>
          </a:p>
          <a:p>
            <a:pPr marL="457200" indent="-457200"/>
            <a:endParaRPr lang="en-US" dirty="0">
              <a:solidFill>
                <a:srgbClr val="414141"/>
              </a:solidFill>
              <a:latin typeface="Arial" pitchFamily="34" charset="0"/>
              <a:ea typeface="Gill Sans Light"/>
              <a:cs typeface="Arial" pitchFamily="34" charset="0"/>
              <a:sym typeface="Gill Sans Light"/>
            </a:endParaRPr>
          </a:p>
        </p:txBody>
      </p:sp>
    </p:spTree>
    <p:extLst>
      <p:ext uri="{BB962C8B-B14F-4D97-AF65-F5344CB8AC3E}">
        <p14:creationId xmlns:p14="http://schemas.microsoft.com/office/powerpoint/2010/main" val="134488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1"/>
          <p:cNvSpPr>
            <a:spLocks noGrp="1"/>
          </p:cNvSpPr>
          <p:nvPr>
            <p:ph type="sldNum" sz="quarter" idx="10"/>
          </p:nvPr>
        </p:nvSpPr>
        <p:spPr bwMode="auto">
          <a:ln>
            <a:miter lim="800000"/>
            <a:headEnd/>
            <a:tailEnd/>
          </a:ln>
        </p:spPr>
        <p:txBody>
          <a:bodyPr vert="horz" wrap="square" numCol="1" anchorCtr="0" compatLnSpc="1">
            <a:prstTxWarp prst="textNoShape">
              <a:avLst/>
            </a:prstTxWarp>
          </a:bodyPr>
          <a:lstStyle/>
          <a:p>
            <a:pPr fontAlgn="base">
              <a:spcBef>
                <a:spcPct val="0"/>
              </a:spcBef>
              <a:spcAft>
                <a:spcPct val="0"/>
              </a:spcAft>
              <a:defRPr/>
            </a:pPr>
            <a:fld id="{E96C50FB-14FD-48FB-86CA-699DBC58B4DE}" type="slidenum">
              <a:rPr lang="en-US" smtClean="0">
                <a:latin typeface="Arial" charset="0"/>
                <a:cs typeface="Arial" charset="0"/>
              </a:rPr>
              <a:pPr fontAlgn="base">
                <a:spcBef>
                  <a:spcPct val="0"/>
                </a:spcBef>
                <a:spcAft>
                  <a:spcPct val="0"/>
                </a:spcAft>
                <a:defRPr/>
              </a:pPr>
              <a:t>25</a:t>
            </a:fld>
            <a:endParaRPr lang="en-US" dirty="0" smtClean="0">
              <a:latin typeface="Arial" charset="0"/>
              <a:cs typeface="Arial" charset="0"/>
            </a:endParaRPr>
          </a:p>
        </p:txBody>
      </p:sp>
      <p:sp>
        <p:nvSpPr>
          <p:cNvPr id="37949" name="Rectangle 1"/>
          <p:cNvSpPr txBox="1">
            <a:spLocks noChangeArrowheads="1"/>
          </p:cNvSpPr>
          <p:nvPr/>
        </p:nvSpPr>
        <p:spPr bwMode="auto">
          <a:xfrm>
            <a:off x="941698" y="5734471"/>
            <a:ext cx="8305800" cy="495300"/>
          </a:xfrm>
          <a:prstGeom prst="rect">
            <a:avLst/>
          </a:prstGeom>
          <a:noFill/>
          <a:ln w="9525">
            <a:noFill/>
            <a:miter lim="800000"/>
            <a:headEnd/>
            <a:tailEnd/>
          </a:ln>
        </p:spPr>
        <p:txBody>
          <a:bodyPr/>
          <a:lstStyle/>
          <a:p>
            <a:r>
              <a:rPr lang="en-US" sz="2400" dirty="0">
                <a:solidFill>
                  <a:srgbClr val="0070C0"/>
                </a:solidFill>
                <a:latin typeface="+mj-lt"/>
                <a:ea typeface="+mj-ea"/>
                <a:cs typeface="+mj-cs"/>
                <a:sym typeface="Gill Sans Light"/>
              </a:rPr>
              <a:t>Regulatory Role of </a:t>
            </a:r>
            <a:r>
              <a:rPr lang="en-US" sz="2400" dirty="0" smtClean="0">
                <a:solidFill>
                  <a:srgbClr val="0070C0"/>
                </a:solidFill>
                <a:latin typeface="+mj-lt"/>
                <a:ea typeface="+mj-ea"/>
                <a:cs typeface="+mj-cs"/>
                <a:sym typeface="Gill Sans Light"/>
              </a:rPr>
              <a:t>SBP - the </a:t>
            </a:r>
            <a:r>
              <a:rPr lang="en-US" sz="2400" dirty="0">
                <a:solidFill>
                  <a:srgbClr val="0070C0"/>
                </a:solidFill>
                <a:latin typeface="+mj-lt"/>
                <a:ea typeface="+mj-ea"/>
                <a:cs typeface="+mj-cs"/>
                <a:sym typeface="Gill Sans Light"/>
              </a:rPr>
              <a:t>Finance-Side Regular</a:t>
            </a:r>
          </a:p>
        </p:txBody>
      </p:sp>
      <p:sp>
        <p:nvSpPr>
          <p:cNvPr id="15363" name="TextBox 1"/>
          <p:cNvSpPr txBox="1">
            <a:spLocks noChangeArrowheads="1"/>
          </p:cNvSpPr>
          <p:nvPr/>
        </p:nvSpPr>
        <p:spPr bwMode="auto">
          <a:xfrm>
            <a:off x="925916" y="470121"/>
            <a:ext cx="10033234" cy="4955203"/>
          </a:xfrm>
          <a:prstGeom prst="rect">
            <a:avLst/>
          </a:prstGeom>
          <a:noFill/>
          <a:ln w="9525">
            <a:noFill/>
            <a:miter lim="800000"/>
            <a:headEnd/>
            <a:tailEnd/>
          </a:ln>
        </p:spPr>
        <p:txBody>
          <a:bodyPr wrap="square">
            <a:spAutoFit/>
          </a:bodyPr>
          <a:lstStyle/>
          <a:p>
            <a:pPr marL="457200" indent="-457200">
              <a:spcAft>
                <a:spcPts val="1200"/>
              </a:spcAft>
              <a:buFont typeface="Wingdings" pitchFamily="2" charset="2"/>
              <a:buChar char="§"/>
            </a:pPr>
            <a:r>
              <a:rPr lang="en-US" sz="2200" dirty="0" smtClean="0">
                <a:solidFill>
                  <a:srgbClr val="000000"/>
                </a:solidFill>
                <a:latin typeface="Arial" pitchFamily="34" charset="0"/>
                <a:ea typeface="Calibri" pitchFamily="34" charset="0"/>
                <a:cs typeface="Arial" pitchFamily="34" charset="0"/>
              </a:rPr>
              <a:t>SBP </a:t>
            </a:r>
            <a:r>
              <a:rPr lang="en-US" sz="2200" dirty="0">
                <a:solidFill>
                  <a:srgbClr val="000000"/>
                </a:solidFill>
                <a:latin typeface="Arial" pitchFamily="34" charset="0"/>
                <a:ea typeface="Calibri" pitchFamily="34" charset="0"/>
                <a:cs typeface="Arial" pitchFamily="34" charset="0"/>
              </a:rPr>
              <a:t>to be directed to play a pro-active and effective role in promotion of housing and housing finance, with a target to improve MD:GDP Ratio from 0.5% to 5% within 5 years.</a:t>
            </a:r>
          </a:p>
          <a:p>
            <a:pPr marL="457200" indent="-457200">
              <a:spcAft>
                <a:spcPts val="1200"/>
              </a:spcAft>
              <a:buFont typeface="Wingdings" pitchFamily="2" charset="2"/>
              <a:buChar char="§"/>
            </a:pPr>
            <a:r>
              <a:rPr lang="en-US" sz="2200" dirty="0">
                <a:solidFill>
                  <a:srgbClr val="000000"/>
                </a:solidFill>
                <a:latin typeface="Arial" pitchFamily="34" charset="0"/>
                <a:ea typeface="Calibri" pitchFamily="34" charset="0"/>
                <a:cs typeface="Arial" pitchFamily="34" charset="0"/>
              </a:rPr>
              <a:t>SBP to complete various regulatory initiatives in hand which are essentially needed for successful implementation of housing mission of the Government.</a:t>
            </a:r>
          </a:p>
          <a:p>
            <a:pPr marL="457200" indent="-457200">
              <a:spcAft>
                <a:spcPts val="1200"/>
              </a:spcAft>
              <a:buFont typeface="Wingdings" pitchFamily="2" charset="2"/>
              <a:buChar char="§"/>
            </a:pPr>
            <a:r>
              <a:rPr lang="en-US" sz="2200" dirty="0">
                <a:solidFill>
                  <a:srgbClr val="000000"/>
                </a:solidFill>
                <a:latin typeface="Arial" pitchFamily="34" charset="0"/>
                <a:ea typeface="Calibri" pitchFamily="34" charset="0"/>
                <a:cs typeface="Arial" pitchFamily="34" charset="0"/>
              </a:rPr>
              <a:t>SBP and MoF to ensure that HBFC and Commercial Banks are fully geared to play their due role in providing housing finance to the beneficiaries/clients under APNA Ghar Program </a:t>
            </a:r>
            <a:r>
              <a:rPr lang="en-US" sz="2200" dirty="0">
                <a:latin typeface="Arial" pitchFamily="34" charset="0"/>
                <a:cs typeface="Arial" pitchFamily="34" charset="0"/>
              </a:rPr>
              <a:t>Housing specific Prudential Regulations</a:t>
            </a:r>
          </a:p>
          <a:p>
            <a:pPr marL="457200" indent="-457200">
              <a:spcAft>
                <a:spcPts val="1200"/>
              </a:spcAft>
              <a:buFont typeface="Wingdings" pitchFamily="2" charset="2"/>
              <a:buChar char="§"/>
            </a:pPr>
            <a:r>
              <a:rPr lang="en-US" sz="2200" dirty="0">
                <a:latin typeface="Arial" pitchFamily="34" charset="0"/>
                <a:cs typeface="Arial" pitchFamily="34" charset="0"/>
              </a:rPr>
              <a:t>SBP to ensure fast-track launch of Mortgage Finance Guidelines, Housing Microfinance Regulations and Guidelines, Pakistan Mortgage Refinance </a:t>
            </a:r>
            <a:r>
              <a:rPr lang="en-US" sz="2200" dirty="0" smtClean="0">
                <a:latin typeface="Arial" pitchFamily="34" charset="0"/>
                <a:cs typeface="Arial" pitchFamily="34" charset="0"/>
              </a:rPr>
              <a:t>Co., </a:t>
            </a:r>
            <a:r>
              <a:rPr lang="en-US" sz="2200" dirty="0">
                <a:latin typeface="Arial" pitchFamily="34" charset="0"/>
                <a:cs typeface="Arial" pitchFamily="34" charset="0"/>
              </a:rPr>
              <a:t>Long Term </a:t>
            </a:r>
            <a:r>
              <a:rPr lang="en-US" sz="2200" dirty="0" smtClean="0">
                <a:latin typeface="Arial" pitchFamily="34" charset="0"/>
                <a:cs typeface="Arial" pitchFamily="34" charset="0"/>
              </a:rPr>
              <a:t>Liquidity </a:t>
            </a:r>
            <a:r>
              <a:rPr lang="en-US" sz="2200" dirty="0">
                <a:latin typeface="Arial" pitchFamily="34" charset="0"/>
                <a:cs typeface="Arial" pitchFamily="34" charset="0"/>
              </a:rPr>
              <a:t>Instruments like REITS, Mortgage Backed Securities and Developer Finance </a:t>
            </a:r>
            <a:r>
              <a:rPr lang="en-US" sz="2200" dirty="0" smtClean="0">
                <a:latin typeface="Arial" pitchFamily="34" charset="0"/>
                <a:cs typeface="Arial" pitchFamily="34" charset="0"/>
              </a:rPr>
              <a:t>Regulations</a:t>
            </a:r>
            <a:endParaRPr lang="en-US" sz="2200" dirty="0">
              <a:latin typeface="Arial" pitchFamily="34" charset="0"/>
              <a:cs typeface="Arial" pitchFamily="34" charset="0"/>
            </a:endParaRPr>
          </a:p>
        </p:txBody>
      </p:sp>
    </p:spTree>
    <p:extLst>
      <p:ext uri="{BB962C8B-B14F-4D97-AF65-F5344CB8AC3E}">
        <p14:creationId xmlns:p14="http://schemas.microsoft.com/office/powerpoint/2010/main" val="14492659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2"/>
          <p:cNvSpPr txBox="1">
            <a:spLocks noGrp="1"/>
          </p:cNvSpPr>
          <p:nvPr/>
        </p:nvSpPr>
        <p:spPr bwMode="auto">
          <a:xfrm>
            <a:off x="5989639" y="6600826"/>
            <a:ext cx="536575" cy="257175"/>
          </a:xfrm>
          <a:prstGeom prst="rect">
            <a:avLst/>
          </a:prstGeom>
          <a:noFill/>
          <a:ln>
            <a:miter lim="800000"/>
            <a:headEnd/>
            <a:tailEnd/>
          </a:ln>
        </p:spPr>
        <p:txBody>
          <a:bodyPr/>
          <a:lstStyle/>
          <a:p>
            <a:pPr>
              <a:defRPr/>
            </a:pPr>
            <a:fld id="{32C4DCE8-7166-4EA7-8775-887DA0EDDDE9}" type="slidenum">
              <a:rPr lang="en-US" sz="1000"/>
              <a:pPr>
                <a:defRPr/>
              </a:pPr>
              <a:t>26</a:t>
            </a:fld>
            <a:endParaRPr lang="en-US" sz="1000" dirty="0"/>
          </a:p>
        </p:txBody>
      </p:sp>
      <p:sp>
        <p:nvSpPr>
          <p:cNvPr id="59395" name="TextBox 3"/>
          <p:cNvSpPr txBox="1">
            <a:spLocks noChangeArrowheads="1"/>
          </p:cNvSpPr>
          <p:nvPr/>
        </p:nvSpPr>
        <p:spPr bwMode="auto">
          <a:xfrm>
            <a:off x="965579" y="5721681"/>
            <a:ext cx="7886700" cy="457200"/>
          </a:xfrm>
          <a:prstGeom prst="rect">
            <a:avLst/>
          </a:prstGeom>
          <a:noFill/>
          <a:ln w="9525">
            <a:noFill/>
            <a:miter lim="800000"/>
            <a:headEnd/>
            <a:tailEnd/>
          </a:ln>
        </p:spPr>
        <p:txBody>
          <a:bodyPr>
            <a:spAutoFit/>
          </a:bodyPr>
          <a:lstStyle/>
          <a:p>
            <a:r>
              <a:rPr lang="en-US" sz="2400" dirty="0">
                <a:solidFill>
                  <a:srgbClr val="0070C0"/>
                </a:solidFill>
                <a:latin typeface="+mj-lt"/>
                <a:ea typeface="+mj-ea"/>
                <a:cs typeface="+mj-cs"/>
                <a:sym typeface="Gill Sans Light"/>
              </a:rPr>
              <a:t>Regulatory Role of SECP and other Stakeholders:</a:t>
            </a:r>
          </a:p>
        </p:txBody>
      </p:sp>
      <p:sp>
        <p:nvSpPr>
          <p:cNvPr id="59396" name="TextBox 4"/>
          <p:cNvSpPr txBox="1">
            <a:spLocks noChangeArrowheads="1"/>
          </p:cNvSpPr>
          <p:nvPr/>
        </p:nvSpPr>
        <p:spPr bwMode="auto">
          <a:xfrm>
            <a:off x="1080858" y="493594"/>
            <a:ext cx="10137601" cy="5555367"/>
          </a:xfrm>
          <a:prstGeom prst="rect">
            <a:avLst/>
          </a:prstGeom>
          <a:noFill/>
          <a:ln w="9525">
            <a:noFill/>
            <a:miter lim="800000"/>
            <a:headEnd/>
            <a:tailEnd/>
          </a:ln>
        </p:spPr>
        <p:txBody>
          <a:bodyPr wrap="square">
            <a:spAutoFit/>
          </a:bodyPr>
          <a:lstStyle/>
          <a:p>
            <a:pPr marL="442913" indent="-442913">
              <a:spcAft>
                <a:spcPts val="1200"/>
              </a:spcAft>
              <a:buFont typeface="Wingdings" pitchFamily="2" charset="2"/>
              <a:buChar char="§"/>
            </a:pPr>
            <a:r>
              <a:rPr lang="en-US" sz="1900" dirty="0">
                <a:solidFill>
                  <a:schemeClr val="bg2">
                    <a:lumMod val="10000"/>
                  </a:schemeClr>
                </a:solidFill>
                <a:latin typeface="Arial" pitchFamily="34" charset="0"/>
                <a:ea typeface="Calibri" pitchFamily="34" charset="0"/>
                <a:cs typeface="Arial" pitchFamily="34" charset="0"/>
              </a:rPr>
              <a:t>The</a:t>
            </a:r>
            <a:r>
              <a:rPr lang="en-US" sz="1900" dirty="0">
                <a:latin typeface="Arial" pitchFamily="34" charset="0"/>
                <a:ea typeface="Calibri" pitchFamily="34" charset="0"/>
                <a:cs typeface="Arial" pitchFamily="34" charset="0"/>
              </a:rPr>
              <a:t> </a:t>
            </a:r>
            <a:r>
              <a:rPr lang="en-US" sz="1900" dirty="0">
                <a:solidFill>
                  <a:srgbClr val="0070C0"/>
                </a:solidFill>
                <a:latin typeface="Arial" pitchFamily="34" charset="0"/>
                <a:ea typeface="Calibri" pitchFamily="34" charset="0"/>
                <a:cs typeface="Arial" pitchFamily="34" charset="0"/>
              </a:rPr>
              <a:t>SECP</a:t>
            </a:r>
            <a:r>
              <a:rPr lang="en-US" sz="1900" dirty="0">
                <a:latin typeface="Arial" pitchFamily="34" charset="0"/>
                <a:ea typeface="Calibri" pitchFamily="34" charset="0"/>
                <a:cs typeface="Arial" pitchFamily="34" charset="0"/>
              </a:rPr>
              <a:t>, </a:t>
            </a:r>
            <a:r>
              <a:rPr lang="en-US" sz="1900" dirty="0">
                <a:solidFill>
                  <a:schemeClr val="bg2">
                    <a:lumMod val="10000"/>
                  </a:schemeClr>
                </a:solidFill>
                <a:latin typeface="Arial" pitchFamily="34" charset="0"/>
                <a:ea typeface="Calibri" pitchFamily="34" charset="0"/>
                <a:cs typeface="Arial" pitchFamily="34" charset="0"/>
              </a:rPr>
              <a:t>as a regulator of the corporate sector, is to play a proactive role in promotion and regulation of housing supply agents like Developer Industry, Construction Materials Industry etc. </a:t>
            </a:r>
          </a:p>
          <a:p>
            <a:pPr marL="442913" indent="-442913">
              <a:spcAft>
                <a:spcPts val="1200"/>
              </a:spcAft>
              <a:buFont typeface="Wingdings" pitchFamily="2" charset="2"/>
              <a:buChar char="§"/>
            </a:pPr>
            <a:r>
              <a:rPr lang="en-US" sz="1900" dirty="0" smtClean="0">
                <a:solidFill>
                  <a:srgbClr val="0070C0"/>
                </a:solidFill>
                <a:latin typeface="Arial" pitchFamily="34" charset="0"/>
                <a:ea typeface="Calibri" pitchFamily="34" charset="0"/>
                <a:cs typeface="Arial" pitchFamily="34" charset="0"/>
              </a:rPr>
              <a:t>SECP </a:t>
            </a:r>
            <a:r>
              <a:rPr lang="en-US" sz="1900" dirty="0">
                <a:solidFill>
                  <a:schemeClr val="bg2">
                    <a:lumMod val="10000"/>
                  </a:schemeClr>
                </a:solidFill>
                <a:latin typeface="Arial" pitchFamily="34" charset="0"/>
                <a:ea typeface="Calibri" pitchFamily="34" charset="0"/>
                <a:cs typeface="Arial" pitchFamily="34" charset="0"/>
              </a:rPr>
              <a:t>to launch Real Estate regulatory initiatives under process like Real-Estate Regulatory Regime, Guidelines on Private-Public Partnership, Guidelines on Property Valuation etc</a:t>
            </a:r>
            <a:r>
              <a:rPr lang="en-US" sz="1900" dirty="0" smtClean="0">
                <a:solidFill>
                  <a:schemeClr val="bg2">
                    <a:lumMod val="10000"/>
                  </a:schemeClr>
                </a:solidFill>
                <a:latin typeface="Arial" pitchFamily="34" charset="0"/>
                <a:ea typeface="Calibri" pitchFamily="34" charset="0"/>
                <a:cs typeface="Arial" pitchFamily="34" charset="0"/>
              </a:rPr>
              <a:t>.</a:t>
            </a:r>
          </a:p>
          <a:p>
            <a:pPr marL="442913" indent="-442913">
              <a:spcAft>
                <a:spcPts val="1200"/>
              </a:spcAft>
              <a:buFont typeface="Wingdings" pitchFamily="2" charset="2"/>
              <a:buChar char="§"/>
            </a:pPr>
            <a:r>
              <a:rPr lang="en-US" sz="1900" dirty="0" smtClean="0">
                <a:solidFill>
                  <a:srgbClr val="0070C0"/>
                </a:solidFill>
                <a:latin typeface="Arial" pitchFamily="34" charset="0"/>
                <a:ea typeface="Calibri" pitchFamily="34" charset="0"/>
                <a:cs typeface="Arial" pitchFamily="34" charset="0"/>
              </a:rPr>
              <a:t>Real Estate Regulatory Act (RERA): </a:t>
            </a:r>
            <a:r>
              <a:rPr lang="en-US" sz="1900" dirty="0" smtClean="0">
                <a:solidFill>
                  <a:schemeClr val="bg2">
                    <a:lumMod val="10000"/>
                  </a:schemeClr>
                </a:solidFill>
                <a:latin typeface="Arial" pitchFamily="34" charset="0"/>
                <a:ea typeface="Calibri" pitchFamily="34" charset="0"/>
                <a:cs typeface="Arial" pitchFamily="34" charset="0"/>
              </a:rPr>
              <a:t>SECP to announce RERA to ensure discipline, confidence, and enforcement of rules, regulations and policies</a:t>
            </a:r>
            <a:endParaRPr lang="en-US" sz="1900" dirty="0">
              <a:solidFill>
                <a:schemeClr val="bg2">
                  <a:lumMod val="10000"/>
                </a:schemeClr>
              </a:solidFill>
              <a:latin typeface="Arial" pitchFamily="34" charset="0"/>
              <a:ea typeface="Calibri" pitchFamily="34" charset="0"/>
              <a:cs typeface="Arial" pitchFamily="34" charset="0"/>
            </a:endParaRPr>
          </a:p>
          <a:p>
            <a:pPr marL="442913" indent="-442913">
              <a:spcAft>
                <a:spcPts val="1200"/>
              </a:spcAft>
              <a:buFont typeface="Wingdings" pitchFamily="2" charset="2"/>
              <a:buChar char="§"/>
            </a:pPr>
            <a:r>
              <a:rPr lang="en-US" sz="1900" dirty="0" smtClean="0">
                <a:solidFill>
                  <a:schemeClr val="bg2">
                    <a:lumMod val="10000"/>
                  </a:schemeClr>
                </a:solidFill>
                <a:latin typeface="Arial" pitchFamily="34" charset="0"/>
                <a:ea typeface="Calibri" pitchFamily="34" charset="0"/>
                <a:cs typeface="Arial" pitchFamily="34" charset="0"/>
              </a:rPr>
              <a:t>Guidelines </a:t>
            </a:r>
            <a:r>
              <a:rPr lang="en-US" sz="1900" dirty="0">
                <a:solidFill>
                  <a:schemeClr val="bg2">
                    <a:lumMod val="10000"/>
                  </a:schemeClr>
                </a:solidFill>
                <a:latin typeface="Arial" pitchFamily="34" charset="0"/>
                <a:ea typeface="Calibri" pitchFamily="34" charset="0"/>
                <a:cs typeface="Arial" pitchFamily="34" charset="0"/>
              </a:rPr>
              <a:t>on </a:t>
            </a:r>
            <a:r>
              <a:rPr lang="en-US" sz="1900" dirty="0">
                <a:solidFill>
                  <a:srgbClr val="0070C0"/>
                </a:solidFill>
                <a:latin typeface="Arial" pitchFamily="34" charset="0"/>
                <a:ea typeface="Calibri" pitchFamily="34" charset="0"/>
                <a:cs typeface="Arial" pitchFamily="34" charset="0"/>
              </a:rPr>
              <a:t>Private-Public </a:t>
            </a:r>
            <a:r>
              <a:rPr lang="en-US" sz="1900" dirty="0" smtClean="0">
                <a:solidFill>
                  <a:srgbClr val="0070C0"/>
                </a:solidFill>
                <a:latin typeface="Arial" pitchFamily="34" charset="0"/>
                <a:ea typeface="Calibri" pitchFamily="34" charset="0"/>
                <a:cs typeface="Arial" pitchFamily="34" charset="0"/>
              </a:rPr>
              <a:t>Partnership,</a:t>
            </a:r>
            <a:r>
              <a:rPr lang="en-US" sz="1900" dirty="0">
                <a:solidFill>
                  <a:srgbClr val="0070C0"/>
                </a:solidFill>
                <a:latin typeface="Arial" pitchFamily="34" charset="0"/>
                <a:ea typeface="Calibri" pitchFamily="34" charset="0"/>
                <a:cs typeface="Arial" pitchFamily="34" charset="0"/>
              </a:rPr>
              <a:t> </a:t>
            </a:r>
            <a:r>
              <a:rPr lang="en-US" sz="1900" dirty="0" smtClean="0">
                <a:solidFill>
                  <a:srgbClr val="0070C0"/>
                </a:solidFill>
                <a:latin typeface="Arial" pitchFamily="34" charset="0"/>
                <a:ea typeface="Calibri" pitchFamily="34" charset="0"/>
                <a:cs typeface="Arial" pitchFamily="34" charset="0"/>
              </a:rPr>
              <a:t>Property Valuation</a:t>
            </a:r>
          </a:p>
          <a:p>
            <a:pPr marL="442913" indent="-442913">
              <a:spcAft>
                <a:spcPts val="1200"/>
              </a:spcAft>
              <a:buFont typeface="Wingdings" pitchFamily="2" charset="2"/>
              <a:buChar char="§"/>
            </a:pPr>
            <a:r>
              <a:rPr lang="en-US" sz="1900" b="1" dirty="0">
                <a:solidFill>
                  <a:srgbClr val="0070C0"/>
                </a:solidFill>
                <a:latin typeface="Arial" pitchFamily="34" charset="0"/>
                <a:ea typeface="Calibri" pitchFamily="34" charset="0"/>
                <a:cs typeface="Arial" pitchFamily="34" charset="0"/>
              </a:rPr>
              <a:t>Role of Building Control Authorities</a:t>
            </a:r>
            <a:r>
              <a:rPr lang="en-US" sz="1900" b="1" dirty="0">
                <a:solidFill>
                  <a:srgbClr val="296121"/>
                </a:solidFill>
                <a:latin typeface="Arial" pitchFamily="34" charset="0"/>
                <a:ea typeface="Calibri" pitchFamily="34" charset="0"/>
                <a:cs typeface="Arial" pitchFamily="34" charset="0"/>
              </a:rPr>
              <a:t>: </a:t>
            </a:r>
            <a:r>
              <a:rPr lang="en-US" sz="1900" dirty="0">
                <a:solidFill>
                  <a:schemeClr val="bg2">
                    <a:lumMod val="10000"/>
                  </a:schemeClr>
                </a:solidFill>
                <a:latin typeface="Arial" pitchFamily="34" charset="0"/>
                <a:ea typeface="Calibri" pitchFamily="34" charset="0"/>
                <a:cs typeface="Arial" pitchFamily="34" charset="0"/>
              </a:rPr>
              <a:t>Relaxed regulations like FARs for Low-Income Housing, Fees </a:t>
            </a:r>
            <a:r>
              <a:rPr lang="en-US" sz="1900" dirty="0" smtClean="0">
                <a:solidFill>
                  <a:schemeClr val="bg2">
                    <a:lumMod val="10000"/>
                  </a:schemeClr>
                </a:solidFill>
                <a:latin typeface="Arial" pitchFamily="34" charset="0"/>
                <a:ea typeface="Calibri" pitchFamily="34" charset="0"/>
                <a:cs typeface="Arial" pitchFamily="34" charset="0"/>
              </a:rPr>
              <a:t>etc.</a:t>
            </a:r>
            <a:endParaRPr lang="en-US" sz="1900" dirty="0">
              <a:solidFill>
                <a:schemeClr val="bg2">
                  <a:lumMod val="10000"/>
                </a:schemeClr>
              </a:solidFill>
              <a:latin typeface="Arial" pitchFamily="34" charset="0"/>
              <a:ea typeface="Calibri" pitchFamily="34" charset="0"/>
              <a:cs typeface="Arial" pitchFamily="34" charset="0"/>
            </a:endParaRPr>
          </a:p>
          <a:p>
            <a:pPr marL="442913" indent="-442913">
              <a:spcAft>
                <a:spcPts val="1200"/>
              </a:spcAft>
              <a:buFont typeface="Wingdings" pitchFamily="2" charset="2"/>
              <a:buChar char="§"/>
            </a:pPr>
            <a:r>
              <a:rPr lang="en-US" sz="1900" dirty="0">
                <a:solidFill>
                  <a:srgbClr val="0070C0"/>
                </a:solidFill>
                <a:latin typeface="Arial" pitchFamily="34" charset="0"/>
                <a:ea typeface="Calibri" pitchFamily="34" charset="0"/>
                <a:cs typeface="Arial" pitchFamily="34" charset="0"/>
              </a:rPr>
              <a:t>Role of </a:t>
            </a:r>
            <a:r>
              <a:rPr lang="en-US" sz="1900" b="1" dirty="0">
                <a:solidFill>
                  <a:srgbClr val="0070C0"/>
                </a:solidFill>
                <a:latin typeface="Arial" pitchFamily="34" charset="0"/>
                <a:ea typeface="Calibri" pitchFamily="34" charset="0"/>
                <a:cs typeface="Arial" pitchFamily="34" charset="0"/>
              </a:rPr>
              <a:t>Architects and Civil Engineering Designers</a:t>
            </a:r>
          </a:p>
          <a:p>
            <a:pPr marL="442913" indent="-442913">
              <a:spcAft>
                <a:spcPts val="1200"/>
              </a:spcAft>
              <a:buFont typeface="Wingdings" pitchFamily="2" charset="2"/>
              <a:buChar char="§"/>
            </a:pPr>
            <a:r>
              <a:rPr lang="en-US" sz="1900" b="1" dirty="0">
                <a:solidFill>
                  <a:srgbClr val="0070C0"/>
                </a:solidFill>
                <a:latin typeface="Arial" pitchFamily="34" charset="0"/>
                <a:ea typeface="Calibri" pitchFamily="34" charset="0"/>
                <a:cs typeface="Arial" pitchFamily="34" charset="0"/>
              </a:rPr>
              <a:t>Role of Urban Planners in Housing: </a:t>
            </a:r>
            <a:r>
              <a:rPr lang="en-US" sz="1900" dirty="0">
                <a:solidFill>
                  <a:schemeClr val="bg2">
                    <a:lumMod val="10000"/>
                  </a:schemeClr>
                </a:solidFill>
                <a:latin typeface="Arial" pitchFamily="34" charset="0"/>
                <a:ea typeface="Calibri" pitchFamily="34" charset="0"/>
                <a:cs typeface="Arial" pitchFamily="34" charset="0"/>
              </a:rPr>
              <a:t>Urban planning to cover development of new habitat, social and physical infrastructure etc.</a:t>
            </a:r>
          </a:p>
          <a:p>
            <a:pPr marL="442913" indent="-442913">
              <a:spcAft>
                <a:spcPts val="1200"/>
              </a:spcAft>
              <a:buFont typeface="Wingdings" pitchFamily="2" charset="2"/>
              <a:buChar char="§"/>
            </a:pPr>
            <a:endParaRPr lang="en-US" sz="1900" dirty="0">
              <a:solidFill>
                <a:srgbClr val="00B0F0"/>
              </a:solidFill>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25817944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1"/>
          <p:cNvSpPr>
            <a:spLocks noGrp="1"/>
          </p:cNvSpPr>
          <p:nvPr>
            <p:ph type="sldNum" sz="quarter" idx="10"/>
          </p:nvPr>
        </p:nvSpPr>
        <p:spPr bwMode="auto">
          <a:ln>
            <a:miter lim="800000"/>
            <a:headEnd/>
            <a:tailEnd/>
          </a:ln>
        </p:spPr>
        <p:txBody>
          <a:bodyPr vert="horz" wrap="square" numCol="1" anchorCtr="0" compatLnSpc="1">
            <a:prstTxWarp prst="textNoShape">
              <a:avLst/>
            </a:prstTxWarp>
          </a:bodyPr>
          <a:lstStyle/>
          <a:p>
            <a:pPr fontAlgn="base">
              <a:spcBef>
                <a:spcPct val="0"/>
              </a:spcBef>
              <a:spcAft>
                <a:spcPct val="0"/>
              </a:spcAft>
              <a:defRPr/>
            </a:pPr>
            <a:fld id="{2C584FE7-676B-40A0-A64B-BDAE3C47B517}" type="slidenum">
              <a:rPr lang="en-US" smtClean="0">
                <a:latin typeface="Arial" charset="0"/>
                <a:cs typeface="Arial" charset="0"/>
              </a:rPr>
              <a:pPr fontAlgn="base">
                <a:spcBef>
                  <a:spcPct val="0"/>
                </a:spcBef>
                <a:spcAft>
                  <a:spcPct val="0"/>
                </a:spcAft>
                <a:defRPr/>
              </a:pPr>
              <a:t>27</a:t>
            </a:fld>
            <a:endParaRPr lang="en-US" dirty="0" smtClean="0">
              <a:latin typeface="Arial" charset="0"/>
              <a:cs typeface="Arial" charset="0"/>
            </a:endParaRPr>
          </a:p>
        </p:txBody>
      </p:sp>
      <p:sp>
        <p:nvSpPr>
          <p:cNvPr id="17410" name="Rectangle 1"/>
          <p:cNvSpPr txBox="1">
            <a:spLocks noChangeArrowheads="1"/>
          </p:cNvSpPr>
          <p:nvPr/>
        </p:nvSpPr>
        <p:spPr bwMode="auto">
          <a:xfrm>
            <a:off x="1028131" y="5668371"/>
            <a:ext cx="8305800" cy="509516"/>
          </a:xfrm>
          <a:prstGeom prst="rect">
            <a:avLst/>
          </a:prstGeom>
          <a:noFill/>
          <a:ln w="9525">
            <a:noFill/>
            <a:miter lim="800000"/>
            <a:headEnd/>
            <a:tailEnd/>
          </a:ln>
        </p:spPr>
        <p:txBody>
          <a:bodyPr/>
          <a:lstStyle/>
          <a:p>
            <a:r>
              <a:rPr lang="en-US" sz="2400" dirty="0">
                <a:solidFill>
                  <a:srgbClr val="0070C0"/>
                </a:solidFill>
                <a:latin typeface="+mj-lt"/>
                <a:ea typeface="+mj-ea"/>
                <a:cs typeface="+mj-cs"/>
                <a:sym typeface="Gill Sans Light"/>
              </a:rPr>
              <a:t>Role of ABAD and Academia</a:t>
            </a:r>
          </a:p>
        </p:txBody>
      </p:sp>
      <p:sp>
        <p:nvSpPr>
          <p:cNvPr id="2" name="TextBox 1"/>
          <p:cNvSpPr txBox="1"/>
          <p:nvPr/>
        </p:nvSpPr>
        <p:spPr>
          <a:xfrm>
            <a:off x="987187" y="509520"/>
            <a:ext cx="10285863" cy="4678204"/>
          </a:xfrm>
          <a:prstGeom prst="rect">
            <a:avLst/>
          </a:prstGeom>
          <a:noFill/>
        </p:spPr>
        <p:txBody>
          <a:bodyPr wrap="square">
            <a:spAutoFit/>
          </a:bodyPr>
          <a:lstStyle/>
          <a:p>
            <a:pPr marL="442913" indent="-442913">
              <a:lnSpc>
                <a:spcPct val="90000"/>
              </a:lnSpc>
              <a:spcAft>
                <a:spcPts val="800"/>
              </a:spcAft>
              <a:buFontTx/>
              <a:buChar char="•"/>
            </a:pPr>
            <a:r>
              <a:rPr lang="en-US" sz="2000" dirty="0">
                <a:solidFill>
                  <a:srgbClr val="0070C0"/>
                </a:solidFill>
                <a:latin typeface="Arial" pitchFamily="34" charset="0"/>
                <a:ea typeface="Calibri" pitchFamily="34" charset="0"/>
                <a:cs typeface="Arial" pitchFamily="34" charset="0"/>
              </a:rPr>
              <a:t>Developer</a:t>
            </a:r>
            <a:r>
              <a:rPr lang="en-US" sz="2000" dirty="0">
                <a:solidFill>
                  <a:srgbClr val="414141"/>
                </a:solidFill>
                <a:latin typeface="Arial" pitchFamily="34" charset="0"/>
                <a:ea typeface="Calibri" pitchFamily="34" charset="0"/>
                <a:cs typeface="Arial" pitchFamily="34" charset="0"/>
              </a:rPr>
              <a:t> </a:t>
            </a:r>
            <a:r>
              <a:rPr lang="en-US" sz="2000" dirty="0">
                <a:solidFill>
                  <a:schemeClr val="bg2">
                    <a:lumMod val="10000"/>
                  </a:schemeClr>
                </a:solidFill>
                <a:latin typeface="Arial" pitchFamily="34" charset="0"/>
                <a:ea typeface="Calibri" pitchFamily="34" charset="0"/>
                <a:cs typeface="Arial" pitchFamily="34" charset="0"/>
              </a:rPr>
              <a:t>Industry to play a key role in production of Low-Income Housing on manufacturing scale production to provide economies of </a:t>
            </a:r>
            <a:r>
              <a:rPr lang="en-US" sz="2000" dirty="0" smtClean="0">
                <a:solidFill>
                  <a:schemeClr val="bg2">
                    <a:lumMod val="10000"/>
                  </a:schemeClr>
                </a:solidFill>
                <a:latin typeface="Arial" pitchFamily="34" charset="0"/>
                <a:ea typeface="Calibri" pitchFamily="34" charset="0"/>
                <a:cs typeface="Arial" pitchFamily="34" charset="0"/>
              </a:rPr>
              <a:t>scale</a:t>
            </a:r>
            <a:r>
              <a:rPr lang="en-US" sz="2000" dirty="0" smtClean="0">
                <a:solidFill>
                  <a:srgbClr val="414141"/>
                </a:solidFill>
                <a:latin typeface="Arial" pitchFamily="34" charset="0"/>
                <a:ea typeface="Calibri" pitchFamily="34" charset="0"/>
                <a:cs typeface="Arial" pitchFamily="34" charset="0"/>
              </a:rPr>
              <a:t>.</a:t>
            </a:r>
            <a:endParaRPr lang="en-US" sz="2000" dirty="0">
              <a:solidFill>
                <a:srgbClr val="414141"/>
              </a:solidFill>
              <a:latin typeface="Arial" pitchFamily="34" charset="0"/>
              <a:ea typeface="Calibri" pitchFamily="34" charset="0"/>
              <a:cs typeface="Arial" pitchFamily="34" charset="0"/>
            </a:endParaRPr>
          </a:p>
          <a:p>
            <a:pPr marL="442913" indent="-442913">
              <a:lnSpc>
                <a:spcPct val="90000"/>
              </a:lnSpc>
              <a:spcAft>
                <a:spcPts val="800"/>
              </a:spcAft>
              <a:buFontTx/>
              <a:buChar char="•"/>
            </a:pPr>
            <a:r>
              <a:rPr lang="en-US" sz="2000" dirty="0" smtClean="0">
                <a:solidFill>
                  <a:srgbClr val="0070C0"/>
                </a:solidFill>
                <a:latin typeface="Arial" pitchFamily="34" charset="0"/>
                <a:ea typeface="Calibri" pitchFamily="34" charset="0"/>
                <a:cs typeface="Arial" pitchFamily="34" charset="0"/>
              </a:rPr>
              <a:t>Developers</a:t>
            </a:r>
            <a:r>
              <a:rPr lang="en-US" sz="2000" dirty="0" smtClean="0">
                <a:solidFill>
                  <a:srgbClr val="414141"/>
                </a:solidFill>
                <a:latin typeface="Arial" pitchFamily="34" charset="0"/>
                <a:ea typeface="Calibri" pitchFamily="34" charset="0"/>
                <a:cs typeface="Arial" pitchFamily="34" charset="0"/>
              </a:rPr>
              <a:t> </a:t>
            </a:r>
            <a:r>
              <a:rPr lang="en-US" sz="2000" dirty="0">
                <a:solidFill>
                  <a:schemeClr val="bg2">
                    <a:lumMod val="10000"/>
                  </a:schemeClr>
                </a:solidFill>
                <a:latin typeface="Arial" pitchFamily="34" charset="0"/>
                <a:ea typeface="Calibri" pitchFamily="34" charset="0"/>
                <a:cs typeface="Arial" pitchFamily="34" charset="0"/>
              </a:rPr>
              <a:t>to maximizing use of </a:t>
            </a:r>
            <a:r>
              <a:rPr lang="en-US" sz="2000" dirty="0" smtClean="0">
                <a:solidFill>
                  <a:schemeClr val="bg2">
                    <a:lumMod val="10000"/>
                  </a:schemeClr>
                </a:solidFill>
                <a:latin typeface="Arial" pitchFamily="34" charset="0"/>
                <a:ea typeface="Calibri" pitchFamily="34" charset="0"/>
                <a:cs typeface="Arial" pitchFamily="34" charset="0"/>
              </a:rPr>
              <a:t>role of construction technology </a:t>
            </a:r>
            <a:r>
              <a:rPr lang="en-US" sz="2000" dirty="0">
                <a:solidFill>
                  <a:schemeClr val="bg2">
                    <a:lumMod val="10000"/>
                  </a:schemeClr>
                </a:solidFill>
                <a:latin typeface="Arial" pitchFamily="34" charset="0"/>
                <a:ea typeface="Calibri" pitchFamily="34" charset="0"/>
                <a:cs typeface="Arial" pitchFamily="34" charset="0"/>
              </a:rPr>
              <a:t>and innovation and standardization of </a:t>
            </a:r>
            <a:r>
              <a:rPr lang="en-US" sz="2000" dirty="0" smtClean="0">
                <a:solidFill>
                  <a:schemeClr val="bg2">
                    <a:lumMod val="10000"/>
                  </a:schemeClr>
                </a:solidFill>
                <a:latin typeface="Arial" pitchFamily="34" charset="0"/>
                <a:ea typeface="Calibri" pitchFamily="34" charset="0"/>
                <a:cs typeface="Arial" pitchFamily="34" charset="0"/>
              </a:rPr>
              <a:t>construction materials</a:t>
            </a:r>
            <a:r>
              <a:rPr lang="en-US" sz="2000" dirty="0" smtClean="0">
                <a:solidFill>
                  <a:srgbClr val="414141"/>
                </a:solidFill>
                <a:latin typeface="Arial" pitchFamily="34" charset="0"/>
                <a:ea typeface="Calibri" pitchFamily="34" charset="0"/>
                <a:cs typeface="Arial" pitchFamily="34" charset="0"/>
              </a:rPr>
              <a:t>.</a:t>
            </a:r>
            <a:r>
              <a:rPr lang="en-US" sz="2000" dirty="0" smtClean="0">
                <a:solidFill>
                  <a:srgbClr val="414141"/>
                </a:solidFill>
                <a:latin typeface="Arial" pitchFamily="34" charset="0"/>
                <a:ea typeface="Calibri" pitchFamily="34" charset="0"/>
                <a:cs typeface="Arial" pitchFamily="34" charset="0"/>
                <a:sym typeface="Gill Sans Light"/>
              </a:rPr>
              <a:t> </a:t>
            </a:r>
            <a:endParaRPr lang="en-US" sz="2000" dirty="0">
              <a:solidFill>
                <a:srgbClr val="414141"/>
              </a:solidFill>
              <a:latin typeface="Arial" pitchFamily="34" charset="0"/>
              <a:ea typeface="Calibri" pitchFamily="34" charset="0"/>
              <a:cs typeface="Arial" pitchFamily="34" charset="0"/>
              <a:sym typeface="Gill Sans Light"/>
            </a:endParaRPr>
          </a:p>
          <a:p>
            <a:pPr marL="442913" indent="-442913">
              <a:lnSpc>
                <a:spcPct val="90000"/>
              </a:lnSpc>
              <a:spcAft>
                <a:spcPts val="800"/>
              </a:spcAft>
              <a:buFontTx/>
              <a:buChar char="•"/>
            </a:pPr>
            <a:r>
              <a:rPr lang="en-US" sz="2000" dirty="0">
                <a:solidFill>
                  <a:schemeClr val="bg2">
                    <a:lumMod val="10000"/>
                  </a:schemeClr>
                </a:solidFill>
                <a:latin typeface="Arial" pitchFamily="34" charset="0"/>
                <a:ea typeface="Calibri" pitchFamily="34" charset="0"/>
                <a:cs typeface="Arial" pitchFamily="34" charset="0"/>
              </a:rPr>
              <a:t>The</a:t>
            </a:r>
            <a:r>
              <a:rPr lang="en-US" sz="2000" dirty="0">
                <a:solidFill>
                  <a:srgbClr val="414141"/>
                </a:solidFill>
                <a:latin typeface="Arial" pitchFamily="34" charset="0"/>
                <a:ea typeface="Calibri" pitchFamily="34" charset="0"/>
                <a:cs typeface="Arial" pitchFamily="34" charset="0"/>
              </a:rPr>
              <a:t> </a:t>
            </a:r>
            <a:r>
              <a:rPr lang="en-US" sz="2000" dirty="0">
                <a:solidFill>
                  <a:srgbClr val="0070C0"/>
                </a:solidFill>
                <a:latin typeface="Arial" pitchFamily="34" charset="0"/>
                <a:ea typeface="Calibri" pitchFamily="34" charset="0"/>
                <a:cs typeface="Arial" pitchFamily="34" charset="0"/>
              </a:rPr>
              <a:t>Developer</a:t>
            </a:r>
            <a:r>
              <a:rPr lang="en-US" sz="2000" dirty="0">
                <a:solidFill>
                  <a:srgbClr val="414141"/>
                </a:solidFill>
                <a:latin typeface="Arial" pitchFamily="34" charset="0"/>
                <a:ea typeface="Calibri" pitchFamily="34" charset="0"/>
                <a:cs typeface="Arial" pitchFamily="34" charset="0"/>
              </a:rPr>
              <a:t> </a:t>
            </a:r>
            <a:r>
              <a:rPr lang="en-US" sz="2000" dirty="0">
                <a:solidFill>
                  <a:schemeClr val="bg2">
                    <a:lumMod val="10000"/>
                  </a:schemeClr>
                </a:solidFill>
                <a:latin typeface="Arial" pitchFamily="34" charset="0"/>
                <a:ea typeface="Calibri" pitchFamily="34" charset="0"/>
                <a:cs typeface="Arial" pitchFamily="34" charset="0"/>
              </a:rPr>
              <a:t>Industry may need to have technology transfer under joint ventures with large scale developers in the region</a:t>
            </a:r>
          </a:p>
          <a:p>
            <a:pPr marL="442913" indent="-442913">
              <a:lnSpc>
                <a:spcPct val="90000"/>
              </a:lnSpc>
              <a:spcAft>
                <a:spcPts val="800"/>
              </a:spcAft>
              <a:buFontTx/>
              <a:buChar char="•"/>
            </a:pPr>
            <a:r>
              <a:rPr lang="en-US" sz="2000" dirty="0">
                <a:solidFill>
                  <a:srgbClr val="0070C0"/>
                </a:solidFill>
                <a:latin typeface="Arial" pitchFamily="34" charset="0"/>
                <a:ea typeface="Calibri" pitchFamily="34" charset="0"/>
                <a:cs typeface="Arial" pitchFamily="34" charset="0"/>
              </a:rPr>
              <a:t>Developers</a:t>
            </a:r>
            <a:r>
              <a:rPr lang="en-US" sz="2000" dirty="0">
                <a:solidFill>
                  <a:srgbClr val="414141"/>
                </a:solidFill>
                <a:latin typeface="Arial" pitchFamily="34" charset="0"/>
                <a:ea typeface="Calibri" pitchFamily="34" charset="0"/>
                <a:cs typeface="Arial" pitchFamily="34" charset="0"/>
              </a:rPr>
              <a:t> </a:t>
            </a:r>
            <a:r>
              <a:rPr lang="en-US" sz="2000" dirty="0">
                <a:solidFill>
                  <a:schemeClr val="bg2">
                    <a:lumMod val="10000"/>
                  </a:schemeClr>
                </a:solidFill>
                <a:latin typeface="Arial" pitchFamily="34" charset="0"/>
                <a:ea typeface="Calibri" pitchFamily="34" charset="0"/>
                <a:cs typeface="Arial" pitchFamily="34" charset="0"/>
              </a:rPr>
              <a:t>may also develop and promote </a:t>
            </a:r>
            <a:r>
              <a:rPr lang="en-US" sz="2000" dirty="0" smtClean="0">
                <a:solidFill>
                  <a:schemeClr val="bg2">
                    <a:lumMod val="10000"/>
                  </a:schemeClr>
                </a:solidFill>
                <a:latin typeface="Arial" pitchFamily="34" charset="0"/>
                <a:ea typeface="Calibri" pitchFamily="34" charset="0"/>
                <a:cs typeface="Arial" pitchFamily="34" charset="0"/>
              </a:rPr>
              <a:t>low-income housing schemes outside </a:t>
            </a:r>
            <a:r>
              <a:rPr lang="en-US" sz="2000" dirty="0">
                <a:solidFill>
                  <a:schemeClr val="bg2">
                    <a:lumMod val="10000"/>
                  </a:schemeClr>
                </a:solidFill>
                <a:latin typeface="Arial" pitchFamily="34" charset="0"/>
                <a:ea typeface="Calibri" pitchFamily="34" charset="0"/>
                <a:cs typeface="Arial" pitchFamily="34" charset="0"/>
              </a:rPr>
              <a:t>PM’s LIH Program</a:t>
            </a:r>
            <a:endParaRPr lang="en-US" sz="2000" dirty="0">
              <a:solidFill>
                <a:schemeClr val="bg2">
                  <a:lumMod val="10000"/>
                </a:schemeClr>
              </a:solidFill>
              <a:latin typeface="Arial" pitchFamily="34" charset="0"/>
              <a:ea typeface="Calibri" pitchFamily="34" charset="0"/>
              <a:cs typeface="Arial" pitchFamily="34" charset="0"/>
              <a:sym typeface="Gill Sans Light"/>
            </a:endParaRPr>
          </a:p>
          <a:p>
            <a:pPr marL="442913" indent="-442913">
              <a:lnSpc>
                <a:spcPct val="90000"/>
              </a:lnSpc>
              <a:spcAft>
                <a:spcPts val="800"/>
              </a:spcAft>
              <a:buFontTx/>
              <a:buChar char="•"/>
            </a:pPr>
            <a:r>
              <a:rPr lang="en-US" sz="2000" dirty="0">
                <a:solidFill>
                  <a:srgbClr val="0070C0"/>
                </a:solidFill>
                <a:latin typeface="Arial" pitchFamily="34" charset="0"/>
                <a:ea typeface="Calibri" pitchFamily="34" charset="0"/>
                <a:cs typeface="Arial" pitchFamily="34" charset="0"/>
              </a:rPr>
              <a:t>Academia</a:t>
            </a:r>
            <a:r>
              <a:rPr lang="en-US" sz="2000" dirty="0">
                <a:solidFill>
                  <a:schemeClr val="bg2">
                    <a:lumMod val="10000"/>
                  </a:schemeClr>
                </a:solidFill>
                <a:latin typeface="Arial" pitchFamily="34" charset="0"/>
                <a:ea typeface="Calibri" pitchFamily="34" charset="0"/>
                <a:cs typeface="Arial" pitchFamily="34" charset="0"/>
              </a:rPr>
              <a:t>: To enhance role of </a:t>
            </a:r>
            <a:r>
              <a:rPr lang="en-US" sz="2000" dirty="0" smtClean="0">
                <a:solidFill>
                  <a:schemeClr val="bg2">
                    <a:lumMod val="10000"/>
                  </a:schemeClr>
                </a:solidFill>
                <a:latin typeface="Arial" pitchFamily="34" charset="0"/>
                <a:ea typeface="Calibri" pitchFamily="34" charset="0"/>
                <a:cs typeface="Arial" pitchFamily="34" charset="0"/>
              </a:rPr>
              <a:t>universities and academia in finding </a:t>
            </a:r>
            <a:r>
              <a:rPr lang="en-US" sz="2000" dirty="0">
                <a:solidFill>
                  <a:schemeClr val="bg2">
                    <a:lumMod val="10000"/>
                  </a:schemeClr>
                </a:solidFill>
                <a:latin typeface="Arial" pitchFamily="34" charset="0"/>
                <a:ea typeface="Calibri" pitchFamily="34" charset="0"/>
                <a:cs typeface="Arial" pitchFamily="34" charset="0"/>
              </a:rPr>
              <a:t>economical solutions for Low-Cost Housing, the </a:t>
            </a:r>
            <a:r>
              <a:rPr lang="en-US" sz="2000" dirty="0" smtClean="0">
                <a:solidFill>
                  <a:schemeClr val="bg2">
                    <a:lumMod val="10000"/>
                  </a:schemeClr>
                </a:solidFill>
                <a:latin typeface="Arial" pitchFamily="34" charset="0"/>
                <a:ea typeface="Calibri" pitchFamily="34" charset="0"/>
                <a:cs typeface="Arial" pitchFamily="34" charset="0"/>
              </a:rPr>
              <a:t>Govt.. </a:t>
            </a:r>
            <a:r>
              <a:rPr lang="en-US" sz="2000" dirty="0">
                <a:solidFill>
                  <a:schemeClr val="bg2">
                    <a:lumMod val="10000"/>
                  </a:schemeClr>
                </a:solidFill>
                <a:latin typeface="Arial" pitchFamily="34" charset="0"/>
                <a:ea typeface="Calibri" pitchFamily="34" charset="0"/>
                <a:cs typeface="Arial" pitchFamily="34" charset="0"/>
              </a:rPr>
              <a:t>to </a:t>
            </a:r>
            <a:r>
              <a:rPr lang="en-US" sz="2000" dirty="0">
                <a:solidFill>
                  <a:schemeClr val="bg2">
                    <a:lumMod val="10000"/>
                  </a:schemeClr>
                </a:solidFill>
                <a:latin typeface="Arial" pitchFamily="34" charset="0"/>
                <a:ea typeface="Calibri" pitchFamily="34" charset="0"/>
                <a:cs typeface="Arial" pitchFamily="34" charset="0"/>
                <a:sym typeface="Gill Sans Light"/>
              </a:rPr>
              <a:t>set up Housing and Urban Development Departments </a:t>
            </a:r>
            <a:r>
              <a:rPr lang="en-US" sz="2000" dirty="0" smtClean="0">
                <a:solidFill>
                  <a:schemeClr val="bg2">
                    <a:lumMod val="10000"/>
                  </a:schemeClr>
                </a:solidFill>
                <a:latin typeface="Arial" pitchFamily="34" charset="0"/>
                <a:ea typeface="Calibri" pitchFamily="34" charset="0"/>
                <a:cs typeface="Arial" pitchFamily="34" charset="0"/>
                <a:sym typeface="Gill Sans Light"/>
              </a:rPr>
              <a:t>of </a:t>
            </a:r>
            <a:r>
              <a:rPr lang="en-US" sz="2000" dirty="0">
                <a:solidFill>
                  <a:schemeClr val="bg2">
                    <a:lumMod val="10000"/>
                  </a:schemeClr>
                </a:solidFill>
                <a:latin typeface="Arial" pitchFamily="34" charset="0"/>
                <a:ea typeface="Calibri" pitchFamily="34" charset="0"/>
                <a:cs typeface="Arial" pitchFamily="34" charset="0"/>
                <a:sym typeface="Gill Sans Light"/>
              </a:rPr>
              <a:t>Universities. </a:t>
            </a:r>
          </a:p>
          <a:p>
            <a:pPr marL="442913" indent="-442913" algn="just" eaLnBrk="0" hangingPunct="0">
              <a:spcAft>
                <a:spcPts val="800"/>
              </a:spcAft>
              <a:buFont typeface="Arial" pitchFamily="34" charset="0"/>
              <a:buChar char="•"/>
            </a:pPr>
            <a:r>
              <a:rPr lang="en-US" sz="2000" dirty="0">
                <a:solidFill>
                  <a:schemeClr val="bg2">
                    <a:lumMod val="10000"/>
                  </a:schemeClr>
                </a:solidFill>
                <a:latin typeface="Arial" pitchFamily="34" charset="0"/>
                <a:ea typeface="Calibri" pitchFamily="34" charset="0"/>
                <a:cs typeface="Arial" pitchFamily="34" charset="0"/>
                <a:sym typeface="Gill Sans Light"/>
              </a:rPr>
              <a:t>The </a:t>
            </a:r>
            <a:r>
              <a:rPr lang="en-US" sz="2000" dirty="0" smtClean="0">
                <a:solidFill>
                  <a:schemeClr val="bg2">
                    <a:lumMod val="10000"/>
                  </a:schemeClr>
                </a:solidFill>
                <a:latin typeface="Arial" pitchFamily="34" charset="0"/>
                <a:ea typeface="Calibri" pitchFamily="34" charset="0"/>
                <a:cs typeface="Arial" pitchFamily="34" charset="0"/>
                <a:sym typeface="Gill Sans Light"/>
              </a:rPr>
              <a:t>Govt.. </a:t>
            </a:r>
            <a:r>
              <a:rPr lang="en-US" sz="2000" dirty="0">
                <a:solidFill>
                  <a:schemeClr val="bg2">
                    <a:lumMod val="10000"/>
                  </a:schemeClr>
                </a:solidFill>
                <a:latin typeface="Arial" pitchFamily="34" charset="0"/>
                <a:ea typeface="Calibri" pitchFamily="34" charset="0"/>
                <a:cs typeface="Arial" pitchFamily="34" charset="0"/>
                <a:sym typeface="Gill Sans Light"/>
              </a:rPr>
              <a:t>to set up Housing Information System (</a:t>
            </a:r>
            <a:r>
              <a:rPr lang="en-US" sz="2000" dirty="0">
                <a:solidFill>
                  <a:srgbClr val="0070C0"/>
                </a:solidFill>
                <a:latin typeface="Arial" pitchFamily="34" charset="0"/>
                <a:ea typeface="Calibri" pitchFamily="34" charset="0"/>
                <a:cs typeface="Arial" pitchFamily="34" charset="0"/>
                <a:sym typeface="Gill Sans Light"/>
              </a:rPr>
              <a:t>Housing Observatory</a:t>
            </a:r>
            <a:r>
              <a:rPr lang="en-US" sz="2000" dirty="0">
                <a:solidFill>
                  <a:schemeClr val="bg2">
                    <a:lumMod val="10000"/>
                  </a:schemeClr>
                </a:solidFill>
                <a:latin typeface="Arial" pitchFamily="34" charset="0"/>
                <a:ea typeface="Calibri" pitchFamily="34" charset="0"/>
                <a:cs typeface="Arial" pitchFamily="34" charset="0"/>
                <a:sym typeface="Gill Sans Light"/>
              </a:rPr>
              <a:t>)</a:t>
            </a:r>
          </a:p>
          <a:p>
            <a:pPr marL="442913" indent="-442913" fontAlgn="ctr">
              <a:spcAft>
                <a:spcPts val="800"/>
              </a:spcAft>
              <a:buFont typeface="Arial" charset="0"/>
              <a:buChar char="•"/>
            </a:pPr>
            <a:r>
              <a:rPr lang="en-GB" sz="2000" dirty="0">
                <a:solidFill>
                  <a:schemeClr val="bg2">
                    <a:lumMod val="10000"/>
                  </a:schemeClr>
                </a:solidFill>
                <a:latin typeface="Arial" pitchFamily="34" charset="0"/>
                <a:ea typeface="Calibri" pitchFamily="34" charset="0"/>
                <a:cs typeface="Arial" pitchFamily="34" charset="0"/>
              </a:rPr>
              <a:t>The </a:t>
            </a:r>
            <a:r>
              <a:rPr lang="en-GB" sz="2000" dirty="0">
                <a:solidFill>
                  <a:srgbClr val="0070C0"/>
                </a:solidFill>
                <a:latin typeface="Arial" pitchFamily="34" charset="0"/>
                <a:ea typeface="Calibri" pitchFamily="34" charset="0"/>
                <a:cs typeface="Arial" pitchFamily="34" charset="0"/>
              </a:rPr>
              <a:t>National Policy on Slums </a:t>
            </a:r>
            <a:r>
              <a:rPr lang="en-GB" sz="2000" dirty="0">
                <a:solidFill>
                  <a:schemeClr val="bg2">
                    <a:lumMod val="10000"/>
                  </a:schemeClr>
                </a:solidFill>
                <a:latin typeface="Arial" pitchFamily="34" charset="0"/>
                <a:ea typeface="Calibri" pitchFamily="34" charset="0"/>
                <a:cs typeface="Arial" pitchFamily="34" charset="0"/>
              </a:rPr>
              <a:t>to cover policies and programs on slums rehabilitation and resettlements</a:t>
            </a:r>
            <a:r>
              <a:rPr lang="en-US" sz="2000" dirty="0">
                <a:solidFill>
                  <a:schemeClr val="bg2">
                    <a:lumMod val="10000"/>
                  </a:schemeClr>
                </a:solidFill>
                <a:latin typeface="Arial" pitchFamily="34" charset="0"/>
                <a:ea typeface="Calibri" pitchFamily="34" charset="0"/>
                <a:cs typeface="Arial" pitchFamily="34" charset="0"/>
                <a:sym typeface="Gill Sans Light"/>
              </a:rPr>
              <a:t>.</a:t>
            </a:r>
            <a:endParaRPr lang="en-GB" sz="2000" dirty="0">
              <a:solidFill>
                <a:schemeClr val="bg2">
                  <a:lumMod val="10000"/>
                </a:schemeClr>
              </a:solidFill>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28017152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4982" y="5704211"/>
            <a:ext cx="7141699" cy="461665"/>
          </a:xfrm>
          <a:prstGeom prst="rect">
            <a:avLst/>
          </a:prstGeom>
          <a:noFill/>
        </p:spPr>
        <p:txBody>
          <a:bodyPr wrap="none" rtlCol="0">
            <a:spAutoFit/>
          </a:bodyPr>
          <a:lstStyle/>
          <a:p>
            <a:r>
              <a:rPr lang="en-US" sz="2400" dirty="0">
                <a:solidFill>
                  <a:srgbClr val="0070C0"/>
                </a:solidFill>
                <a:latin typeface="+mj-lt"/>
                <a:ea typeface="+mj-ea"/>
                <a:cs typeface="+mj-cs"/>
              </a:rPr>
              <a:t>Why LIH Program in Pakistan could not deliver its target</a:t>
            </a:r>
          </a:p>
        </p:txBody>
      </p:sp>
      <p:sp>
        <p:nvSpPr>
          <p:cNvPr id="3" name="TextBox 2"/>
          <p:cNvSpPr txBox="1"/>
          <p:nvPr/>
        </p:nvSpPr>
        <p:spPr>
          <a:xfrm>
            <a:off x="1052545" y="447577"/>
            <a:ext cx="10142675" cy="5186035"/>
          </a:xfrm>
          <a:prstGeom prst="rect">
            <a:avLst/>
          </a:prstGeom>
          <a:noFill/>
        </p:spPr>
        <p:txBody>
          <a:bodyPr wrap="square" rtlCol="0">
            <a:spAutoFit/>
          </a:bodyPr>
          <a:lstStyle/>
          <a:p>
            <a:pPr marL="444500" indent="-444500">
              <a:spcAft>
                <a:spcPts val="600"/>
              </a:spcAft>
              <a:buFont typeface="Arial" panose="020B0604020202020204" pitchFamily="34" charset="0"/>
              <a:buChar char="•"/>
            </a:pPr>
            <a:r>
              <a:rPr lang="en-US" sz="2000" dirty="0" smtClean="0">
                <a:solidFill>
                  <a:schemeClr val="bg2">
                    <a:lumMod val="10000"/>
                  </a:schemeClr>
                </a:solidFill>
                <a:latin typeface="Arial" pitchFamily="34" charset="0"/>
                <a:cs typeface="Arial" pitchFamily="34" charset="0"/>
              </a:rPr>
              <a:t>Different stakeholders were under different administrative regimes.  </a:t>
            </a:r>
          </a:p>
          <a:p>
            <a:pPr marL="444500" indent="-444500">
              <a:spcAft>
                <a:spcPts val="600"/>
              </a:spcAft>
              <a:buFont typeface="Arial" panose="020B0604020202020204" pitchFamily="34" charset="0"/>
              <a:buChar char="•"/>
            </a:pPr>
            <a:r>
              <a:rPr lang="en-US" sz="2000" dirty="0" smtClean="0">
                <a:solidFill>
                  <a:schemeClr val="bg2">
                    <a:lumMod val="10000"/>
                  </a:schemeClr>
                </a:solidFill>
                <a:latin typeface="Arial" pitchFamily="34" charset="0"/>
                <a:cs typeface="Arial" pitchFamily="34" charset="0"/>
              </a:rPr>
              <a:t>An apex body was not in place to bring them on the table to collectively serve the mission.</a:t>
            </a:r>
          </a:p>
          <a:p>
            <a:pPr marL="444500" indent="-444500">
              <a:spcAft>
                <a:spcPts val="600"/>
              </a:spcAft>
              <a:buFont typeface="Arial" panose="020B0604020202020204" pitchFamily="34" charset="0"/>
              <a:buChar char="•"/>
            </a:pPr>
            <a:r>
              <a:rPr lang="en-US" sz="2000" dirty="0" smtClean="0">
                <a:solidFill>
                  <a:schemeClr val="bg2">
                    <a:lumMod val="10000"/>
                  </a:schemeClr>
                </a:solidFill>
                <a:latin typeface="Arial" pitchFamily="34" charset="0"/>
                <a:cs typeface="Arial" pitchFamily="34" charset="0"/>
              </a:rPr>
              <a:t>In Pakistan, while land and housing is a provincial subject, the Federal Govt. attempted to be the champion of delivery.</a:t>
            </a:r>
          </a:p>
          <a:p>
            <a:pPr marL="444500" indent="-444500">
              <a:spcAft>
                <a:spcPts val="600"/>
              </a:spcAft>
              <a:buFont typeface="Arial" panose="020B0604020202020204" pitchFamily="34" charset="0"/>
              <a:buChar char="•"/>
            </a:pPr>
            <a:r>
              <a:rPr lang="en-US" sz="2000" dirty="0" smtClean="0">
                <a:solidFill>
                  <a:schemeClr val="bg2">
                    <a:lumMod val="10000"/>
                  </a:schemeClr>
                </a:solidFill>
                <a:latin typeface="Arial" pitchFamily="34" charset="0"/>
                <a:cs typeface="Arial" pitchFamily="34" charset="0"/>
              </a:rPr>
              <a:t>Provinces would have accepted Federal Role as enabler and facilitator, but not as  deliverer.</a:t>
            </a:r>
          </a:p>
          <a:p>
            <a:pPr marL="444500" indent="-444500">
              <a:spcAft>
                <a:spcPts val="600"/>
              </a:spcAft>
              <a:buFont typeface="Arial" panose="020B0604020202020204" pitchFamily="34" charset="0"/>
              <a:buChar char="•"/>
            </a:pPr>
            <a:r>
              <a:rPr lang="en-US" sz="2000" dirty="0" smtClean="0">
                <a:solidFill>
                  <a:schemeClr val="bg2">
                    <a:lumMod val="10000"/>
                  </a:schemeClr>
                </a:solidFill>
                <a:latin typeface="Arial" pitchFamily="34" charset="0"/>
                <a:cs typeface="Arial" pitchFamily="34" charset="0"/>
              </a:rPr>
              <a:t>One key recommendation  of steering committee was to “Set </a:t>
            </a:r>
            <a:r>
              <a:rPr lang="en-US" sz="2000" dirty="0">
                <a:solidFill>
                  <a:schemeClr val="bg2">
                    <a:lumMod val="10000"/>
                  </a:schemeClr>
                </a:solidFill>
                <a:latin typeface="Arial" pitchFamily="34" charset="0"/>
                <a:cs typeface="Arial" pitchFamily="34" charset="0"/>
              </a:rPr>
              <a:t>up a lean but strong function at Prime Minister’s Secretariat to execute, </a:t>
            </a:r>
            <a:r>
              <a:rPr lang="en-US" sz="2000" dirty="0" smtClean="0">
                <a:solidFill>
                  <a:schemeClr val="bg2">
                    <a:lumMod val="10000"/>
                  </a:schemeClr>
                </a:solidFill>
                <a:latin typeface="Arial" pitchFamily="34" charset="0"/>
                <a:cs typeface="Arial" pitchFamily="34" charset="0"/>
              </a:rPr>
              <a:t>monitor </a:t>
            </a:r>
            <a:r>
              <a:rPr lang="en-US" sz="2000" dirty="0">
                <a:solidFill>
                  <a:schemeClr val="bg2">
                    <a:lumMod val="10000"/>
                  </a:schemeClr>
                </a:solidFill>
                <a:latin typeface="Arial" pitchFamily="34" charset="0"/>
                <a:cs typeface="Arial" pitchFamily="34" charset="0"/>
              </a:rPr>
              <a:t>and facilitate Apna Ghar </a:t>
            </a:r>
            <a:r>
              <a:rPr lang="en-US" sz="2000" dirty="0" smtClean="0">
                <a:solidFill>
                  <a:schemeClr val="bg2">
                    <a:lumMod val="10000"/>
                  </a:schemeClr>
                </a:solidFill>
                <a:latin typeface="Arial" pitchFamily="34" charset="0"/>
                <a:cs typeface="Arial" pitchFamily="34" charset="0"/>
              </a:rPr>
              <a:t>Ltd”.</a:t>
            </a:r>
          </a:p>
          <a:p>
            <a:pPr marL="444500" indent="-444500">
              <a:spcAft>
                <a:spcPts val="600"/>
              </a:spcAft>
              <a:buFont typeface="Arial" panose="020B0604020202020204" pitchFamily="34" charset="0"/>
              <a:buChar char="•"/>
            </a:pPr>
            <a:r>
              <a:rPr lang="en-US" sz="2000" dirty="0" smtClean="0">
                <a:solidFill>
                  <a:schemeClr val="bg2">
                    <a:lumMod val="10000"/>
                  </a:schemeClr>
                </a:solidFill>
                <a:latin typeface="Arial" pitchFamily="34" charset="0"/>
                <a:cs typeface="Arial" pitchFamily="34" charset="0"/>
              </a:rPr>
              <a:t>In view of the above factors, the Low-Income Housing Program could not effectively move beyond drawing table.</a:t>
            </a:r>
          </a:p>
          <a:p>
            <a:pPr marL="444500" indent="-444500">
              <a:spcAft>
                <a:spcPts val="600"/>
              </a:spcAft>
              <a:buFont typeface="Arial" panose="020B0604020202020204" pitchFamily="34" charset="0"/>
              <a:buChar char="•"/>
            </a:pPr>
            <a:endParaRPr lang="en-US" sz="1100" dirty="0" smtClean="0">
              <a:latin typeface="Arial" pitchFamily="34" charset="0"/>
              <a:cs typeface="Arial" pitchFamily="34" charset="0"/>
            </a:endParaRPr>
          </a:p>
          <a:p>
            <a:r>
              <a:rPr lang="en-US" dirty="0" smtClean="0">
                <a:solidFill>
                  <a:srgbClr val="0070C0"/>
                </a:solidFill>
                <a:latin typeface="Arial" pitchFamily="34" charset="0"/>
                <a:cs typeface="Arial" pitchFamily="34" charset="0"/>
              </a:rPr>
              <a:t>Defining role of Housing Stakeholders is one thing but getting them in unison on the table is critical for delivery.</a:t>
            </a:r>
          </a:p>
        </p:txBody>
      </p:sp>
    </p:spTree>
    <p:extLst>
      <p:ext uri="{BB962C8B-B14F-4D97-AF65-F5344CB8AC3E}">
        <p14:creationId xmlns:p14="http://schemas.microsoft.com/office/powerpoint/2010/main" val="2651660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7435" y="5349213"/>
            <a:ext cx="10066965" cy="746787"/>
          </a:xfrm>
        </p:spPr>
        <p:txBody>
          <a:bodyPr>
            <a:normAutofit fontScale="90000"/>
          </a:bodyPr>
          <a:lstStyle/>
          <a:p>
            <a:r>
              <a:rPr lang="en-GB" sz="1733" b="1" i="1" dirty="0">
                <a:latin typeface="Verdana" pitchFamily="34" charset="0"/>
                <a:ea typeface="Verdana" pitchFamily="34" charset="0"/>
                <a:cs typeface="Verdana" pitchFamily="34" charset="0"/>
              </a:rPr>
              <a:t/>
            </a:r>
            <a:br>
              <a:rPr lang="en-GB" sz="1733" b="1" i="1" dirty="0">
                <a:latin typeface="Verdana" pitchFamily="34" charset="0"/>
                <a:ea typeface="Verdana" pitchFamily="34" charset="0"/>
                <a:cs typeface="Verdana" pitchFamily="34" charset="0"/>
              </a:rPr>
            </a:br>
            <a:r>
              <a:rPr lang="en-GB" sz="1733" b="1" i="1" dirty="0">
                <a:latin typeface="Verdana" pitchFamily="34" charset="0"/>
                <a:ea typeface="Verdana" pitchFamily="34" charset="0"/>
                <a:cs typeface="Verdana" pitchFamily="34" charset="0"/>
              </a:rPr>
              <a:t/>
            </a:r>
            <a:br>
              <a:rPr lang="en-GB" sz="1733" b="1" i="1" dirty="0">
                <a:latin typeface="Verdana" pitchFamily="34" charset="0"/>
                <a:ea typeface="Verdana" pitchFamily="34" charset="0"/>
                <a:cs typeface="Verdana" pitchFamily="34" charset="0"/>
              </a:rPr>
            </a:br>
            <a:r>
              <a:rPr lang="en-GB" sz="1733" b="1" i="1" dirty="0">
                <a:latin typeface="Verdana" pitchFamily="34" charset="0"/>
                <a:ea typeface="Verdana" pitchFamily="34" charset="0"/>
                <a:cs typeface="Verdana" pitchFamily="34" charset="0"/>
              </a:rPr>
              <a:t/>
            </a:r>
            <a:br>
              <a:rPr lang="en-GB" sz="1733" b="1" i="1" dirty="0">
                <a:latin typeface="Verdana" pitchFamily="34" charset="0"/>
                <a:ea typeface="Verdana" pitchFamily="34" charset="0"/>
                <a:cs typeface="Verdana" pitchFamily="34" charset="0"/>
              </a:rPr>
            </a:br>
            <a:r>
              <a:rPr lang="en-GB" sz="1733" b="1" i="1" dirty="0">
                <a:latin typeface="Verdana" pitchFamily="34" charset="0"/>
                <a:ea typeface="Verdana" pitchFamily="34" charset="0"/>
                <a:cs typeface="Verdana" pitchFamily="34" charset="0"/>
              </a:rPr>
              <a:t/>
            </a:r>
            <a:br>
              <a:rPr lang="en-GB" sz="1733" b="1" i="1" dirty="0">
                <a:latin typeface="Verdana" pitchFamily="34" charset="0"/>
                <a:ea typeface="Verdana" pitchFamily="34" charset="0"/>
                <a:cs typeface="Verdana" pitchFamily="34" charset="0"/>
              </a:rPr>
            </a:br>
            <a:r>
              <a:rPr lang="en-GB" sz="1733" b="1" i="1" dirty="0">
                <a:latin typeface="Verdana" pitchFamily="34" charset="0"/>
                <a:ea typeface="Verdana" pitchFamily="34" charset="0"/>
                <a:cs typeface="Verdana" pitchFamily="34" charset="0"/>
              </a:rPr>
              <a:t/>
            </a:r>
            <a:br>
              <a:rPr lang="en-GB" sz="1733" b="1" i="1" dirty="0">
                <a:latin typeface="Verdana" pitchFamily="34" charset="0"/>
                <a:ea typeface="Verdana" pitchFamily="34" charset="0"/>
                <a:cs typeface="Verdana" pitchFamily="34" charset="0"/>
              </a:rPr>
            </a:br>
            <a:r>
              <a:rPr lang="en-GB" sz="1733" b="1" i="1" dirty="0">
                <a:latin typeface="Verdana" pitchFamily="34" charset="0"/>
                <a:ea typeface="Verdana" pitchFamily="34" charset="0"/>
                <a:cs typeface="Verdana" pitchFamily="34" charset="0"/>
              </a:rPr>
              <a:t/>
            </a:r>
            <a:br>
              <a:rPr lang="en-GB" sz="1733" b="1" i="1" dirty="0">
                <a:latin typeface="Verdana" pitchFamily="34" charset="0"/>
                <a:ea typeface="Verdana" pitchFamily="34" charset="0"/>
                <a:cs typeface="Verdana" pitchFamily="34" charset="0"/>
              </a:rPr>
            </a:br>
            <a:r>
              <a:rPr lang="en-US" sz="1733" i="1" dirty="0">
                <a:latin typeface="Verdana" pitchFamily="34" charset="0"/>
                <a:ea typeface="Verdana" pitchFamily="34" charset="0"/>
                <a:cs typeface="Verdana" pitchFamily="34" charset="0"/>
              </a:rPr>
              <a:t>The information has been compiled by Mr. Rizvi from self study and from different sources. He is grateful to all those serving this noble cause in some form or the other. </a:t>
            </a:r>
            <a:r>
              <a:rPr lang="en-GB" sz="1733" i="1" dirty="0">
                <a:latin typeface="Verdana" pitchFamily="34" charset="0"/>
                <a:ea typeface="Verdana" pitchFamily="34" charset="0"/>
                <a:cs typeface="Verdana" pitchFamily="34" charset="0"/>
              </a:rPr>
              <a:t/>
            </a:r>
            <a:br>
              <a:rPr lang="en-GB" sz="1733" i="1" dirty="0">
                <a:latin typeface="Verdana" pitchFamily="34" charset="0"/>
                <a:ea typeface="Verdana" pitchFamily="34" charset="0"/>
                <a:cs typeface="Verdana" pitchFamily="34" charset="0"/>
              </a:rPr>
            </a:br>
            <a:endParaRPr lang="en-GB" sz="1733" b="1" dirty="0"/>
          </a:p>
        </p:txBody>
      </p:sp>
      <p:sp>
        <p:nvSpPr>
          <p:cNvPr id="6" name="Text Box 6"/>
          <p:cNvSpPr txBox="1">
            <a:spLocks noChangeArrowheads="1"/>
          </p:cNvSpPr>
          <p:nvPr/>
        </p:nvSpPr>
        <p:spPr bwMode="auto">
          <a:xfrm>
            <a:off x="4079776" y="648517"/>
            <a:ext cx="7488832" cy="3636817"/>
          </a:xfrm>
          <a:prstGeom prst="rect">
            <a:avLst/>
          </a:prstGeom>
          <a:noFill/>
          <a:ln w="28575" algn="ctr">
            <a:noFill/>
            <a:miter lim="800000"/>
            <a:headEnd/>
            <a:tailEnd/>
          </a:ln>
          <a:effectLst/>
        </p:spPr>
        <p:txBody>
          <a:bodyPr wrap="square" lIns="0" tIns="0" rIns="42851" bIns="42851" anchor="ctr">
            <a:noAutofit/>
          </a:bodyPr>
          <a:lstStyle/>
          <a:p>
            <a:pPr marL="281548">
              <a:spcAft>
                <a:spcPts val="1428"/>
              </a:spcAft>
            </a:pPr>
            <a:endParaRPr lang="en-US" sz="2400" b="1" dirty="0">
              <a:solidFill>
                <a:srgbClr val="C00000"/>
              </a:solidFill>
              <a:latin typeface="Verdana" pitchFamily="34" charset="0"/>
              <a:ea typeface="Verdana" pitchFamily="34" charset="0"/>
              <a:cs typeface="Verdana" pitchFamily="34" charset="0"/>
            </a:endParaRPr>
          </a:p>
          <a:p>
            <a:pPr marL="281548">
              <a:spcAft>
                <a:spcPts val="1428"/>
              </a:spcAft>
            </a:pPr>
            <a:endParaRPr lang="en-US" sz="2400" b="1" dirty="0">
              <a:solidFill>
                <a:srgbClr val="C00000"/>
              </a:solidFill>
              <a:latin typeface="Verdana" pitchFamily="34" charset="0"/>
              <a:ea typeface="Verdana" pitchFamily="34" charset="0"/>
              <a:cs typeface="Verdana" pitchFamily="34" charset="0"/>
            </a:endParaRPr>
          </a:p>
          <a:p>
            <a:pPr marL="281548">
              <a:spcAft>
                <a:spcPts val="600"/>
              </a:spcAft>
            </a:pPr>
            <a:r>
              <a:rPr lang="en-US" sz="2400" b="1" dirty="0">
                <a:solidFill>
                  <a:srgbClr val="303030">
                    <a:lumMod val="75000"/>
                  </a:srgbClr>
                </a:solidFill>
                <a:latin typeface="Verdana" pitchFamily="34" charset="0"/>
                <a:ea typeface="Verdana" pitchFamily="34" charset="0"/>
                <a:cs typeface="Verdana" pitchFamily="34" charset="0"/>
              </a:rPr>
              <a:t>Zaigham M. Rizvi</a:t>
            </a:r>
            <a:endParaRPr lang="en-US" sz="2400" dirty="0">
              <a:solidFill>
                <a:srgbClr val="303030">
                  <a:lumMod val="75000"/>
                </a:srgbClr>
              </a:solidFill>
              <a:latin typeface="Verdana" pitchFamily="34" charset="0"/>
              <a:ea typeface="Verdana" pitchFamily="34" charset="0"/>
              <a:cs typeface="Verdana" pitchFamily="34" charset="0"/>
            </a:endParaRPr>
          </a:p>
          <a:p>
            <a:pPr marL="281548">
              <a:spcAft>
                <a:spcPts val="1428"/>
              </a:spcAft>
            </a:pPr>
            <a:r>
              <a:rPr lang="en-US" sz="1867" b="1" dirty="0">
                <a:solidFill>
                  <a:srgbClr val="303030">
                    <a:lumMod val="75000"/>
                  </a:srgbClr>
                </a:solidFill>
                <a:latin typeface="Verdana" pitchFamily="34" charset="0"/>
                <a:ea typeface="Verdana" pitchFamily="34" charset="0"/>
                <a:cs typeface="Verdana" pitchFamily="34" charset="0"/>
              </a:rPr>
              <a:t>zaigham2r@yahoo.com</a:t>
            </a:r>
          </a:p>
          <a:p>
            <a:pPr marL="281548">
              <a:spcAft>
                <a:spcPts val="1428"/>
              </a:spcAft>
              <a:buSzPct val="120000"/>
            </a:pPr>
            <a:r>
              <a:rPr lang="en-US" sz="1900" dirty="0">
                <a:solidFill>
                  <a:srgbClr val="303030"/>
                </a:solidFill>
                <a:latin typeface="Verdana" pitchFamily="34" charset="0"/>
                <a:ea typeface="Verdana" pitchFamily="34" charset="0"/>
                <a:cs typeface="Verdana" pitchFamily="34" charset="0"/>
              </a:rPr>
              <a:t>Secretary General: Asia-Pacific Union for Housing Finance-APUHF </a:t>
            </a:r>
            <a:r>
              <a:rPr lang="en-US" sz="1900" dirty="0">
                <a:latin typeface="Verdana" pitchFamily="34" charset="0"/>
                <a:ea typeface="Verdana" pitchFamily="34" charset="0"/>
                <a:cs typeface="Verdana" pitchFamily="34" charset="0"/>
              </a:rPr>
              <a:t>(www.apuhf.info)</a:t>
            </a:r>
          </a:p>
          <a:p>
            <a:pPr marL="281548">
              <a:spcAft>
                <a:spcPts val="1428"/>
              </a:spcAft>
              <a:buSzPct val="120000"/>
            </a:pPr>
            <a:r>
              <a:rPr lang="en-US" sz="1900" dirty="0" smtClean="0">
                <a:solidFill>
                  <a:srgbClr val="303030"/>
                </a:solidFill>
                <a:latin typeface="Verdana" pitchFamily="34" charset="0"/>
                <a:ea typeface="Verdana" pitchFamily="34" charset="0"/>
                <a:cs typeface="Verdana" pitchFamily="34" charset="0"/>
              </a:rPr>
              <a:t>Served/Serves as Housing Adviser/Consultant </a:t>
            </a:r>
            <a:r>
              <a:rPr lang="en-US" sz="1900" dirty="0">
                <a:solidFill>
                  <a:srgbClr val="303030"/>
                </a:solidFill>
                <a:latin typeface="Verdana" pitchFamily="34" charset="0"/>
                <a:ea typeface="Verdana" pitchFamily="34" charset="0"/>
                <a:cs typeface="Verdana" pitchFamily="34" charset="0"/>
              </a:rPr>
              <a:t>to</a:t>
            </a:r>
            <a:r>
              <a:rPr lang="en-US" sz="1900" dirty="0" smtClean="0">
                <a:solidFill>
                  <a:srgbClr val="303030"/>
                </a:solidFill>
                <a:latin typeface="Verdana" pitchFamily="34" charset="0"/>
                <a:ea typeface="Verdana" pitchFamily="34" charset="0"/>
                <a:cs typeface="Verdana" pitchFamily="34" charset="0"/>
              </a:rPr>
              <a:t>:</a:t>
            </a:r>
          </a:p>
          <a:p>
            <a:pPr marL="1001713" indent="-285750">
              <a:spcAft>
                <a:spcPts val="1428"/>
              </a:spcAft>
              <a:buSzPct val="120000"/>
              <a:buFont typeface="Verdana" pitchFamily="34" charset="0"/>
              <a:buChar char="−"/>
            </a:pPr>
            <a:r>
              <a:rPr lang="en-US" sz="1733" dirty="0" smtClean="0">
                <a:solidFill>
                  <a:srgbClr val="303030"/>
                </a:solidFill>
                <a:latin typeface="Verdana" pitchFamily="34" charset="0"/>
                <a:ea typeface="Verdana" pitchFamily="34" charset="0"/>
                <a:cs typeface="Verdana" pitchFamily="34" charset="0"/>
              </a:rPr>
              <a:t>World Bank/IFC, </a:t>
            </a:r>
            <a:r>
              <a:rPr lang="en-US" sz="1733" dirty="0">
                <a:solidFill>
                  <a:srgbClr val="303030"/>
                </a:solidFill>
                <a:latin typeface="Verdana" pitchFamily="34" charset="0"/>
                <a:ea typeface="Verdana" pitchFamily="34" charset="0"/>
                <a:cs typeface="Verdana" pitchFamily="34" charset="0"/>
              </a:rPr>
              <a:t>UNHABITAT, CMHC-Canada</a:t>
            </a:r>
          </a:p>
          <a:p>
            <a:pPr marL="1001713" indent="-285750">
              <a:spcAft>
                <a:spcPts val="1428"/>
              </a:spcAft>
              <a:buSzPct val="120000"/>
              <a:buFont typeface="Verdana" pitchFamily="34" charset="0"/>
              <a:buChar char="−"/>
            </a:pPr>
            <a:r>
              <a:rPr lang="en-US" sz="1733" dirty="0" smtClean="0">
                <a:solidFill>
                  <a:srgbClr val="303030"/>
                </a:solidFill>
                <a:latin typeface="Verdana" pitchFamily="34" charset="0"/>
                <a:ea typeface="Verdana" pitchFamily="34" charset="0"/>
                <a:cs typeface="Verdana" pitchFamily="34" charset="0"/>
              </a:rPr>
              <a:t>Affordable </a:t>
            </a:r>
            <a:r>
              <a:rPr lang="en-US" sz="1733" dirty="0">
                <a:solidFill>
                  <a:srgbClr val="303030"/>
                </a:solidFill>
                <a:latin typeface="Verdana" pitchFamily="34" charset="0"/>
                <a:ea typeface="Verdana" pitchFamily="34" charset="0"/>
                <a:cs typeface="Verdana" pitchFamily="34" charset="0"/>
              </a:rPr>
              <a:t>Housing Institute-USA (AHI)</a:t>
            </a:r>
          </a:p>
          <a:p>
            <a:pPr marL="1001713" indent="-285750">
              <a:spcAft>
                <a:spcPts val="1428"/>
              </a:spcAft>
              <a:buSzPct val="120000"/>
              <a:buFont typeface="Verdana" pitchFamily="34" charset="0"/>
              <a:buChar char="−"/>
            </a:pPr>
            <a:r>
              <a:rPr lang="en-US" sz="1733" dirty="0" smtClean="0">
                <a:solidFill>
                  <a:srgbClr val="303030"/>
                </a:solidFill>
                <a:latin typeface="Verdana" pitchFamily="34" charset="0"/>
                <a:ea typeface="Verdana" pitchFamily="34" charset="0"/>
                <a:cs typeface="Verdana" pitchFamily="34" charset="0"/>
              </a:rPr>
              <a:t>Includes-USA </a:t>
            </a:r>
            <a:r>
              <a:rPr lang="en-US" sz="1733" dirty="0">
                <a:solidFill>
                  <a:srgbClr val="303030"/>
                </a:solidFill>
                <a:latin typeface="Verdana" pitchFamily="34" charset="0"/>
                <a:ea typeface="Verdana" pitchFamily="34" charset="0"/>
                <a:cs typeface="Verdana" pitchFamily="34" charset="0"/>
              </a:rPr>
              <a:t>(ShoreBank Int’l )</a:t>
            </a:r>
          </a:p>
          <a:p>
            <a:pPr marL="1001713" indent="-285750">
              <a:spcAft>
                <a:spcPts val="1428"/>
              </a:spcAft>
              <a:buSzPct val="120000"/>
              <a:buFont typeface="Verdana" pitchFamily="34" charset="0"/>
              <a:buChar char="−"/>
            </a:pPr>
            <a:r>
              <a:rPr lang="en-US" sz="1733" dirty="0">
                <a:solidFill>
                  <a:srgbClr val="303030"/>
                </a:solidFill>
                <a:latin typeface="Verdana" pitchFamily="34" charset="0"/>
                <a:ea typeface="Verdana" pitchFamily="34" charset="0"/>
                <a:cs typeface="Verdana" pitchFamily="34" charset="0"/>
              </a:rPr>
              <a:t>State Bank of </a:t>
            </a:r>
            <a:r>
              <a:rPr lang="en-US" sz="1733" dirty="0" smtClean="0">
                <a:solidFill>
                  <a:srgbClr val="303030"/>
                </a:solidFill>
                <a:latin typeface="Verdana" pitchFamily="34" charset="0"/>
                <a:ea typeface="Verdana" pitchFamily="34" charset="0"/>
                <a:cs typeface="Verdana" pitchFamily="34" charset="0"/>
              </a:rPr>
              <a:t>Pakistan (The </a:t>
            </a:r>
            <a:r>
              <a:rPr lang="en-US" sz="1733" dirty="0">
                <a:solidFill>
                  <a:srgbClr val="303030"/>
                </a:solidFill>
                <a:latin typeface="Verdana" pitchFamily="34" charset="0"/>
                <a:ea typeface="Verdana" pitchFamily="34" charset="0"/>
                <a:cs typeface="Verdana" pitchFamily="34" charset="0"/>
              </a:rPr>
              <a:t>c</a:t>
            </a:r>
            <a:r>
              <a:rPr lang="en-US" sz="1733" dirty="0" smtClean="0">
                <a:solidFill>
                  <a:srgbClr val="303030"/>
                </a:solidFill>
                <a:latin typeface="Verdana" pitchFamily="34" charset="0"/>
                <a:ea typeface="Verdana" pitchFamily="34" charset="0"/>
                <a:cs typeface="Verdana" pitchFamily="34" charset="0"/>
              </a:rPr>
              <a:t>entral bank)</a:t>
            </a:r>
            <a:endParaRPr lang="en-US" sz="1733" dirty="0">
              <a:solidFill>
                <a:srgbClr val="303030"/>
              </a:solidFill>
              <a:latin typeface="Verdana" pitchFamily="34" charset="0"/>
              <a:ea typeface="Verdana" pitchFamily="34" charset="0"/>
              <a:cs typeface="Verdana"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29</a:t>
            </a:fld>
            <a:endParaRPr lang="en-US" dirty="0">
              <a:solidFill>
                <a:prstClr val="black">
                  <a:lumMod val="85000"/>
                  <a:lumOff val="1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1" y="1516390"/>
            <a:ext cx="2667000" cy="32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1089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1213" y="452670"/>
            <a:ext cx="10595284" cy="5057795"/>
          </a:xfrm>
          <a:prstGeom prst="rect">
            <a:avLst/>
          </a:prstGeom>
        </p:spPr>
        <p:txBody>
          <a:bodyPr wrap="square">
            <a:spAutoFit/>
          </a:bodyPr>
          <a:lstStyle/>
          <a:p>
            <a:pPr marL="361942" indent="-361942" defTabSz="914585">
              <a:spcBef>
                <a:spcPct val="20000"/>
              </a:spcBef>
              <a:spcAft>
                <a:spcPct val="0"/>
              </a:spcAft>
              <a:buClr>
                <a:srgbClr val="1F497D"/>
              </a:buClr>
              <a:buFontTx/>
              <a:buChar char="•"/>
              <a:defRPr/>
            </a:pPr>
            <a:r>
              <a:rPr lang="en-US" kern="0" dirty="0">
                <a:solidFill>
                  <a:schemeClr val="bg2">
                    <a:lumMod val="10000"/>
                  </a:schemeClr>
                </a:solidFill>
              </a:rPr>
              <a:t>World Population today is 7.12 </a:t>
            </a:r>
            <a:r>
              <a:rPr lang="en-US" kern="0" dirty="0" smtClean="0">
                <a:solidFill>
                  <a:schemeClr val="bg2">
                    <a:lumMod val="10000"/>
                  </a:schemeClr>
                </a:solidFill>
              </a:rPr>
              <a:t>billion, </a:t>
            </a:r>
            <a:r>
              <a:rPr lang="en-US" kern="0" dirty="0">
                <a:solidFill>
                  <a:schemeClr val="bg2">
                    <a:lumMod val="10000"/>
                  </a:schemeClr>
                </a:solidFill>
              </a:rPr>
              <a:t>and by 2050 </a:t>
            </a:r>
            <a:r>
              <a:rPr lang="en-US" kern="0" dirty="0" smtClean="0">
                <a:solidFill>
                  <a:schemeClr val="bg2">
                    <a:lumMod val="10000"/>
                  </a:schemeClr>
                </a:solidFill>
              </a:rPr>
              <a:t>it will </a:t>
            </a:r>
            <a:r>
              <a:rPr lang="en-US" kern="0" dirty="0">
                <a:solidFill>
                  <a:schemeClr val="bg2">
                    <a:lumMod val="10000"/>
                  </a:schemeClr>
                </a:solidFill>
              </a:rPr>
              <a:t>be 8.92 </a:t>
            </a:r>
            <a:r>
              <a:rPr lang="en-US" kern="0" dirty="0" smtClean="0">
                <a:solidFill>
                  <a:schemeClr val="bg2">
                    <a:lumMod val="10000"/>
                  </a:schemeClr>
                </a:solidFill>
              </a:rPr>
              <a:t>billion  </a:t>
            </a:r>
            <a:r>
              <a:rPr lang="en-US" kern="0" dirty="0">
                <a:solidFill>
                  <a:schemeClr val="bg2">
                    <a:lumMod val="10000"/>
                  </a:schemeClr>
                </a:solidFill>
              </a:rPr>
              <a:t>plus.</a:t>
            </a:r>
          </a:p>
          <a:p>
            <a:pPr marL="361942" indent="-361942" defTabSz="914585">
              <a:spcBef>
                <a:spcPct val="20000"/>
              </a:spcBef>
              <a:spcAft>
                <a:spcPct val="0"/>
              </a:spcAft>
              <a:buClr>
                <a:srgbClr val="1F497D"/>
              </a:buClr>
              <a:buFontTx/>
              <a:buChar char="•"/>
              <a:defRPr/>
            </a:pPr>
            <a:r>
              <a:rPr lang="en-US" kern="0" dirty="0">
                <a:solidFill>
                  <a:schemeClr val="bg2">
                    <a:lumMod val="10000"/>
                  </a:schemeClr>
                </a:solidFill>
              </a:rPr>
              <a:t>Almost half of the </a:t>
            </a:r>
            <a:r>
              <a:rPr lang="en-US" kern="0" dirty="0" smtClean="0">
                <a:solidFill>
                  <a:schemeClr val="bg2">
                    <a:lumMod val="10000"/>
                  </a:schemeClr>
                </a:solidFill>
              </a:rPr>
              <a:t>world lives </a:t>
            </a:r>
            <a:r>
              <a:rPr lang="en-US" kern="0" dirty="0">
                <a:solidFill>
                  <a:schemeClr val="bg2">
                    <a:lumMod val="10000"/>
                  </a:schemeClr>
                </a:solidFill>
              </a:rPr>
              <a:t>on less </a:t>
            </a:r>
            <a:r>
              <a:rPr lang="en-US" kern="0" dirty="0" smtClean="0">
                <a:solidFill>
                  <a:schemeClr val="bg2">
                    <a:lumMod val="10000"/>
                  </a:schemeClr>
                </a:solidFill>
              </a:rPr>
              <a:t>than </a:t>
            </a:r>
            <a:r>
              <a:rPr lang="en-US" kern="0" dirty="0">
                <a:solidFill>
                  <a:schemeClr val="bg2">
                    <a:lumMod val="10000"/>
                  </a:schemeClr>
                </a:solidFill>
              </a:rPr>
              <a:t>$ 2.50 a day, and four </a:t>
            </a:r>
            <a:r>
              <a:rPr lang="en-US" kern="0" dirty="0" smtClean="0">
                <a:solidFill>
                  <a:schemeClr val="bg2">
                    <a:lumMod val="10000"/>
                  </a:schemeClr>
                </a:solidFill>
              </a:rPr>
              <a:t>out of </a:t>
            </a:r>
            <a:r>
              <a:rPr lang="en-US" kern="0" dirty="0">
                <a:solidFill>
                  <a:schemeClr val="bg2">
                    <a:lumMod val="10000"/>
                  </a:schemeClr>
                </a:solidFill>
              </a:rPr>
              <a:t>five under $ 10 a day</a:t>
            </a:r>
          </a:p>
          <a:p>
            <a:pPr marL="361942" indent="-361942" defTabSz="914585">
              <a:spcBef>
                <a:spcPct val="20000"/>
              </a:spcBef>
              <a:spcAft>
                <a:spcPct val="0"/>
              </a:spcAft>
              <a:buClr>
                <a:srgbClr val="1F497D"/>
              </a:buClr>
              <a:buFontTx/>
              <a:buChar char="•"/>
              <a:defRPr/>
            </a:pPr>
            <a:r>
              <a:rPr lang="en-US" kern="0" dirty="0">
                <a:solidFill>
                  <a:schemeClr val="bg2">
                    <a:lumMod val="10000"/>
                  </a:schemeClr>
                </a:solidFill>
              </a:rPr>
              <a:t>Worldwide, some 830 million people live in urban slums and by 2020, it is estimated </a:t>
            </a:r>
            <a:r>
              <a:rPr lang="en-US" kern="0" dirty="0" smtClean="0">
                <a:solidFill>
                  <a:schemeClr val="bg2">
                    <a:lumMod val="10000"/>
                  </a:schemeClr>
                </a:solidFill>
              </a:rPr>
              <a:t>that the </a:t>
            </a:r>
            <a:r>
              <a:rPr lang="en-US" kern="0" dirty="0">
                <a:solidFill>
                  <a:schemeClr val="bg2">
                    <a:lumMod val="10000"/>
                  </a:schemeClr>
                </a:solidFill>
              </a:rPr>
              <a:t>world slum population will cross 1 </a:t>
            </a:r>
            <a:r>
              <a:rPr lang="en-US" kern="0" dirty="0" smtClean="0">
                <a:solidFill>
                  <a:schemeClr val="bg2">
                    <a:lumMod val="10000"/>
                  </a:schemeClr>
                </a:solidFill>
              </a:rPr>
              <a:t>billion</a:t>
            </a:r>
            <a:r>
              <a:rPr lang="en-US" kern="0" dirty="0">
                <a:solidFill>
                  <a:schemeClr val="bg2">
                    <a:lumMod val="10000"/>
                  </a:schemeClr>
                </a:solidFill>
              </a:rPr>
              <a:t>.</a:t>
            </a:r>
          </a:p>
          <a:p>
            <a:pPr marL="361942" indent="-361942" defTabSz="914585">
              <a:spcBef>
                <a:spcPct val="20000"/>
              </a:spcBef>
              <a:spcAft>
                <a:spcPct val="0"/>
              </a:spcAft>
              <a:buClr>
                <a:srgbClr val="1F497D"/>
              </a:buClr>
              <a:buFontTx/>
              <a:buChar char="•"/>
              <a:defRPr/>
            </a:pPr>
            <a:r>
              <a:rPr lang="en-US" kern="0" dirty="0">
                <a:solidFill>
                  <a:schemeClr val="bg2">
                    <a:lumMod val="10000"/>
                  </a:schemeClr>
                </a:solidFill>
              </a:rPr>
              <a:t>Every second person </a:t>
            </a:r>
            <a:r>
              <a:rPr lang="en-US" kern="0" dirty="0" smtClean="0">
                <a:solidFill>
                  <a:schemeClr val="bg2">
                    <a:lumMod val="10000"/>
                  </a:schemeClr>
                </a:solidFill>
              </a:rPr>
              <a:t>(50%) on </a:t>
            </a:r>
            <a:r>
              <a:rPr lang="en-US" kern="0" dirty="0">
                <a:solidFill>
                  <a:schemeClr val="bg2">
                    <a:lumMod val="10000"/>
                  </a:schemeClr>
                </a:solidFill>
              </a:rPr>
              <a:t>the globe lives in </a:t>
            </a:r>
            <a:r>
              <a:rPr lang="en-US" kern="0" dirty="0" smtClean="0">
                <a:solidFill>
                  <a:schemeClr val="bg2">
                    <a:lumMod val="10000"/>
                  </a:schemeClr>
                </a:solidFill>
              </a:rPr>
              <a:t>urban areas. This is expected to reach to 75%  (which is 3 out of 4 persons) by 2050. </a:t>
            </a:r>
            <a:endParaRPr lang="en-US" kern="0" dirty="0">
              <a:solidFill>
                <a:schemeClr val="bg2">
                  <a:lumMod val="10000"/>
                </a:schemeClr>
              </a:solidFill>
            </a:endParaRPr>
          </a:p>
          <a:p>
            <a:pPr marL="361942" indent="-361942" defTabSz="914585">
              <a:spcBef>
                <a:spcPct val="20000"/>
              </a:spcBef>
              <a:spcAft>
                <a:spcPct val="0"/>
              </a:spcAft>
              <a:buClr>
                <a:srgbClr val="1F497D"/>
              </a:buClr>
              <a:buFontTx/>
              <a:buChar char="•"/>
              <a:defRPr/>
            </a:pPr>
            <a:r>
              <a:rPr lang="en-US" dirty="0">
                <a:solidFill>
                  <a:schemeClr val="bg2">
                    <a:lumMod val="10000"/>
                  </a:schemeClr>
                </a:solidFill>
              </a:rPr>
              <a:t>Slum </a:t>
            </a:r>
            <a:r>
              <a:rPr lang="en-US" dirty="0" smtClean="0">
                <a:solidFill>
                  <a:schemeClr val="bg2">
                    <a:lumMod val="10000"/>
                  </a:schemeClr>
                </a:solidFill>
              </a:rPr>
              <a:t>dwellers grew </a:t>
            </a:r>
            <a:r>
              <a:rPr lang="en-US" dirty="0">
                <a:solidFill>
                  <a:schemeClr val="bg2">
                    <a:lumMod val="10000"/>
                  </a:schemeClr>
                </a:solidFill>
              </a:rPr>
              <a:t>from </a:t>
            </a:r>
            <a:r>
              <a:rPr lang="en-US" dirty="0" smtClean="0">
                <a:solidFill>
                  <a:schemeClr val="bg2">
                    <a:lumMod val="10000"/>
                  </a:schemeClr>
                </a:solidFill>
              </a:rPr>
              <a:t>777 million </a:t>
            </a:r>
            <a:r>
              <a:rPr lang="en-US" dirty="0">
                <a:solidFill>
                  <a:schemeClr val="bg2">
                    <a:lumMod val="10000"/>
                  </a:schemeClr>
                </a:solidFill>
              </a:rPr>
              <a:t>to </a:t>
            </a:r>
            <a:r>
              <a:rPr lang="en-US" dirty="0" smtClean="0">
                <a:solidFill>
                  <a:schemeClr val="bg2">
                    <a:lumMod val="10000"/>
                  </a:schemeClr>
                </a:solidFill>
              </a:rPr>
              <a:t>830 million </a:t>
            </a:r>
            <a:r>
              <a:rPr lang="en-US" dirty="0">
                <a:solidFill>
                  <a:schemeClr val="bg2">
                    <a:lumMod val="10000"/>
                  </a:schemeClr>
                </a:solidFill>
              </a:rPr>
              <a:t>during 2000-2010. </a:t>
            </a:r>
          </a:p>
          <a:p>
            <a:pPr marL="361942" indent="-361942" defTabSz="914585">
              <a:spcBef>
                <a:spcPct val="20000"/>
              </a:spcBef>
              <a:spcAft>
                <a:spcPct val="0"/>
              </a:spcAft>
              <a:buClr>
                <a:srgbClr val="1F497D"/>
              </a:buClr>
              <a:buFontTx/>
              <a:buChar char="•"/>
              <a:defRPr/>
            </a:pPr>
            <a:r>
              <a:rPr lang="en-US" dirty="0" smtClean="0">
                <a:solidFill>
                  <a:schemeClr val="bg2">
                    <a:lumMod val="10000"/>
                  </a:schemeClr>
                </a:solidFill>
              </a:rPr>
              <a:t>By 2030, around 40% of the world population, i.e., 3 billion plus, will require basic urban infrastructure and housing. (In 2014, China had 758 million urban dwellers, India 410 million, USA 263 million.)</a:t>
            </a:r>
          </a:p>
          <a:p>
            <a:pPr marL="361942" indent="-361942" defTabSz="914585">
              <a:spcBef>
                <a:spcPct val="20000"/>
              </a:spcBef>
              <a:spcAft>
                <a:spcPct val="0"/>
              </a:spcAft>
              <a:buClr>
                <a:srgbClr val="1F497D"/>
              </a:buClr>
              <a:buFontTx/>
              <a:buChar char="•"/>
              <a:defRPr/>
            </a:pPr>
            <a:r>
              <a:rPr lang="en-US" dirty="0" smtClean="0">
                <a:solidFill>
                  <a:schemeClr val="bg2">
                    <a:lumMod val="10000"/>
                  </a:schemeClr>
                </a:solidFill>
              </a:rPr>
              <a:t>World </a:t>
            </a:r>
            <a:r>
              <a:rPr lang="en-US" dirty="0">
                <a:solidFill>
                  <a:schemeClr val="bg2">
                    <a:lumMod val="10000"/>
                  </a:schemeClr>
                </a:solidFill>
              </a:rPr>
              <a:t>needs 4,000 houses an hour to keep up with </a:t>
            </a:r>
            <a:r>
              <a:rPr lang="en-US" dirty="0" smtClean="0">
                <a:solidFill>
                  <a:schemeClr val="bg2">
                    <a:lumMod val="10000"/>
                  </a:schemeClr>
                </a:solidFill>
              </a:rPr>
              <a:t>the demand </a:t>
            </a:r>
            <a:r>
              <a:rPr lang="en-US" dirty="0">
                <a:solidFill>
                  <a:schemeClr val="bg2">
                    <a:lumMod val="10000"/>
                  </a:schemeClr>
                </a:solidFill>
              </a:rPr>
              <a:t>(UN-Habitat)</a:t>
            </a:r>
          </a:p>
          <a:p>
            <a:pPr defTabSz="914585">
              <a:spcBef>
                <a:spcPct val="20000"/>
              </a:spcBef>
              <a:spcAft>
                <a:spcPct val="0"/>
              </a:spcAft>
              <a:buClr>
                <a:srgbClr val="1F497D"/>
              </a:buClr>
              <a:defRPr/>
            </a:pPr>
            <a:r>
              <a:rPr lang="en-US" b="1" dirty="0">
                <a:solidFill>
                  <a:schemeClr val="bg2">
                    <a:lumMod val="10000"/>
                  </a:schemeClr>
                </a:solidFill>
              </a:rPr>
              <a:t>In view of this population and urbanization explosion:</a:t>
            </a:r>
          </a:p>
          <a:p>
            <a:pPr marL="342891" indent="-342891">
              <a:lnSpc>
                <a:spcPct val="115000"/>
              </a:lnSpc>
              <a:spcAft>
                <a:spcPts val="1000"/>
              </a:spcAft>
              <a:buSzPts val="1000"/>
              <a:buFont typeface="Wingdings" pitchFamily="2" charset="2"/>
              <a:buChar char="Ø"/>
              <a:tabLst>
                <a:tab pos="457189" algn="l"/>
              </a:tabLst>
            </a:pPr>
            <a:r>
              <a:rPr lang="en-US" dirty="0">
                <a:solidFill>
                  <a:schemeClr val="bg2">
                    <a:lumMod val="10000"/>
                  </a:schemeClr>
                </a:solidFill>
                <a:ea typeface="Calibri"/>
                <a:cs typeface="Times New Roman"/>
              </a:rPr>
              <a:t>The percentage of people without access to decent, stable housing is rising.</a:t>
            </a:r>
          </a:p>
          <a:p>
            <a:pPr marL="342891" indent="-342891">
              <a:lnSpc>
                <a:spcPct val="115000"/>
              </a:lnSpc>
              <a:spcAft>
                <a:spcPts val="1000"/>
              </a:spcAft>
              <a:buSzPts val="1000"/>
              <a:buFont typeface="Wingdings" pitchFamily="2" charset="2"/>
              <a:buChar char="Ø"/>
              <a:tabLst>
                <a:tab pos="457189" algn="l"/>
              </a:tabLst>
            </a:pPr>
            <a:r>
              <a:rPr lang="en-US" dirty="0">
                <a:solidFill>
                  <a:schemeClr val="bg2">
                    <a:lumMod val="10000"/>
                  </a:schemeClr>
                </a:solidFill>
                <a:ea typeface="Calibri"/>
                <a:cs typeface="Times New Roman"/>
              </a:rPr>
              <a:t>Adequate housing is </a:t>
            </a:r>
            <a:r>
              <a:rPr lang="en-US" dirty="0" smtClean="0">
                <a:solidFill>
                  <a:schemeClr val="bg2">
                    <a:lumMod val="10000"/>
                  </a:schemeClr>
                </a:solidFill>
                <a:ea typeface="Calibri"/>
                <a:cs typeface="Times New Roman"/>
              </a:rPr>
              <a:t>vital </a:t>
            </a:r>
            <a:r>
              <a:rPr lang="en-US" dirty="0">
                <a:solidFill>
                  <a:schemeClr val="bg2">
                    <a:lumMod val="10000"/>
                  </a:schemeClr>
                </a:solidFill>
                <a:ea typeface="Calibri"/>
                <a:cs typeface="Times New Roman"/>
              </a:rPr>
              <a:t>to the health of the world’s economies, communities and populations.</a:t>
            </a:r>
          </a:p>
          <a:p>
            <a:pPr marL="342891" indent="-342891">
              <a:lnSpc>
                <a:spcPct val="115000"/>
              </a:lnSpc>
              <a:spcAft>
                <a:spcPts val="1000"/>
              </a:spcAft>
              <a:buSzPts val="1000"/>
              <a:buFont typeface="Wingdings" pitchFamily="2" charset="2"/>
              <a:buChar char="Ø"/>
              <a:tabLst>
                <a:tab pos="457189" algn="l"/>
              </a:tabLst>
            </a:pPr>
            <a:r>
              <a:rPr lang="en-US" dirty="0">
                <a:solidFill>
                  <a:schemeClr val="bg2">
                    <a:lumMod val="10000"/>
                  </a:schemeClr>
                </a:solidFill>
                <a:ea typeface="Calibri"/>
                <a:cs typeface="Times New Roman"/>
              </a:rPr>
              <a:t>If we are to succeed in the fight against poverty, we must support expansion of housing both as policy </a:t>
            </a:r>
            <a:r>
              <a:rPr lang="en-US" dirty="0" smtClean="0">
                <a:solidFill>
                  <a:schemeClr val="bg2">
                    <a:lumMod val="10000"/>
                  </a:schemeClr>
                </a:solidFill>
                <a:ea typeface="Calibri"/>
                <a:cs typeface="Times New Roman"/>
              </a:rPr>
              <a:t>as well as practice</a:t>
            </a:r>
            <a:r>
              <a:rPr lang="en-US" dirty="0">
                <a:solidFill>
                  <a:schemeClr val="bg2">
                    <a:lumMod val="10000"/>
                  </a:schemeClr>
                </a:solidFill>
                <a:ea typeface="Calibri"/>
                <a:cs typeface="Times New Roman"/>
              </a:rPr>
              <a:t>.</a:t>
            </a:r>
          </a:p>
        </p:txBody>
      </p:sp>
      <p:sp>
        <p:nvSpPr>
          <p:cNvPr id="2" name="TextBox 1"/>
          <p:cNvSpPr txBox="1"/>
          <p:nvPr/>
        </p:nvSpPr>
        <p:spPr>
          <a:xfrm>
            <a:off x="992221" y="6149203"/>
            <a:ext cx="7188311" cy="461665"/>
          </a:xfrm>
          <a:prstGeom prst="rect">
            <a:avLst/>
          </a:prstGeom>
          <a:noFill/>
        </p:spPr>
        <p:txBody>
          <a:bodyPr wrap="square" rtlCol="0">
            <a:spAutoFit/>
          </a:bodyPr>
          <a:lstStyle/>
          <a:p>
            <a:pPr>
              <a:spcBef>
                <a:spcPct val="0"/>
              </a:spcBef>
            </a:pPr>
            <a:r>
              <a:rPr lang="en-US" sz="2400" dirty="0">
                <a:solidFill>
                  <a:srgbClr val="0070C0"/>
                </a:solidFill>
                <a:latin typeface="+mj-lt"/>
                <a:ea typeface="+mj-ea"/>
                <a:cs typeface="+mj-cs"/>
              </a:rPr>
              <a:t>Global Snapshot</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3</a:t>
            </a:fld>
            <a:endParaRPr lang="en-US" dirty="0">
              <a:solidFill>
                <a:prstClr val="black">
                  <a:lumMod val="85000"/>
                  <a:lumOff val="15000"/>
                </a:prstClr>
              </a:solidFill>
            </a:endParaRPr>
          </a:p>
        </p:txBody>
      </p:sp>
    </p:spTree>
    <p:extLst>
      <p:ext uri="{BB962C8B-B14F-4D97-AF65-F5344CB8AC3E}">
        <p14:creationId xmlns:p14="http://schemas.microsoft.com/office/powerpoint/2010/main" val="3613561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5637245"/>
            <a:ext cx="9042400" cy="534956"/>
          </a:xfrm>
        </p:spPr>
        <p:txBody>
          <a:bodyPr>
            <a:normAutofit/>
          </a:bodyPr>
          <a:lstStyle/>
          <a:p>
            <a:r>
              <a:rPr lang="en-US" sz="2400" dirty="0">
                <a:solidFill>
                  <a:srgbClr val="0070C0"/>
                </a:solidFill>
              </a:rPr>
              <a:t>Asian Snapshot</a:t>
            </a:r>
            <a:endParaRPr lang="en-GB" sz="2400" dirty="0">
              <a:solidFill>
                <a:srgbClr val="0070C0"/>
              </a:solidFill>
            </a:endParaRPr>
          </a:p>
        </p:txBody>
      </p:sp>
      <p:sp>
        <p:nvSpPr>
          <p:cNvPr id="3" name="Content Placeholder 2"/>
          <p:cNvSpPr>
            <a:spLocks noGrp="1"/>
          </p:cNvSpPr>
          <p:nvPr>
            <p:ph idx="1"/>
          </p:nvPr>
        </p:nvSpPr>
        <p:spPr>
          <a:xfrm>
            <a:off x="1016000" y="740701"/>
            <a:ext cx="10072555" cy="4896544"/>
          </a:xfrm>
        </p:spPr>
        <p:txBody>
          <a:bodyPr>
            <a:normAutofit fontScale="77500" lnSpcReduction="20000"/>
          </a:bodyPr>
          <a:lstStyle/>
          <a:p>
            <a:r>
              <a:rPr lang="en-US" b="1" dirty="0" smtClean="0">
                <a:solidFill>
                  <a:schemeClr val="bg2">
                    <a:lumMod val="10000"/>
                  </a:schemeClr>
                </a:solidFill>
              </a:rPr>
              <a:t>Asia-Pacific represents</a:t>
            </a:r>
            <a:r>
              <a:rPr lang="en-US" dirty="0" smtClean="0">
                <a:solidFill>
                  <a:schemeClr val="bg2">
                    <a:lumMod val="10000"/>
                  </a:schemeClr>
                </a:solidFill>
              </a:rPr>
              <a:t>: </a:t>
            </a:r>
          </a:p>
          <a:p>
            <a:pPr marL="858817">
              <a:buClrTx/>
            </a:pPr>
            <a:r>
              <a:rPr lang="en-US" dirty="0" smtClean="0">
                <a:solidFill>
                  <a:schemeClr val="bg2">
                    <a:lumMod val="10000"/>
                  </a:schemeClr>
                </a:solidFill>
              </a:rPr>
              <a:t>1/4</a:t>
            </a:r>
            <a:r>
              <a:rPr lang="en-US" baseline="30000" dirty="0" smtClean="0">
                <a:solidFill>
                  <a:schemeClr val="bg2">
                    <a:lumMod val="10000"/>
                  </a:schemeClr>
                </a:solidFill>
              </a:rPr>
              <a:t>th</a:t>
            </a:r>
            <a:r>
              <a:rPr lang="en-US" dirty="0" smtClean="0">
                <a:solidFill>
                  <a:schemeClr val="bg2">
                    <a:lumMod val="10000"/>
                  </a:schemeClr>
                </a:solidFill>
              </a:rPr>
              <a:t> </a:t>
            </a:r>
            <a:r>
              <a:rPr lang="en-US" dirty="0">
                <a:solidFill>
                  <a:schemeClr val="bg2">
                    <a:lumMod val="10000"/>
                  </a:schemeClr>
                </a:solidFill>
              </a:rPr>
              <a:t>of the </a:t>
            </a:r>
            <a:r>
              <a:rPr lang="en-US" dirty="0" smtClean="0">
                <a:solidFill>
                  <a:schemeClr val="bg2">
                    <a:lumMod val="10000"/>
                  </a:schemeClr>
                </a:solidFill>
              </a:rPr>
              <a:t>world’s population</a:t>
            </a:r>
            <a:r>
              <a:rPr lang="en-US" dirty="0">
                <a:solidFill>
                  <a:schemeClr val="bg2">
                    <a:lumMod val="10000"/>
                  </a:schemeClr>
                </a:solidFill>
              </a:rPr>
              <a:t>, and </a:t>
            </a:r>
            <a:r>
              <a:rPr lang="en-US" dirty="0" smtClean="0">
                <a:solidFill>
                  <a:schemeClr val="bg2">
                    <a:lumMod val="10000"/>
                  </a:schemeClr>
                </a:solidFill>
              </a:rPr>
              <a:t>including China, </a:t>
            </a:r>
            <a:r>
              <a:rPr lang="en-US" dirty="0">
                <a:solidFill>
                  <a:schemeClr val="bg2">
                    <a:lumMod val="10000"/>
                  </a:schemeClr>
                </a:solidFill>
              </a:rPr>
              <a:t>nearly half of the </a:t>
            </a:r>
            <a:r>
              <a:rPr lang="en-US" dirty="0" smtClean="0">
                <a:solidFill>
                  <a:schemeClr val="bg2">
                    <a:lumMod val="10000"/>
                  </a:schemeClr>
                </a:solidFill>
              </a:rPr>
              <a:t>world population resides in this region.</a:t>
            </a:r>
            <a:endParaRPr lang="en-US" dirty="0">
              <a:solidFill>
                <a:schemeClr val="bg2">
                  <a:lumMod val="10000"/>
                </a:schemeClr>
              </a:solidFill>
            </a:endParaRPr>
          </a:p>
          <a:p>
            <a:pPr marL="858817">
              <a:buClrTx/>
            </a:pPr>
            <a:r>
              <a:rPr lang="en-US" dirty="0" smtClean="0">
                <a:solidFill>
                  <a:schemeClr val="bg2">
                    <a:lumMod val="10000"/>
                  </a:schemeClr>
                </a:solidFill>
              </a:rPr>
              <a:t>Nearly ½ of the world’s poor live here.</a:t>
            </a:r>
          </a:p>
          <a:p>
            <a:pPr marL="858817">
              <a:buClrTx/>
            </a:pPr>
            <a:r>
              <a:rPr lang="en-US" dirty="0" smtClean="0">
                <a:solidFill>
                  <a:schemeClr val="bg2">
                    <a:lumMod val="10000"/>
                  </a:schemeClr>
                </a:solidFill>
              </a:rPr>
              <a:t>The region </a:t>
            </a:r>
            <a:r>
              <a:rPr lang="en-US" dirty="0">
                <a:solidFill>
                  <a:schemeClr val="bg2">
                    <a:lumMod val="10000"/>
                  </a:schemeClr>
                </a:solidFill>
              </a:rPr>
              <a:t>is faced with massive housing </a:t>
            </a:r>
            <a:r>
              <a:rPr lang="en-US" dirty="0" smtClean="0">
                <a:solidFill>
                  <a:schemeClr val="bg2">
                    <a:lumMod val="10000"/>
                  </a:schemeClr>
                </a:solidFill>
              </a:rPr>
              <a:t>shortage. Nearly </a:t>
            </a:r>
            <a:r>
              <a:rPr lang="en-US" dirty="0">
                <a:solidFill>
                  <a:schemeClr val="bg2">
                    <a:lumMod val="10000"/>
                  </a:schemeClr>
                </a:solidFill>
              </a:rPr>
              <a:t>entire urban shortage is in </a:t>
            </a:r>
            <a:r>
              <a:rPr lang="en-US" dirty="0" smtClean="0">
                <a:solidFill>
                  <a:schemeClr val="bg2">
                    <a:lumMod val="10000"/>
                  </a:schemeClr>
                </a:solidFill>
              </a:rPr>
              <a:t>low-income category</a:t>
            </a:r>
          </a:p>
          <a:p>
            <a:pPr marL="584497" indent="0">
              <a:buClrTx/>
              <a:buNone/>
            </a:pPr>
            <a:endParaRPr lang="en-US" dirty="0" smtClean="0">
              <a:solidFill>
                <a:schemeClr val="bg2">
                  <a:lumMod val="10000"/>
                </a:schemeClr>
              </a:solidFill>
            </a:endParaRPr>
          </a:p>
          <a:p>
            <a:r>
              <a:rPr lang="en-US" b="1" dirty="0">
                <a:solidFill>
                  <a:schemeClr val="bg2">
                    <a:lumMod val="10000"/>
                  </a:schemeClr>
                </a:solidFill>
              </a:rPr>
              <a:t>Awareness</a:t>
            </a:r>
            <a:r>
              <a:rPr lang="en-US" dirty="0">
                <a:solidFill>
                  <a:schemeClr val="bg2">
                    <a:lumMod val="10000"/>
                  </a:schemeClr>
                </a:solidFill>
              </a:rPr>
              <a:t>: Housing </a:t>
            </a:r>
            <a:r>
              <a:rPr lang="en-US" dirty="0" smtClean="0">
                <a:solidFill>
                  <a:schemeClr val="bg2">
                    <a:lumMod val="10000"/>
                  </a:schemeClr>
                </a:solidFill>
              </a:rPr>
              <a:t>has become a popular political slogan.</a:t>
            </a:r>
          </a:p>
          <a:p>
            <a:pPr lvl="1"/>
            <a:r>
              <a:rPr lang="en-US" dirty="0" smtClean="0">
                <a:solidFill>
                  <a:schemeClr val="bg2">
                    <a:lumMod val="10000"/>
                  </a:schemeClr>
                </a:solidFill>
              </a:rPr>
              <a:t>“</a:t>
            </a:r>
            <a:r>
              <a:rPr lang="en-US" sz="2400" dirty="0" smtClean="0">
                <a:solidFill>
                  <a:schemeClr val="bg2">
                    <a:lumMod val="10000"/>
                  </a:schemeClr>
                </a:solidFill>
              </a:rPr>
              <a:t>Housing for all” </a:t>
            </a:r>
          </a:p>
          <a:p>
            <a:pPr lvl="1"/>
            <a:r>
              <a:rPr lang="en-US" sz="2400" dirty="0" smtClean="0">
                <a:solidFill>
                  <a:schemeClr val="bg2">
                    <a:lumMod val="10000"/>
                  </a:schemeClr>
                </a:solidFill>
              </a:rPr>
              <a:t>“Slum Free Cities”</a:t>
            </a:r>
          </a:p>
          <a:p>
            <a:pPr lvl="1"/>
            <a:r>
              <a:rPr lang="en-US" sz="2400" dirty="0" smtClean="0">
                <a:solidFill>
                  <a:schemeClr val="bg2">
                    <a:lumMod val="10000"/>
                  </a:schemeClr>
                </a:solidFill>
              </a:rPr>
              <a:t>“Maang Raha hai har Insaan - Roti, Kapra, aur Makan” (Every human demands food, clothing and shelter), etc.</a:t>
            </a:r>
          </a:p>
          <a:p>
            <a:pPr marL="320040" lvl="1" indent="0">
              <a:buNone/>
            </a:pPr>
            <a:endParaRPr lang="en-US" sz="2400" dirty="0" smtClean="0">
              <a:solidFill>
                <a:schemeClr val="bg2">
                  <a:lumMod val="10000"/>
                </a:schemeClr>
              </a:solidFill>
            </a:endParaRPr>
          </a:p>
          <a:p>
            <a:r>
              <a:rPr lang="en-US" b="1" dirty="0">
                <a:solidFill>
                  <a:schemeClr val="bg2">
                    <a:lumMod val="10000"/>
                  </a:schemeClr>
                </a:solidFill>
              </a:rPr>
              <a:t>Delivery</a:t>
            </a:r>
            <a:r>
              <a:rPr lang="en-US" dirty="0">
                <a:solidFill>
                  <a:schemeClr val="bg2">
                    <a:lumMod val="10000"/>
                  </a:schemeClr>
                </a:solidFill>
              </a:rPr>
              <a:t>: In </a:t>
            </a:r>
            <a:r>
              <a:rPr lang="en-US" dirty="0" smtClean="0">
                <a:solidFill>
                  <a:schemeClr val="bg2">
                    <a:lumMod val="10000"/>
                  </a:schemeClr>
                </a:solidFill>
              </a:rPr>
              <a:t>a few countries there </a:t>
            </a:r>
            <a:r>
              <a:rPr lang="en-US" dirty="0">
                <a:solidFill>
                  <a:schemeClr val="bg2">
                    <a:lumMod val="10000"/>
                  </a:schemeClr>
                </a:solidFill>
              </a:rPr>
              <a:t>is SOME, but in most </a:t>
            </a:r>
            <a:r>
              <a:rPr lang="en-US" dirty="0" smtClean="0">
                <a:solidFill>
                  <a:schemeClr val="bg2">
                    <a:lumMod val="10000"/>
                  </a:schemeClr>
                </a:solidFill>
              </a:rPr>
              <a:t>other there is </a:t>
            </a:r>
            <a:r>
              <a:rPr lang="en-US" dirty="0">
                <a:solidFill>
                  <a:schemeClr val="bg2">
                    <a:lumMod val="10000"/>
                  </a:schemeClr>
                </a:solidFill>
              </a:rPr>
              <a:t>NONE</a:t>
            </a:r>
          </a:p>
          <a:p>
            <a:pPr marL="0" indent="0">
              <a:buNone/>
            </a:pPr>
            <a:endParaRPr lang="en-US" dirty="0" smtClean="0">
              <a:solidFill>
                <a:schemeClr val="bg2">
                  <a:lumMod val="10000"/>
                </a:schemeClr>
              </a:solidFill>
            </a:endParaRPr>
          </a:p>
          <a:p>
            <a:pPr marL="0" indent="0">
              <a:buNone/>
            </a:pPr>
            <a:r>
              <a:rPr lang="en-US" b="1" dirty="0" smtClean="0">
                <a:solidFill>
                  <a:schemeClr val="bg2">
                    <a:lumMod val="10000"/>
                  </a:schemeClr>
                </a:solidFill>
              </a:rPr>
              <a:t>Each country in the region has its own geo-socio-economic parameters, while all face a common issue of  “shelter less poor”.</a:t>
            </a:r>
            <a:r>
              <a:rPr lang="en-US" dirty="0" smtClean="0">
                <a:solidFill>
                  <a:schemeClr val="bg2">
                    <a:lumMod val="10000"/>
                  </a:schemeClr>
                </a:solidFill>
              </a:rPr>
              <a:t> </a:t>
            </a:r>
          </a:p>
          <a:p>
            <a:pPr>
              <a:buFont typeface="Wingdings" pitchFamily="2" charset="2"/>
              <a:buChar char="q"/>
            </a:pP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4</a:t>
            </a:fld>
            <a:endParaRPr lang="en-US" dirty="0">
              <a:solidFill>
                <a:prstClr val="black">
                  <a:lumMod val="85000"/>
                  <a:lumOff val="15000"/>
                </a:prstClr>
              </a:solidFill>
            </a:endParaRPr>
          </a:p>
        </p:txBody>
      </p:sp>
    </p:spTree>
    <p:extLst>
      <p:ext uri="{BB962C8B-B14F-4D97-AF65-F5344CB8AC3E}">
        <p14:creationId xmlns:p14="http://schemas.microsoft.com/office/powerpoint/2010/main" val="3213764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p:cNvSpPr>
          <p:nvPr>
            <p:ph type="body" idx="1"/>
          </p:nvPr>
        </p:nvSpPr>
        <p:spPr>
          <a:xfrm>
            <a:off x="1016001" y="1003036"/>
            <a:ext cx="9855200" cy="5076488"/>
          </a:xfrm>
          <a:prstGeom prst="rect">
            <a:avLst/>
          </a:prstGeom>
        </p:spPr>
        <p:txBody>
          <a:bodyPr>
            <a:normAutofit lnSpcReduction="10000"/>
          </a:bodyPr>
          <a:lstStyle/>
          <a:p>
            <a:pPr marL="455073" indent="-455073">
              <a:spcBef>
                <a:spcPts val="400"/>
              </a:spcBef>
              <a:buSzPct val="125000"/>
              <a:defRPr sz="1800">
                <a:solidFill>
                  <a:srgbClr val="000000"/>
                </a:solidFill>
              </a:defRPr>
            </a:pPr>
            <a:r>
              <a:rPr sz="2133" dirty="0"/>
              <a:t>IDB/IRTI* study  suggests housing needs of the Muslim World are </a:t>
            </a:r>
            <a:r>
              <a:rPr lang="en-US" sz="2133" dirty="0" smtClean="0"/>
              <a:t>about </a:t>
            </a:r>
            <a:r>
              <a:rPr sz="2133" dirty="0" smtClean="0"/>
              <a:t>8</a:t>
            </a:r>
            <a:r>
              <a:rPr lang="en-US" sz="2133" dirty="0" smtClean="0"/>
              <a:t>.2</a:t>
            </a:r>
            <a:r>
              <a:rPr sz="2133" dirty="0" smtClean="0"/>
              <a:t> </a:t>
            </a:r>
            <a:r>
              <a:rPr sz="2133" dirty="0" err="1"/>
              <a:t>mn</a:t>
            </a:r>
            <a:r>
              <a:rPr sz="2133" dirty="0"/>
              <a:t> units, nearly all in the Low-Income Segment. The estimate needs further </a:t>
            </a:r>
            <a:r>
              <a:rPr sz="2133" dirty="0" smtClean="0"/>
              <a:t>analysis</a:t>
            </a:r>
            <a:r>
              <a:rPr lang="en-US" sz="2133" dirty="0" smtClean="0"/>
              <a:t>. </a:t>
            </a:r>
          </a:p>
          <a:p>
            <a:pPr marL="0" indent="0">
              <a:spcBef>
                <a:spcPts val="400"/>
              </a:spcBef>
              <a:buSzPct val="125000"/>
              <a:buNone/>
              <a:defRPr sz="1800">
                <a:solidFill>
                  <a:srgbClr val="000000"/>
                </a:solidFill>
              </a:defRPr>
            </a:pPr>
            <a:r>
              <a:rPr lang="en-US" sz="2133" dirty="0"/>
              <a:t> </a:t>
            </a:r>
            <a:r>
              <a:rPr lang="en-US" sz="2133" dirty="0" smtClean="0"/>
              <a:t>     The</a:t>
            </a:r>
            <a:r>
              <a:rPr sz="2133" dirty="0" smtClean="0"/>
              <a:t> breakdown</a:t>
            </a:r>
            <a:r>
              <a:rPr lang="en-US" sz="2133" dirty="0" smtClean="0"/>
              <a:t> is as follows:</a:t>
            </a:r>
            <a:endParaRPr sz="2133" dirty="0"/>
          </a:p>
          <a:p>
            <a:pPr marL="986342" lvl="1" indent="-325959">
              <a:spcBef>
                <a:spcPts val="400"/>
              </a:spcBef>
              <a:buSzPct val="125000"/>
              <a:buFont typeface="Times New Roman"/>
              <a:buChar char="-"/>
              <a:defRPr sz="1800">
                <a:solidFill>
                  <a:srgbClr val="000000"/>
                </a:solidFill>
              </a:defRPr>
            </a:pPr>
            <a:r>
              <a:rPr sz="2000" dirty="0"/>
              <a:t>MENA 3.2 </a:t>
            </a:r>
            <a:r>
              <a:rPr sz="2000" dirty="0" err="1"/>
              <a:t>mn</a:t>
            </a:r>
            <a:r>
              <a:rPr sz="2000" dirty="0"/>
              <a:t>; </a:t>
            </a:r>
          </a:p>
          <a:p>
            <a:pPr marL="986342" lvl="1" indent="-325959">
              <a:spcBef>
                <a:spcPts val="400"/>
              </a:spcBef>
              <a:buSzPct val="125000"/>
              <a:buFont typeface="Times New Roman"/>
              <a:buChar char="-"/>
              <a:defRPr sz="1800">
                <a:solidFill>
                  <a:srgbClr val="000000"/>
                </a:solidFill>
              </a:defRPr>
            </a:pPr>
            <a:r>
              <a:rPr sz="2000" dirty="0"/>
              <a:t>Asia 2.7 </a:t>
            </a:r>
            <a:r>
              <a:rPr sz="2000" dirty="0" err="1"/>
              <a:t>mn</a:t>
            </a:r>
            <a:r>
              <a:rPr sz="2000" dirty="0"/>
              <a:t>; and</a:t>
            </a:r>
          </a:p>
          <a:p>
            <a:pPr marL="986342" lvl="1" indent="-325959">
              <a:spcBef>
                <a:spcPts val="400"/>
              </a:spcBef>
              <a:buSzPct val="125000"/>
              <a:buFont typeface="Times New Roman"/>
              <a:buChar char="-"/>
              <a:defRPr sz="1800">
                <a:solidFill>
                  <a:srgbClr val="000000"/>
                </a:solidFill>
              </a:defRPr>
            </a:pPr>
            <a:r>
              <a:rPr sz="2000" dirty="0"/>
              <a:t>Africa/others 2.3 </a:t>
            </a:r>
            <a:r>
              <a:rPr sz="2000" dirty="0" err="1"/>
              <a:t>mn</a:t>
            </a:r>
            <a:r>
              <a:rPr sz="2000" dirty="0"/>
              <a:t>.</a:t>
            </a:r>
          </a:p>
          <a:p>
            <a:pPr marL="455073" indent="-455073">
              <a:spcBef>
                <a:spcPts val="400"/>
              </a:spcBef>
              <a:buSzPct val="125000"/>
              <a:defRPr sz="1800">
                <a:solidFill>
                  <a:srgbClr val="000000"/>
                </a:solidFill>
              </a:defRPr>
            </a:pPr>
            <a:r>
              <a:rPr sz="2133" dirty="0"/>
              <a:t>Shortage: Egypt 1.5 </a:t>
            </a:r>
            <a:r>
              <a:rPr sz="2133" dirty="0" err="1"/>
              <a:t>mn</a:t>
            </a:r>
            <a:r>
              <a:rPr sz="2133" dirty="0"/>
              <a:t>, Iraq 1.0 </a:t>
            </a:r>
            <a:r>
              <a:rPr sz="2133" dirty="0" err="1"/>
              <a:t>mn</a:t>
            </a:r>
            <a:r>
              <a:rPr sz="2133" dirty="0"/>
              <a:t>, Morocco 0.6 </a:t>
            </a:r>
            <a:r>
              <a:rPr sz="2133" dirty="0" err="1"/>
              <a:t>mn</a:t>
            </a:r>
            <a:r>
              <a:rPr sz="2133" dirty="0"/>
              <a:t>, Saudi Arabia  0.4 </a:t>
            </a:r>
            <a:r>
              <a:rPr sz="2133" dirty="0" err="1"/>
              <a:t>mn</a:t>
            </a:r>
            <a:endParaRPr sz="2133" dirty="0"/>
          </a:p>
          <a:p>
            <a:pPr marL="455073" indent="-455073">
              <a:spcBef>
                <a:spcPts val="400"/>
              </a:spcBef>
              <a:buSzPct val="125000"/>
              <a:defRPr sz="1800">
                <a:solidFill>
                  <a:srgbClr val="000000"/>
                </a:solidFill>
              </a:defRPr>
            </a:pPr>
            <a:r>
              <a:rPr sz="2133" dirty="0"/>
              <a:t>Significant oversupply in upscale or luxury housing only, while low income segments/ communities remain neglected</a:t>
            </a:r>
          </a:p>
          <a:p>
            <a:pPr marL="455073" indent="-455073">
              <a:spcBef>
                <a:spcPts val="400"/>
              </a:spcBef>
              <a:buSzPct val="125000"/>
              <a:defRPr sz="1800">
                <a:solidFill>
                  <a:srgbClr val="000000"/>
                </a:solidFill>
              </a:defRPr>
            </a:pPr>
            <a:r>
              <a:rPr sz="2133" dirty="0"/>
              <a:t>Rapid urbanization is a major issue for low income housing</a:t>
            </a:r>
          </a:p>
          <a:p>
            <a:pPr marL="455073" indent="-455073">
              <a:spcBef>
                <a:spcPts val="400"/>
              </a:spcBef>
              <a:buSzPct val="125000"/>
              <a:defRPr sz="1800">
                <a:solidFill>
                  <a:srgbClr val="000000"/>
                </a:solidFill>
              </a:defRPr>
            </a:pPr>
            <a:r>
              <a:rPr sz="2133" dirty="0"/>
              <a:t>Need for new housing for 8 </a:t>
            </a:r>
            <a:r>
              <a:rPr sz="2133" dirty="0" err="1"/>
              <a:t>mn</a:t>
            </a:r>
            <a:r>
              <a:rPr sz="2133" dirty="0"/>
              <a:t> plus due to population growth is based on 5-5.5/HH and population growth rate of 2.8%</a:t>
            </a:r>
          </a:p>
          <a:p>
            <a:pPr marL="455073" indent="-455073">
              <a:spcBef>
                <a:spcPts val="400"/>
              </a:spcBef>
              <a:buSzPct val="125000"/>
              <a:defRPr sz="1800">
                <a:solidFill>
                  <a:srgbClr val="000000"/>
                </a:solidFill>
              </a:defRPr>
            </a:pPr>
            <a:r>
              <a:rPr sz="2133" dirty="0"/>
              <a:t>Urbanization and population growth further increases the annual housing needs in major metropolitans</a:t>
            </a:r>
          </a:p>
          <a:p>
            <a:pPr marL="455073" indent="-455073">
              <a:spcBef>
                <a:spcPts val="400"/>
              </a:spcBef>
              <a:buSzPct val="125000"/>
              <a:defRPr sz="1800">
                <a:solidFill>
                  <a:srgbClr val="000000"/>
                </a:solidFill>
              </a:defRPr>
            </a:pPr>
            <a:r>
              <a:rPr sz="2133" dirty="0"/>
              <a:t>On the other side, supply is 30-40% of new demand, all for high income segment.</a:t>
            </a:r>
          </a:p>
        </p:txBody>
      </p:sp>
      <p:sp>
        <p:nvSpPr>
          <p:cNvPr id="253" name="Shape 253"/>
          <p:cNvSpPr/>
          <p:nvPr/>
        </p:nvSpPr>
        <p:spPr>
          <a:xfrm>
            <a:off x="1016001" y="6334396"/>
            <a:ext cx="7908894" cy="420564"/>
          </a:xfrm>
          <a:prstGeom prst="rect">
            <a:avLst/>
          </a:prstGeom>
          <a:ln w="12700">
            <a:miter lim="400000"/>
          </a:ln>
          <a:extLst>
            <a:ext uri="{C572A759-6A51-4108-AA02-DFA0A04FC94B}">
              <ma14:wrappingTextBoxFlag xmlns="" xmlns:ma14="http://schemas.microsoft.com/office/mac/drawingml/2011/main" val="1"/>
            </a:ext>
          </a:extLst>
        </p:spPr>
        <p:txBody>
          <a:bodyPr wrap="none" lIns="60959" rIns="60959">
            <a:spAutoFit/>
          </a:bodyPr>
          <a:lstStyle/>
          <a:p>
            <a:pPr defTabSz="1088397">
              <a:defRPr sz="1800"/>
            </a:pPr>
            <a:r>
              <a:rPr sz="2133" kern="0">
                <a:solidFill>
                  <a:sysClr val="windowText" lastClr="000000"/>
                </a:solidFill>
                <a:latin typeface="Times New Roman"/>
                <a:cs typeface="Times New Roman"/>
                <a:sym typeface="Times New Roman"/>
              </a:rPr>
              <a:t>*</a:t>
            </a:r>
            <a:r>
              <a:rPr sz="1600" kern="0">
                <a:solidFill>
                  <a:sysClr val="windowText" lastClr="000000"/>
                </a:solidFill>
                <a:latin typeface="Times New Roman"/>
                <a:cs typeface="Times New Roman"/>
                <a:sym typeface="Times New Roman"/>
              </a:rPr>
              <a:t>Islamic Development Bank/Islamic Research and Training Institute Report on Housing-2012</a:t>
            </a:r>
          </a:p>
        </p:txBody>
      </p:sp>
      <p:sp>
        <p:nvSpPr>
          <p:cNvPr id="2" name="TextBox 1"/>
          <p:cNvSpPr txBox="1"/>
          <p:nvPr/>
        </p:nvSpPr>
        <p:spPr>
          <a:xfrm>
            <a:off x="1016001" y="395415"/>
            <a:ext cx="7836439"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defTabSz="816318" latinLnBrk="1" hangingPunct="0"/>
            <a:r>
              <a:rPr lang="en-US" sz="3600" dirty="0">
                <a:solidFill>
                  <a:srgbClr val="0070C0"/>
                </a:solidFill>
                <a:latin typeface="Impact" pitchFamily="34" charset="0"/>
              </a:rPr>
              <a:t>Housing </a:t>
            </a:r>
            <a:r>
              <a:rPr lang="en-US" sz="3600" dirty="0" smtClean="0">
                <a:solidFill>
                  <a:srgbClr val="0070C0"/>
                </a:solidFill>
                <a:latin typeface="Impact" pitchFamily="34" charset="0"/>
              </a:rPr>
              <a:t>Challenge </a:t>
            </a:r>
            <a:r>
              <a:rPr lang="en-US" sz="3600" dirty="0">
                <a:solidFill>
                  <a:srgbClr val="0070C0"/>
                </a:solidFill>
                <a:latin typeface="Impact" pitchFamily="34" charset="0"/>
              </a:rPr>
              <a:t>– </a:t>
            </a:r>
            <a:r>
              <a:rPr lang="en-US" sz="3600" dirty="0" smtClean="0">
                <a:solidFill>
                  <a:srgbClr val="0070C0"/>
                </a:solidFill>
                <a:latin typeface="Impact" pitchFamily="34" charset="0"/>
              </a:rPr>
              <a:t>in the Muslim World</a:t>
            </a:r>
            <a:endParaRPr kumimoji="0" lang="en-US" sz="3600" b="0" i="0" u="none" strike="noStrike" cap="none" spc="0" normalizeH="0" baseline="0" dirty="0">
              <a:ln>
                <a:noFill/>
              </a:ln>
              <a:solidFill>
                <a:srgbClr val="0070C0"/>
              </a:solidFill>
              <a:effectLst/>
              <a:uFillTx/>
              <a:latin typeface="Impact" pitchFamily="34" charset="0"/>
              <a:ea typeface="Times New Roman"/>
              <a:cs typeface="Times New Roman"/>
              <a:sym typeface="Times New Roman"/>
            </a:endParaRPr>
          </a:p>
        </p:txBody>
      </p:sp>
      <p:sp>
        <p:nvSpPr>
          <p:cNvPr id="3" name="Slide Number Placeholder 2"/>
          <p:cNvSpPr>
            <a:spLocks noGrp="1"/>
          </p:cNvSpPr>
          <p:nvPr>
            <p:ph type="sldNum" sz="quarter" idx="4294967295"/>
          </p:nvPr>
        </p:nvSpPr>
        <p:spPr>
          <a:xfrm>
            <a:off x="10160001" y="5613474"/>
            <a:ext cx="1016000" cy="513316"/>
          </a:xfrm>
          <a:prstGeom prst="rect">
            <a:avLst/>
          </a:prstGeom>
        </p:spPr>
        <p:txBody>
          <a:bodyPr/>
          <a:lstStyle/>
          <a:p>
            <a:fld id="{86CB4B4D-7CA3-9044-876B-883B54F8677D}" type="slidenum">
              <a:rPr lang="en-US" smtClean="0"/>
              <a:pPr/>
              <a:t>5</a:t>
            </a:fld>
            <a:endParaRPr lang="en-US"/>
          </a:p>
        </p:txBody>
      </p:sp>
    </p:spTree>
    <p:extLst>
      <p:ext uri="{BB962C8B-B14F-4D97-AF65-F5344CB8AC3E}">
        <p14:creationId xmlns:p14="http://schemas.microsoft.com/office/powerpoint/2010/main" val="672602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p:cNvSpPr>
          <p:nvPr>
            <p:ph type="title"/>
          </p:nvPr>
        </p:nvSpPr>
        <p:spPr>
          <a:xfrm>
            <a:off x="1025611" y="6314303"/>
            <a:ext cx="9042400" cy="349325"/>
          </a:xfrm>
          <a:prstGeom prst="rect">
            <a:avLst/>
          </a:prstGeom>
        </p:spPr>
        <p:txBody>
          <a:bodyPr>
            <a:normAutofit fontScale="90000"/>
          </a:bodyPr>
          <a:lstStyle/>
          <a:p>
            <a:pPr defTabSz="707457">
              <a:defRPr sz="1800">
                <a:solidFill>
                  <a:srgbClr val="000000"/>
                </a:solidFill>
              </a:defRPr>
            </a:pPr>
            <a:r>
              <a:rPr sz="867" dirty="0" smtClean="0"/>
              <a:t>* </a:t>
            </a:r>
            <a:r>
              <a:rPr sz="867" dirty="0"/>
              <a:t>IRTI-IDB Occasional paper, 2012. OIC and IDB membership is the same.</a:t>
            </a:r>
            <a:br>
              <a:rPr sz="867" dirty="0"/>
            </a:br>
            <a:r>
              <a:rPr sz="867" dirty="0"/>
              <a:t>**www.IslamicPopulation.Com</a:t>
            </a:r>
          </a:p>
        </p:txBody>
      </p:sp>
      <p:sp>
        <p:nvSpPr>
          <p:cNvPr id="248" name="Shape 248"/>
          <p:cNvSpPr>
            <a:spLocks noGrp="1"/>
          </p:cNvSpPr>
          <p:nvPr>
            <p:ph type="body" idx="1"/>
          </p:nvPr>
        </p:nvSpPr>
        <p:spPr>
          <a:xfrm>
            <a:off x="1112107" y="1595742"/>
            <a:ext cx="9885407" cy="4471426"/>
          </a:xfrm>
          <a:prstGeom prst="rect">
            <a:avLst/>
          </a:prstGeom>
        </p:spPr>
        <p:txBody>
          <a:bodyPr>
            <a:normAutofit/>
          </a:bodyPr>
          <a:lstStyle/>
          <a:p>
            <a:pPr marL="217679" indent="-217679">
              <a:spcBef>
                <a:spcPts val="400"/>
              </a:spcBef>
              <a:defRPr sz="1800">
                <a:solidFill>
                  <a:srgbClr val="000000"/>
                </a:solidFill>
              </a:defRPr>
            </a:pPr>
            <a:r>
              <a:rPr sz="2000" dirty="0"/>
              <a:t>IDB member Countries need around 8.2 </a:t>
            </a:r>
            <a:r>
              <a:rPr sz="2000" dirty="0" err="1"/>
              <a:t>mn</a:t>
            </a:r>
            <a:r>
              <a:rPr sz="2000" dirty="0"/>
              <a:t> new housing units/year. To meet this yearly demand they will need US$ 15.5 </a:t>
            </a:r>
            <a:r>
              <a:rPr sz="2000" dirty="0" err="1"/>
              <a:t>Bn</a:t>
            </a:r>
            <a:r>
              <a:rPr sz="2000" dirty="0"/>
              <a:t>/year of investment in housing sector.*</a:t>
            </a:r>
          </a:p>
          <a:p>
            <a:pPr marL="217679" indent="-217679">
              <a:spcBef>
                <a:spcPts val="400"/>
              </a:spcBef>
              <a:defRPr sz="1800">
                <a:solidFill>
                  <a:srgbClr val="000000"/>
                </a:solidFill>
              </a:defRPr>
            </a:pPr>
            <a:r>
              <a:rPr sz="2000" dirty="0"/>
              <a:t>The yearly requirement of housing in Muslim World is growing at 2.83% p.a.</a:t>
            </a:r>
          </a:p>
          <a:p>
            <a:pPr marL="217679" indent="-217679">
              <a:spcBef>
                <a:spcPts val="400"/>
              </a:spcBef>
              <a:defRPr sz="1800">
                <a:solidFill>
                  <a:srgbClr val="000000"/>
                </a:solidFill>
              </a:defRPr>
            </a:pPr>
            <a:r>
              <a:rPr sz="2000" dirty="0"/>
              <a:t>Sharia-Compliant Housing Finance in Muslin Countries is around 20% only.</a:t>
            </a:r>
          </a:p>
          <a:p>
            <a:pPr marL="217679" indent="-217679">
              <a:spcBef>
                <a:spcPts val="400"/>
              </a:spcBef>
              <a:defRPr sz="1800">
                <a:solidFill>
                  <a:srgbClr val="000000"/>
                </a:solidFill>
              </a:defRPr>
            </a:pPr>
            <a:r>
              <a:rPr sz="2000" dirty="0"/>
              <a:t>Muslim Population Share: Africa-53.0 %, Asia-32. 2%, Europe-7.6 %, N. America-1.8 %**</a:t>
            </a:r>
          </a:p>
          <a:p>
            <a:pPr marL="217679" indent="-217679">
              <a:spcBef>
                <a:spcPts val="400"/>
              </a:spcBef>
              <a:defRPr sz="1800">
                <a:solidFill>
                  <a:srgbClr val="000000"/>
                </a:solidFill>
              </a:defRPr>
            </a:pPr>
            <a:r>
              <a:rPr sz="2000" dirty="0"/>
              <a:t>Urban population of IDB member countries is growing at 2.8%/year (Worldwide growth  0.5%).</a:t>
            </a:r>
          </a:p>
          <a:p>
            <a:pPr marL="217679" indent="-217679">
              <a:spcBef>
                <a:spcPts val="400"/>
              </a:spcBef>
              <a:defRPr sz="1800">
                <a:solidFill>
                  <a:srgbClr val="000000"/>
                </a:solidFill>
              </a:defRPr>
            </a:pPr>
            <a:r>
              <a:rPr sz="2000" dirty="0"/>
              <a:t>The total urban population of IDB </a:t>
            </a:r>
            <a:r>
              <a:rPr lang="en-US" sz="2000" dirty="0" smtClean="0"/>
              <a:t>M</a:t>
            </a:r>
            <a:r>
              <a:rPr sz="2000" dirty="0" smtClean="0"/>
              <a:t>ember </a:t>
            </a:r>
            <a:r>
              <a:rPr sz="2000" dirty="0"/>
              <a:t>Countries was 731 </a:t>
            </a:r>
            <a:r>
              <a:rPr sz="2000" dirty="0" err="1"/>
              <a:t>Mn</a:t>
            </a:r>
            <a:r>
              <a:rPr sz="2000" dirty="0"/>
              <a:t> in 2010, representing nearly half of total population of IDB member countries</a:t>
            </a:r>
          </a:p>
          <a:p>
            <a:pPr marL="217679" indent="-217679">
              <a:spcBef>
                <a:spcPts val="400"/>
              </a:spcBef>
              <a:defRPr sz="1800">
                <a:solidFill>
                  <a:srgbClr val="000000"/>
                </a:solidFill>
              </a:defRPr>
            </a:pPr>
            <a:r>
              <a:rPr sz="2000" dirty="0" smtClean="0"/>
              <a:t>M</a:t>
            </a:r>
            <a:r>
              <a:rPr lang="en-US" sz="2000" dirty="0" smtClean="0"/>
              <a:t>D</a:t>
            </a:r>
            <a:r>
              <a:rPr sz="2000" dirty="0" smtClean="0"/>
              <a:t> </a:t>
            </a:r>
            <a:r>
              <a:rPr sz="2000" dirty="0"/>
              <a:t>to GDP </a:t>
            </a:r>
            <a:r>
              <a:rPr lang="en-US" sz="2000" dirty="0" smtClean="0"/>
              <a:t>R</a:t>
            </a:r>
            <a:r>
              <a:rPr sz="2000" dirty="0" smtClean="0"/>
              <a:t>atio </a:t>
            </a:r>
            <a:r>
              <a:rPr sz="2000" dirty="0"/>
              <a:t>is highest in Malaysia (32%), and lowest </a:t>
            </a:r>
            <a:r>
              <a:rPr lang="en-US" sz="2000" dirty="0" smtClean="0"/>
              <a:t>i</a:t>
            </a:r>
            <a:r>
              <a:rPr sz="2000" dirty="0" smtClean="0"/>
              <a:t>n </a:t>
            </a:r>
            <a:r>
              <a:rPr sz="2000" dirty="0"/>
              <a:t>Pakistan and </a:t>
            </a:r>
            <a:r>
              <a:rPr sz="2000" dirty="0" smtClean="0"/>
              <a:t>Egypt</a:t>
            </a:r>
            <a:r>
              <a:rPr lang="en-US" sz="2000" dirty="0" smtClean="0"/>
              <a:t> </a:t>
            </a:r>
            <a:r>
              <a:rPr sz="2000" dirty="0" smtClean="0"/>
              <a:t>(</a:t>
            </a:r>
            <a:r>
              <a:rPr sz="2000" dirty="0"/>
              <a:t>below 1%).</a:t>
            </a:r>
          </a:p>
          <a:p>
            <a:pPr marL="217679" indent="-217679">
              <a:spcBef>
                <a:spcPts val="400"/>
              </a:spcBef>
              <a:defRPr sz="1800">
                <a:solidFill>
                  <a:srgbClr val="000000"/>
                </a:solidFill>
              </a:defRPr>
            </a:pPr>
            <a:r>
              <a:rPr sz="2000" dirty="0"/>
              <a:t>Institutionalized housing finance is at infancy stage in most of these countries</a:t>
            </a:r>
          </a:p>
        </p:txBody>
      </p:sp>
      <p:sp>
        <p:nvSpPr>
          <p:cNvPr id="2" name="TextBox 1"/>
          <p:cNvSpPr txBox="1"/>
          <p:nvPr/>
        </p:nvSpPr>
        <p:spPr>
          <a:xfrm>
            <a:off x="1025611" y="395416"/>
            <a:ext cx="6005809"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defTabSz="816318" latinLnBrk="1" hangingPunct="0"/>
            <a:r>
              <a:rPr lang="en-US" sz="3600" dirty="0">
                <a:solidFill>
                  <a:srgbClr val="0070C0"/>
                </a:solidFill>
                <a:latin typeface="Impact" pitchFamily="34" charset="0"/>
              </a:rPr>
              <a:t>Housing is a ‘Numbers’ game – </a:t>
            </a:r>
            <a:endParaRPr lang="en-US" sz="3600" dirty="0" smtClean="0">
              <a:solidFill>
                <a:srgbClr val="0070C0"/>
              </a:solidFill>
              <a:latin typeface="Impact" pitchFamily="34" charset="0"/>
            </a:endParaRPr>
          </a:p>
          <a:p>
            <a:pPr defTabSz="816318" latinLnBrk="1" hangingPunct="0"/>
            <a:r>
              <a:rPr lang="en-US" sz="3600" dirty="0" smtClean="0">
                <a:solidFill>
                  <a:srgbClr val="0070C0"/>
                </a:solidFill>
                <a:latin typeface="Impact" pitchFamily="34" charset="0"/>
              </a:rPr>
              <a:t>Muslim </a:t>
            </a:r>
            <a:r>
              <a:rPr lang="en-US" sz="3600" dirty="0">
                <a:solidFill>
                  <a:srgbClr val="0070C0"/>
                </a:solidFill>
                <a:latin typeface="Impact" pitchFamily="34" charset="0"/>
              </a:rPr>
              <a:t>World is no exception</a:t>
            </a:r>
            <a:r>
              <a:rPr lang="en-US" sz="3600" dirty="0" smtClean="0">
                <a:solidFill>
                  <a:srgbClr val="0070C0"/>
                </a:solidFill>
                <a:latin typeface="Impact" pitchFamily="34" charset="0"/>
              </a:rPr>
              <a:t>!</a:t>
            </a:r>
            <a:endParaRPr kumimoji="0" lang="en-US" sz="3600" b="0" i="0" u="none" strike="noStrike" cap="none" spc="0" normalizeH="0" baseline="0" dirty="0">
              <a:ln>
                <a:noFill/>
              </a:ln>
              <a:solidFill>
                <a:srgbClr val="000000"/>
              </a:solidFill>
              <a:effectLst/>
              <a:uFillTx/>
              <a:latin typeface="Impact" pitchFamily="34" charset="0"/>
              <a:ea typeface="Times New Roman"/>
              <a:cs typeface="Times New Roman"/>
              <a:sym typeface="Times New Roman"/>
            </a:endParaRPr>
          </a:p>
        </p:txBody>
      </p:sp>
      <p:sp>
        <p:nvSpPr>
          <p:cNvPr id="3" name="Slide Number Placeholder 2"/>
          <p:cNvSpPr>
            <a:spLocks noGrp="1"/>
          </p:cNvSpPr>
          <p:nvPr>
            <p:ph type="sldNum" sz="quarter" idx="4294967295"/>
          </p:nvPr>
        </p:nvSpPr>
        <p:spPr>
          <a:xfrm>
            <a:off x="10160001" y="5613474"/>
            <a:ext cx="1016000" cy="513316"/>
          </a:xfrm>
          <a:prstGeom prst="rect">
            <a:avLst/>
          </a:prstGeom>
        </p:spPr>
        <p:txBody>
          <a:bodyPr/>
          <a:lstStyle/>
          <a:p>
            <a:fld id="{86CB4B4D-7CA3-9044-876B-883B54F8677D}" type="slidenum">
              <a:rPr lang="en-US" smtClean="0"/>
              <a:pPr/>
              <a:t>6</a:t>
            </a:fld>
            <a:endParaRPr lang="en-US"/>
          </a:p>
        </p:txBody>
      </p:sp>
    </p:spTree>
    <p:extLst>
      <p:ext uri="{BB962C8B-B14F-4D97-AF65-F5344CB8AC3E}">
        <p14:creationId xmlns:p14="http://schemas.microsoft.com/office/powerpoint/2010/main" val="1634103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079" y="5464250"/>
            <a:ext cx="8988989" cy="672075"/>
          </a:xfrm>
        </p:spPr>
        <p:txBody>
          <a:bodyPr>
            <a:noAutofit/>
          </a:bodyPr>
          <a:lstStyle/>
          <a:p>
            <a:r>
              <a:rPr lang="en-GB" sz="2200" dirty="0">
                <a:solidFill>
                  <a:srgbClr val="0070C0"/>
                </a:solidFill>
              </a:rPr>
              <a:t>Market Segmentation for Affordability</a:t>
            </a:r>
            <a:r>
              <a:rPr lang="en-GB" sz="2200" dirty="0" smtClean="0">
                <a:solidFill>
                  <a:srgbClr val="0070C0"/>
                </a:solidFill>
              </a:rPr>
              <a:t>:</a:t>
            </a:r>
            <a:endParaRPr lang="en-GB" sz="2200" dirty="0">
              <a:solidFill>
                <a:srgbClr val="00B0F0"/>
              </a:solidFill>
            </a:endParaRPr>
          </a:p>
        </p:txBody>
      </p:sp>
      <p:sp>
        <p:nvSpPr>
          <p:cNvPr id="3" name="Content Placeholder 2"/>
          <p:cNvSpPr>
            <a:spLocks noGrp="1"/>
          </p:cNvSpPr>
          <p:nvPr>
            <p:ph idx="1"/>
          </p:nvPr>
        </p:nvSpPr>
        <p:spPr>
          <a:xfrm>
            <a:off x="1007435" y="548680"/>
            <a:ext cx="10081120" cy="4896544"/>
          </a:xfrm>
        </p:spPr>
        <p:txBody>
          <a:bodyPr>
            <a:normAutofit/>
          </a:bodyPr>
          <a:lstStyle/>
          <a:p>
            <a:pPr marL="0" indent="0">
              <a:buNone/>
            </a:pPr>
            <a:r>
              <a:rPr lang="en-US" sz="2133" b="1" i="1" dirty="0">
                <a:solidFill>
                  <a:schemeClr val="bg2">
                    <a:lumMod val="10000"/>
                  </a:schemeClr>
                </a:solidFill>
              </a:rPr>
              <a:t>Market Housing:</a:t>
            </a:r>
          </a:p>
          <a:p>
            <a:pPr marL="450839" indent="-273044"/>
            <a:r>
              <a:rPr lang="en-US" sz="2133" dirty="0">
                <a:solidFill>
                  <a:schemeClr val="bg2">
                    <a:lumMod val="10000"/>
                  </a:schemeClr>
                </a:solidFill>
              </a:rPr>
              <a:t>Represents High and Middle Income Market Segments</a:t>
            </a:r>
          </a:p>
          <a:p>
            <a:pPr marL="450839" indent="-273044"/>
            <a:r>
              <a:rPr lang="en-US" sz="2133" b="1" i="1" dirty="0">
                <a:solidFill>
                  <a:schemeClr val="bg2">
                    <a:lumMod val="10000"/>
                  </a:schemeClr>
                </a:solidFill>
              </a:rPr>
              <a:t>Market Segment </a:t>
            </a:r>
            <a:r>
              <a:rPr lang="en-US" sz="2133" dirty="0">
                <a:solidFill>
                  <a:schemeClr val="bg2">
                    <a:lumMod val="10000"/>
                  </a:schemeClr>
                </a:solidFill>
              </a:rPr>
              <a:t>is addressed by </a:t>
            </a:r>
            <a:r>
              <a:rPr lang="en-US" sz="2133" dirty="0" smtClean="0">
                <a:solidFill>
                  <a:schemeClr val="bg2">
                    <a:lumMod val="10000"/>
                  </a:schemeClr>
                </a:solidFill>
              </a:rPr>
              <a:t>the market </a:t>
            </a:r>
            <a:r>
              <a:rPr lang="en-US" sz="2133" dirty="0">
                <a:solidFill>
                  <a:schemeClr val="bg2">
                    <a:lumMod val="10000"/>
                  </a:schemeClr>
                </a:solidFill>
              </a:rPr>
              <a:t>forces on its own without any need for state-intervention or support</a:t>
            </a:r>
          </a:p>
          <a:p>
            <a:pPr marL="450839" indent="-273044"/>
            <a:r>
              <a:rPr lang="en-US" sz="2133" dirty="0">
                <a:solidFill>
                  <a:schemeClr val="bg2">
                    <a:lumMod val="10000"/>
                  </a:schemeClr>
                </a:solidFill>
              </a:rPr>
              <a:t>Supply is there to meet the demand</a:t>
            </a:r>
          </a:p>
          <a:p>
            <a:pPr marL="177796" indent="0">
              <a:buNone/>
            </a:pPr>
            <a:endParaRPr lang="en-US" sz="2133" dirty="0">
              <a:solidFill>
                <a:schemeClr val="bg2">
                  <a:lumMod val="10000"/>
                </a:schemeClr>
              </a:solidFill>
            </a:endParaRPr>
          </a:p>
          <a:p>
            <a:pPr marL="0" indent="0">
              <a:buNone/>
            </a:pPr>
            <a:r>
              <a:rPr lang="en-US" sz="2133" b="1" i="1" dirty="0">
                <a:solidFill>
                  <a:schemeClr val="bg2">
                    <a:lumMod val="10000"/>
                  </a:schemeClr>
                </a:solidFill>
              </a:rPr>
              <a:t>Social Housing:</a:t>
            </a:r>
          </a:p>
          <a:p>
            <a:pPr marL="450839" indent="-273044"/>
            <a:r>
              <a:rPr lang="en-US" sz="2133" dirty="0">
                <a:solidFill>
                  <a:schemeClr val="bg2">
                    <a:lumMod val="10000"/>
                  </a:schemeClr>
                </a:solidFill>
              </a:rPr>
              <a:t>Represents lower-middle and low-income market </a:t>
            </a:r>
          </a:p>
          <a:p>
            <a:pPr marL="450839" indent="-273044"/>
            <a:r>
              <a:rPr lang="en-US" sz="2133" dirty="0">
                <a:solidFill>
                  <a:schemeClr val="bg2">
                    <a:lumMod val="10000"/>
                  </a:schemeClr>
                </a:solidFill>
              </a:rPr>
              <a:t>Social segment needs </a:t>
            </a:r>
            <a:r>
              <a:rPr lang="en-US" sz="2133" dirty="0" smtClean="0">
                <a:solidFill>
                  <a:schemeClr val="bg2">
                    <a:lumMod val="10000"/>
                  </a:schemeClr>
                </a:solidFill>
              </a:rPr>
              <a:t>state-intervention/support </a:t>
            </a:r>
            <a:r>
              <a:rPr lang="en-US" sz="2133" dirty="0">
                <a:solidFill>
                  <a:schemeClr val="bg2">
                    <a:lumMod val="10000"/>
                  </a:schemeClr>
                </a:solidFill>
              </a:rPr>
              <a:t>to facilitate affordable housing supply and an enabling environment –</a:t>
            </a:r>
            <a:r>
              <a:rPr lang="en-US" sz="2133" b="1" i="1" dirty="0">
                <a:solidFill>
                  <a:schemeClr val="bg2">
                    <a:lumMod val="10000"/>
                  </a:schemeClr>
                </a:solidFill>
              </a:rPr>
              <a:t>LIH Segment</a:t>
            </a:r>
          </a:p>
          <a:p>
            <a:pPr marL="450839" indent="-273044"/>
            <a:r>
              <a:rPr lang="en-US" sz="2133" dirty="0">
                <a:solidFill>
                  <a:schemeClr val="bg2">
                    <a:lumMod val="10000"/>
                  </a:schemeClr>
                </a:solidFill>
              </a:rPr>
              <a:t>Bottom of the Pyramid: The candidates for housing microfinance, needing delivery through direct/indirect state subsidies. </a:t>
            </a:r>
            <a:r>
              <a:rPr lang="en-US" sz="2133" dirty="0" smtClean="0">
                <a:solidFill>
                  <a:schemeClr val="bg2">
                    <a:lumMod val="10000"/>
                  </a:schemeClr>
                </a:solidFill>
              </a:rPr>
              <a:t>This is the Economically Weaker Segment (</a:t>
            </a:r>
            <a:r>
              <a:rPr lang="en-US" sz="2133" b="1" i="1" dirty="0" smtClean="0">
                <a:solidFill>
                  <a:schemeClr val="bg2">
                    <a:lumMod val="10000"/>
                  </a:schemeClr>
                </a:solidFill>
              </a:rPr>
              <a:t>EWS)</a:t>
            </a:r>
            <a:endParaRPr lang="en-US" dirty="0" smtClean="0">
              <a:solidFill>
                <a:schemeClr val="bg2">
                  <a:lumMod val="10000"/>
                </a:schemeClr>
              </a:solidFill>
            </a:endParaRP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7</a:t>
            </a:fld>
            <a:endParaRPr lang="en-US" dirty="0">
              <a:solidFill>
                <a:prstClr val="black">
                  <a:lumMod val="85000"/>
                  <a:lumOff val="15000"/>
                </a:prstClr>
              </a:solidFill>
            </a:endParaRPr>
          </a:p>
        </p:txBody>
      </p:sp>
    </p:spTree>
    <p:extLst>
      <p:ext uri="{BB962C8B-B14F-4D97-AF65-F5344CB8AC3E}">
        <p14:creationId xmlns:p14="http://schemas.microsoft.com/office/powerpoint/2010/main" val="2852533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upload.wikimedia.org/wikipedia/commons/thumb/6/61/Ambani_house_mumbai.jpg/220px-Ambani_house_mumbai.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67845" y="979189"/>
            <a:ext cx="3837904" cy="4464395"/>
          </a:xfrm>
          <a:prstGeom prst="rect">
            <a:avLst/>
          </a:prstGeom>
          <a:noFill/>
          <a:ln>
            <a:noFill/>
          </a:ln>
        </p:spPr>
      </p:pic>
      <p:pic>
        <p:nvPicPr>
          <p:cNvPr id="5" name="Picture 4" descr="http://api.ning.com/files/kMyzkPYXBOHx7xhRLshbPB9mD-QLazCjIDWgOgYH7QnsgIXBvcoWyz5a7hibWZZcs6y*aHKQItl3d*Gs*6GzZ7uUMCma2Wqf/1antiliaexpensivehomesindia.jpg"/>
          <p:cNvPicPr/>
          <p:nvPr/>
        </p:nvPicPr>
        <p:blipFill>
          <a:blip r:embed="rId4">
            <a:extLst>
              <a:ext uri="{28A0092B-C50C-407E-A947-70E740481C1C}">
                <a14:useLocalDpi xmlns:a14="http://schemas.microsoft.com/office/drawing/2010/main" val="0"/>
              </a:ext>
            </a:extLst>
          </a:blip>
          <a:srcRect/>
          <a:stretch>
            <a:fillRect/>
          </a:stretch>
        </p:blipFill>
        <p:spPr bwMode="auto">
          <a:xfrm>
            <a:off x="5905750" y="1004373"/>
            <a:ext cx="3752215" cy="4439211"/>
          </a:xfrm>
          <a:prstGeom prst="rect">
            <a:avLst/>
          </a:prstGeom>
          <a:noFill/>
          <a:ln>
            <a:noFill/>
          </a:ln>
        </p:spPr>
      </p:pic>
      <p:sp>
        <p:nvSpPr>
          <p:cNvPr id="6" name="TextBox 5"/>
          <p:cNvSpPr txBox="1"/>
          <p:nvPr/>
        </p:nvSpPr>
        <p:spPr>
          <a:xfrm>
            <a:off x="1103871" y="6203094"/>
            <a:ext cx="10346661"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defTabSz="816298" latinLnBrk="1" hangingPunct="0"/>
            <a:r>
              <a:rPr lang="en-US" sz="1600" b="1" dirty="0">
                <a:solidFill>
                  <a:srgbClr val="0070C0"/>
                </a:solidFill>
                <a:latin typeface="Times New Roman"/>
                <a:ea typeface="Times New Roman"/>
                <a:cs typeface="Times New Roman"/>
                <a:sym typeface="Times New Roman"/>
              </a:rPr>
              <a:t>Affordability is not what you have</a:t>
            </a:r>
          </a:p>
        </p:txBody>
      </p:sp>
      <p:sp>
        <p:nvSpPr>
          <p:cNvPr id="3" name="TextBox 2"/>
          <p:cNvSpPr txBox="1"/>
          <p:nvPr/>
        </p:nvSpPr>
        <p:spPr>
          <a:xfrm>
            <a:off x="1960606" y="394417"/>
            <a:ext cx="8007327"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defTabSz="816298" latinLnBrk="1" hangingPunct="0"/>
            <a:r>
              <a:rPr lang="en-US" sz="3200" dirty="0">
                <a:solidFill>
                  <a:srgbClr val="000000"/>
                </a:solidFill>
                <a:latin typeface="Times New Roman"/>
                <a:ea typeface="Times New Roman"/>
                <a:cs typeface="Times New Roman"/>
                <a:sym typeface="Times New Roman"/>
              </a:rPr>
              <a:t>Affordability Defined….</a:t>
            </a:r>
            <a:r>
              <a:rPr lang="en-US" sz="3200" i="1" dirty="0">
                <a:solidFill>
                  <a:srgbClr val="0070C0"/>
                </a:solidFill>
                <a:latin typeface="Times New Roman"/>
                <a:ea typeface="Times New Roman"/>
                <a:cs typeface="Times New Roman"/>
                <a:sym typeface="Times New Roman"/>
              </a:rPr>
              <a:t>haves</a:t>
            </a:r>
          </a:p>
        </p:txBody>
      </p:sp>
      <p:sp>
        <p:nvSpPr>
          <p:cNvPr id="8" name="Slide Number Placeholder 7"/>
          <p:cNvSpPr>
            <a:spLocks noGrp="1"/>
          </p:cNvSpPr>
          <p:nvPr>
            <p:ph type="sldNum" sz="quarter" idx="4294967295"/>
          </p:nvPr>
        </p:nvSpPr>
        <p:spPr>
          <a:xfrm>
            <a:off x="10160001" y="5613475"/>
            <a:ext cx="1016000" cy="513316"/>
          </a:xfrm>
          <a:prstGeom prst="rect">
            <a:avLst/>
          </a:prstGeom>
        </p:spPr>
        <p:txBody>
          <a:bodyPr/>
          <a:lstStyle/>
          <a:p>
            <a:fld id="{86CB4B4D-7CA3-9044-876B-883B54F8677D}" type="slidenum">
              <a:rPr lang="en-US" smtClean="0"/>
              <a:pPr/>
              <a:t>8</a:t>
            </a:fld>
            <a:endParaRPr lang="en-US" dirty="0"/>
          </a:p>
        </p:txBody>
      </p:sp>
      <p:sp>
        <p:nvSpPr>
          <p:cNvPr id="2" name="TextBox 1"/>
          <p:cNvSpPr txBox="1"/>
          <p:nvPr/>
        </p:nvSpPr>
        <p:spPr>
          <a:xfrm>
            <a:off x="1219201" y="5519890"/>
            <a:ext cx="10033687"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atinLnBrk="1" hangingPunct="0"/>
            <a:r>
              <a:rPr lang="en-US" sz="1600" dirty="0">
                <a:solidFill>
                  <a:srgbClr val="0070C0"/>
                </a:solidFill>
                <a:uFill>
                  <a:solidFill>
                    <a:srgbClr val="000000"/>
                  </a:solidFill>
                </a:uFill>
                <a:latin typeface="Times New Roman"/>
                <a:ea typeface="Times New Roman"/>
                <a:cs typeface="Times New Roman"/>
                <a:sym typeface="Times New Roman"/>
              </a:rPr>
              <a:t>ANTILIA: Mukesh Ambani House Mumbai One Billion  Dollar, 27 Story, 400,000 Area, 600 Staff to maintain</a:t>
            </a:r>
          </a:p>
          <a:p>
            <a:pPr latinLnBrk="1" hangingPunct="0"/>
            <a:r>
              <a:rPr lang="en-US" sz="1600" dirty="0">
                <a:solidFill>
                  <a:srgbClr val="0070C0"/>
                </a:solidFill>
                <a:uFill>
                  <a:solidFill>
                    <a:srgbClr val="000000"/>
                  </a:solidFill>
                </a:uFill>
                <a:latin typeface="Times New Roman"/>
                <a:ea typeface="Times New Roman"/>
                <a:cs typeface="Times New Roman"/>
                <a:sym typeface="Times New Roman"/>
              </a:rPr>
              <a:t>                                                  Mr. Ambani does not live in it  </a:t>
            </a:r>
          </a:p>
        </p:txBody>
      </p:sp>
    </p:spTree>
    <p:extLst>
      <p:ext uri="{BB962C8B-B14F-4D97-AF65-F5344CB8AC3E}">
        <p14:creationId xmlns:p14="http://schemas.microsoft.com/office/powerpoint/2010/main" val="2968930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83245" y="428996"/>
            <a:ext cx="7402169"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816298" latinLnBrk="1" hangingPunct="0"/>
            <a:r>
              <a:rPr lang="en-US" sz="3600" dirty="0">
                <a:solidFill>
                  <a:srgbClr val="000000"/>
                </a:solidFill>
                <a:latin typeface="Times New Roman"/>
                <a:ea typeface="Times New Roman"/>
                <a:cs typeface="Times New Roman"/>
                <a:sym typeface="Times New Roman"/>
              </a:rPr>
              <a:t>Affordability Defined….</a:t>
            </a:r>
            <a:r>
              <a:rPr lang="en-US" sz="3200" i="1" dirty="0">
                <a:solidFill>
                  <a:srgbClr val="0070C0"/>
                </a:solidFill>
                <a:latin typeface="Times New Roman"/>
                <a:ea typeface="Times New Roman"/>
                <a:cs typeface="Times New Roman"/>
                <a:sym typeface="Times New Roman"/>
              </a:rPr>
              <a:t>have-nots</a:t>
            </a:r>
          </a:p>
        </p:txBody>
      </p:sp>
      <p:sp>
        <p:nvSpPr>
          <p:cNvPr id="6" name="TextBox 5"/>
          <p:cNvSpPr txBox="1"/>
          <p:nvPr/>
        </p:nvSpPr>
        <p:spPr>
          <a:xfrm>
            <a:off x="1405451" y="4893145"/>
            <a:ext cx="9262551"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defTabSz="816298" latinLnBrk="1" hangingPunct="0"/>
            <a:r>
              <a:rPr lang="en-US" sz="1600" b="1" dirty="0">
                <a:solidFill>
                  <a:srgbClr val="0070C0"/>
                </a:solidFill>
                <a:latin typeface="Times New Roman"/>
                <a:ea typeface="Times New Roman"/>
                <a:cs typeface="Times New Roman"/>
                <a:sym typeface="Times New Roman"/>
              </a:rPr>
              <a:t>Affordability is what you essentially need and would like to have</a:t>
            </a:r>
          </a:p>
          <a:p>
            <a:pPr algn="ctr" defTabSz="816298" latinLnBrk="1" hangingPunct="0"/>
            <a:r>
              <a:rPr lang="en-US" sz="1600" b="1" dirty="0" smtClean="0">
                <a:solidFill>
                  <a:srgbClr val="0070C0"/>
                </a:solidFill>
                <a:latin typeface="Times New Roman"/>
                <a:ea typeface="Times New Roman"/>
                <a:cs typeface="Times New Roman"/>
                <a:sym typeface="Times New Roman"/>
              </a:rPr>
              <a:t>Therefore </a:t>
            </a:r>
            <a:r>
              <a:rPr lang="en-US" sz="1600" b="1" dirty="0">
                <a:solidFill>
                  <a:srgbClr val="0070C0"/>
                </a:solidFill>
                <a:latin typeface="Times New Roman"/>
                <a:ea typeface="Times New Roman"/>
                <a:cs typeface="Times New Roman"/>
                <a:sym typeface="Times New Roman"/>
              </a:rPr>
              <a:t>poor are obliged to find their own ways in housing ….they develop slums</a:t>
            </a:r>
          </a:p>
        </p:txBody>
      </p:sp>
      <p:sp>
        <p:nvSpPr>
          <p:cNvPr id="10" name="TextBox 9"/>
          <p:cNvSpPr txBox="1"/>
          <p:nvPr/>
        </p:nvSpPr>
        <p:spPr>
          <a:xfrm>
            <a:off x="1342768" y="4178696"/>
            <a:ext cx="5941723"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816298" latinLnBrk="1" hangingPunct="0"/>
            <a:r>
              <a:rPr lang="en-US" sz="1600" dirty="0">
                <a:solidFill>
                  <a:srgbClr val="000000"/>
                </a:solidFill>
                <a:latin typeface="Times New Roman"/>
                <a:ea typeface="Times New Roman"/>
                <a:cs typeface="Times New Roman"/>
                <a:sym typeface="Times New Roman"/>
              </a:rPr>
              <a:t>          Cage Housing in Hong Kong </a:t>
            </a:r>
          </a:p>
        </p:txBody>
      </p:sp>
      <p:sp>
        <p:nvSpPr>
          <p:cNvPr id="11" name="TextBox 10"/>
          <p:cNvSpPr txBox="1"/>
          <p:nvPr/>
        </p:nvSpPr>
        <p:spPr>
          <a:xfrm>
            <a:off x="6351374" y="4178696"/>
            <a:ext cx="5004045"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816298" latinLnBrk="1" hangingPunct="0"/>
            <a:r>
              <a:rPr lang="en-US" sz="1600" dirty="0">
                <a:solidFill>
                  <a:srgbClr val="000000"/>
                </a:solidFill>
                <a:latin typeface="Times New Roman"/>
                <a:ea typeface="Times New Roman"/>
                <a:cs typeface="Times New Roman"/>
                <a:sym typeface="Times New Roman"/>
              </a:rPr>
              <a:t> Shoes made of used Mineral Water Bottles</a:t>
            </a:r>
          </a:p>
        </p:txBody>
      </p:sp>
      <p:sp>
        <p:nvSpPr>
          <p:cNvPr id="2" name="Slide Number Placeholder 1"/>
          <p:cNvSpPr>
            <a:spLocks noGrp="1"/>
          </p:cNvSpPr>
          <p:nvPr>
            <p:ph type="sldNum" sz="quarter" idx="4294967295"/>
          </p:nvPr>
        </p:nvSpPr>
        <p:spPr>
          <a:xfrm>
            <a:off x="10160001" y="5613475"/>
            <a:ext cx="1016000" cy="513316"/>
          </a:xfrm>
          <a:prstGeom prst="rect">
            <a:avLst/>
          </a:prstGeom>
        </p:spPr>
        <p:txBody>
          <a:bodyPr/>
          <a:lstStyle/>
          <a:p>
            <a:fld id="{86CB4B4D-7CA3-9044-876B-883B54F8677D}" type="slidenum">
              <a:rPr lang="en-US" smtClean="0"/>
              <a:pPr/>
              <a:t>9</a:t>
            </a:fld>
            <a:endParaRPr lang="en-US" dirty="0"/>
          </a:p>
        </p:txBody>
      </p:sp>
      <p:grpSp>
        <p:nvGrpSpPr>
          <p:cNvPr id="3" name="Group 2"/>
          <p:cNvGrpSpPr/>
          <p:nvPr/>
        </p:nvGrpSpPr>
        <p:grpSpPr>
          <a:xfrm>
            <a:off x="1168400" y="1329799"/>
            <a:ext cx="9271811" cy="2621927"/>
            <a:chOff x="1168399" y="1329798"/>
            <a:chExt cx="9271811" cy="2621927"/>
          </a:xfrm>
        </p:grpSpPr>
        <p:pic>
          <p:nvPicPr>
            <p:cNvPr id="12" name="Picture 11"/>
            <p:cNvPicPr/>
            <p:nvPr/>
          </p:nvPicPr>
          <p:blipFill>
            <a:blip r:embed="rId2"/>
            <a:stretch>
              <a:fillRect/>
            </a:stretch>
          </p:blipFill>
          <p:spPr>
            <a:xfrm>
              <a:off x="5950943" y="1329798"/>
              <a:ext cx="4489267" cy="2621927"/>
            </a:xfrm>
            <a:prstGeom prst="rect">
              <a:avLst/>
            </a:prstGeom>
          </p:spPr>
        </p:pic>
        <p:pic>
          <p:nvPicPr>
            <p:cNvPr id="13" name="Picture 12"/>
            <p:cNvPicPr/>
            <p:nvPr/>
          </p:nvPicPr>
          <p:blipFill rotWithShape="1">
            <a:blip r:embed="rId3"/>
            <a:srcRect l="3404" t="10853" r="2400" b="4576"/>
            <a:stretch/>
          </p:blipFill>
          <p:spPr>
            <a:xfrm>
              <a:off x="1168399" y="1329798"/>
              <a:ext cx="4216400" cy="2621927"/>
            </a:xfrm>
            <a:prstGeom prst="rect">
              <a:avLst/>
            </a:prstGeom>
          </p:spPr>
        </p:pic>
      </p:grpSp>
    </p:spTree>
    <p:extLst>
      <p:ext uri="{BB962C8B-B14F-4D97-AF65-F5344CB8AC3E}">
        <p14:creationId xmlns:p14="http://schemas.microsoft.com/office/powerpoint/2010/main" val="2870769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30545</TotalTime>
  <Words>3796</Words>
  <Application>Microsoft Office PowerPoint</Application>
  <PresentationFormat>Widescreen</PresentationFormat>
  <Paragraphs>375</Paragraphs>
  <Slides>29</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Calibri</vt:lpstr>
      <vt:lpstr>Century Gothic</vt:lpstr>
      <vt:lpstr>Gill Sans Light</vt:lpstr>
      <vt:lpstr>Impact</vt:lpstr>
      <vt:lpstr>Times New Roman</vt:lpstr>
      <vt:lpstr>Univers for KPMG</vt:lpstr>
      <vt:lpstr>Verdana</vt:lpstr>
      <vt:lpstr>Wingdings</vt:lpstr>
      <vt:lpstr>ヒラギノ角ゴ ProN W3</vt:lpstr>
      <vt:lpstr>NewsPrint</vt:lpstr>
      <vt:lpstr>PowerPoint Presentation</vt:lpstr>
      <vt:lpstr>PowerPoint Presentation</vt:lpstr>
      <vt:lpstr>PowerPoint Presentation</vt:lpstr>
      <vt:lpstr>Asian Snapshot</vt:lpstr>
      <vt:lpstr>PowerPoint Presentation</vt:lpstr>
      <vt:lpstr>* IRTI-IDB Occasional paper, 2012. OIC and IDB membership is the same. **www.IslamicPopulation.Com</vt:lpstr>
      <vt:lpstr>Market Segmentation for Affordability:</vt:lpstr>
      <vt:lpstr>PowerPoint Presentation</vt:lpstr>
      <vt:lpstr>PowerPoint Presentation</vt:lpstr>
      <vt:lpstr>Stakeholders of Housing</vt:lpstr>
      <vt:lpstr>PowerPoint Presentation</vt:lpstr>
      <vt:lpstr>Self-sustained Communities for Housing </vt:lpstr>
      <vt:lpstr>Energy ( Electricity) Poverty around Globe and in Asia</vt:lpstr>
      <vt:lpstr>PowerPoint Presentation</vt:lpstr>
      <vt:lpstr>Challenges of Affordable LIH: Supply Side- Cont’d </vt:lpstr>
      <vt:lpstr>Challenges of  Affordable LIH: Supply Side- Cont’d </vt:lpstr>
      <vt:lpstr>Challenges of Affordable LIH: Demand Side</vt:lpstr>
      <vt:lpstr>Challenges of Affordable LIH: Demand Side- Cont’d</vt:lpstr>
      <vt:lpstr>HDFC-India: a model housing finance institution on global scene</vt:lpstr>
      <vt:lpstr>Low-Income Housing Challenge</vt:lpstr>
      <vt:lpstr>PowerPoint Presentation</vt:lpstr>
      <vt:lpstr>PowerPoint Presentation</vt:lpstr>
      <vt:lpstr>PowerPoint Presentation</vt:lpstr>
      <vt:lpstr>Steering Committee for PM LIH Program</vt:lpstr>
      <vt:lpstr>PowerPoint Presentation</vt:lpstr>
      <vt:lpstr>PowerPoint Presentation</vt:lpstr>
      <vt:lpstr>PowerPoint Presentation</vt:lpstr>
      <vt:lpstr>PowerPoint Presentation</vt:lpstr>
      <vt:lpstr>      The information has been compiled by Mr. Rizvi from self study and from different sources. He is grateful to all those serving this noble cause in some form or the other.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 PARTNERSHIPS  “Harnessing Synergies between Governments, Developers and the Private Sector to the Accelerate Growth of Aordable Housing” Zaigham M. Rizvi, SecretaryGeneral,  ASIA PACIFIC UNION FOR HOUSING FINANCE (APUHF)</dc:title>
  <dc:creator>Zaigham Rizvi</dc:creator>
  <cp:lastModifiedBy>ZMR</cp:lastModifiedBy>
  <cp:revision>199</cp:revision>
  <dcterms:created xsi:type="dcterms:W3CDTF">2016-12-12T17:41:58Z</dcterms:created>
  <dcterms:modified xsi:type="dcterms:W3CDTF">2023-10-14T14:35:09Z</dcterms:modified>
</cp:coreProperties>
</file>