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90"/>
  </p:handoutMasterIdLst>
  <p:sldIdLst>
    <p:sldId id="256" r:id="rId2"/>
    <p:sldId id="259" r:id="rId3"/>
    <p:sldId id="347" r:id="rId4"/>
    <p:sldId id="361" r:id="rId5"/>
    <p:sldId id="339" r:id="rId6"/>
    <p:sldId id="340" r:id="rId7"/>
    <p:sldId id="344" r:id="rId8"/>
    <p:sldId id="345" r:id="rId9"/>
    <p:sldId id="346" r:id="rId10"/>
    <p:sldId id="310" r:id="rId11"/>
    <p:sldId id="261" r:id="rId12"/>
    <p:sldId id="348" r:id="rId13"/>
    <p:sldId id="350" r:id="rId14"/>
    <p:sldId id="262" r:id="rId15"/>
    <p:sldId id="380" r:id="rId16"/>
    <p:sldId id="354" r:id="rId17"/>
    <p:sldId id="264" r:id="rId18"/>
    <p:sldId id="266" r:id="rId19"/>
    <p:sldId id="267" r:id="rId20"/>
    <p:sldId id="269" r:id="rId21"/>
    <p:sldId id="271" r:id="rId22"/>
    <p:sldId id="272" r:id="rId23"/>
    <p:sldId id="273" r:id="rId24"/>
    <p:sldId id="274" r:id="rId25"/>
    <p:sldId id="275" r:id="rId26"/>
    <p:sldId id="276" r:id="rId27"/>
    <p:sldId id="277" r:id="rId28"/>
    <p:sldId id="278" r:id="rId29"/>
    <p:sldId id="279" r:id="rId30"/>
    <p:sldId id="280" r:id="rId31"/>
    <p:sldId id="282" r:id="rId32"/>
    <p:sldId id="283" r:id="rId33"/>
    <p:sldId id="285" r:id="rId34"/>
    <p:sldId id="286" r:id="rId35"/>
    <p:sldId id="287" r:id="rId36"/>
    <p:sldId id="288" r:id="rId37"/>
    <p:sldId id="311" r:id="rId38"/>
    <p:sldId id="289" r:id="rId39"/>
    <p:sldId id="293" r:id="rId40"/>
    <p:sldId id="294" r:id="rId41"/>
    <p:sldId id="295" r:id="rId42"/>
    <p:sldId id="296" r:id="rId43"/>
    <p:sldId id="299" r:id="rId44"/>
    <p:sldId id="300" r:id="rId45"/>
    <p:sldId id="312" r:id="rId46"/>
    <p:sldId id="301" r:id="rId47"/>
    <p:sldId id="364" r:id="rId48"/>
    <p:sldId id="365" r:id="rId49"/>
    <p:sldId id="366" r:id="rId50"/>
    <p:sldId id="368" r:id="rId51"/>
    <p:sldId id="369" r:id="rId52"/>
    <p:sldId id="370" r:id="rId53"/>
    <p:sldId id="371" r:id="rId54"/>
    <p:sldId id="372" r:id="rId55"/>
    <p:sldId id="373" r:id="rId56"/>
    <p:sldId id="374" r:id="rId57"/>
    <p:sldId id="375" r:id="rId58"/>
    <p:sldId id="376" r:id="rId59"/>
    <p:sldId id="378" r:id="rId60"/>
    <p:sldId id="358" r:id="rId61"/>
    <p:sldId id="359" r:id="rId62"/>
    <p:sldId id="303" r:id="rId63"/>
    <p:sldId id="329" r:id="rId64"/>
    <p:sldId id="330" r:id="rId65"/>
    <p:sldId id="331" r:id="rId66"/>
    <p:sldId id="333" r:id="rId67"/>
    <p:sldId id="362" r:id="rId68"/>
    <p:sldId id="363" r:id="rId69"/>
    <p:sldId id="334" r:id="rId70"/>
    <p:sldId id="335" r:id="rId71"/>
    <p:sldId id="336" r:id="rId72"/>
    <p:sldId id="306" r:id="rId73"/>
    <p:sldId id="307" r:id="rId74"/>
    <p:sldId id="308" r:id="rId75"/>
    <p:sldId id="313" r:id="rId76"/>
    <p:sldId id="309" r:id="rId77"/>
    <p:sldId id="352" r:id="rId78"/>
    <p:sldId id="381" r:id="rId79"/>
    <p:sldId id="382" r:id="rId80"/>
    <p:sldId id="383" r:id="rId81"/>
    <p:sldId id="384" r:id="rId82"/>
    <p:sldId id="385" r:id="rId83"/>
    <p:sldId id="386" r:id="rId84"/>
    <p:sldId id="387" r:id="rId85"/>
    <p:sldId id="388" r:id="rId86"/>
    <p:sldId id="389" r:id="rId87"/>
    <p:sldId id="390" r:id="rId88"/>
    <p:sldId id="391"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224B35-EF4E-48CD-8DD0-81BD5D228A21}" type="datetimeFigureOut">
              <a:rPr lang="en-US" smtClean="0"/>
              <a:pPr/>
              <a:t>11/1/2021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A873E4-D213-4071-B7A3-49DD9AC016C6}" type="slidenum">
              <a:rPr lang="en-US" smtClean="0"/>
              <a:pPr/>
              <a:t>‹#›</a:t>
            </a:fld>
            <a:endParaRPr lang="en-US"/>
          </a:p>
        </p:txBody>
      </p:sp>
    </p:spTree>
    <p:extLst>
      <p:ext uri="{BB962C8B-B14F-4D97-AF65-F5344CB8AC3E}">
        <p14:creationId xmlns:p14="http://schemas.microsoft.com/office/powerpoint/2010/main" val="38040422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F94E54-B70F-404A-AB92-12ED0489D548}" type="datetimeFigureOut">
              <a:rPr lang="en-US" smtClean="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0C6B6-FAEC-4188-B1B6-3F2885F5286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94E54-B70F-404A-AB92-12ED0489D548}" type="datetimeFigureOut">
              <a:rPr lang="en-US" smtClean="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0C6B6-FAEC-4188-B1B6-3F2885F5286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94E54-B70F-404A-AB92-12ED0489D548}" type="datetimeFigureOut">
              <a:rPr lang="en-US" smtClean="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0C6B6-FAEC-4188-B1B6-3F2885F5286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8003FF-4E10-4859-B433-F3487F87487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FB1103F-1D34-4A31-A254-661BAC7B07B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94E54-B70F-404A-AB92-12ED0489D548}" type="datetimeFigureOut">
              <a:rPr lang="en-US" smtClean="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0C6B6-FAEC-4188-B1B6-3F2885F5286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F94E54-B70F-404A-AB92-12ED0489D548}" type="datetimeFigureOut">
              <a:rPr lang="en-US" smtClean="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0C6B6-FAEC-4188-B1B6-3F2885F5286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F94E54-B70F-404A-AB92-12ED0489D548}" type="datetimeFigureOut">
              <a:rPr lang="en-US" smtClean="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0C6B6-FAEC-4188-B1B6-3F2885F5286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F94E54-B70F-404A-AB92-12ED0489D548}" type="datetimeFigureOut">
              <a:rPr lang="en-US" smtClean="0"/>
              <a:pPr/>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60C6B6-FAEC-4188-B1B6-3F2885F5286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F94E54-B70F-404A-AB92-12ED0489D548}" type="datetimeFigureOut">
              <a:rPr lang="en-US" smtClean="0"/>
              <a:pPr/>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60C6B6-FAEC-4188-B1B6-3F2885F5286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94E54-B70F-404A-AB92-12ED0489D548}" type="datetimeFigureOut">
              <a:rPr lang="en-US" smtClean="0"/>
              <a:pPr/>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60C6B6-FAEC-4188-B1B6-3F2885F5286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94E54-B70F-404A-AB92-12ED0489D548}" type="datetimeFigureOut">
              <a:rPr lang="en-US" smtClean="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0C6B6-FAEC-4188-B1B6-3F2885F5286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94E54-B70F-404A-AB92-12ED0489D548}" type="datetimeFigureOut">
              <a:rPr lang="en-US" smtClean="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0C6B6-FAEC-4188-B1B6-3F2885F5286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94E54-B70F-404A-AB92-12ED0489D548}" type="datetimeFigureOut">
              <a:rPr lang="en-US" smtClean="0"/>
              <a:pPr/>
              <a:t>11/1/2021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0C6B6-FAEC-4188-B1B6-3F2885F5286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rifhasan.org/" TargetMode="External"/><Relationship Id="rId2" Type="http://schemas.openxmlformats.org/officeDocument/2006/relationships/hyperlink" Target="mailto:arifhasan37@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arifhasan.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3"/>
            <a:ext cx="7772400" cy="1371599"/>
          </a:xfrm>
        </p:spPr>
        <p:txBody>
          <a:bodyPr>
            <a:normAutofit fontScale="90000"/>
          </a:bodyPr>
          <a:lstStyle/>
          <a:p>
            <a:r>
              <a:rPr lang="en-US" sz="2800" b="1" dirty="0" smtClean="0"/>
              <a:t/>
            </a:r>
            <a:br>
              <a:rPr lang="en-US" sz="2800" b="1" dirty="0" smtClean="0"/>
            </a:br>
            <a:r>
              <a:rPr lang="en-US" sz="2800" b="1" dirty="0" smtClean="0"/>
              <a:t/>
            </a:r>
            <a:br>
              <a:rPr lang="en-US" sz="2800" b="1" dirty="0" smtClean="0"/>
            </a:br>
            <a:r>
              <a:rPr lang="en-US" sz="2800" b="1" dirty="0" smtClean="0"/>
              <a:t>Urbanization Trends in South Asia</a:t>
            </a:r>
            <a:br>
              <a:rPr lang="en-US" sz="2800" b="1" dirty="0" smtClean="0"/>
            </a:br>
            <a:r>
              <a:rPr lang="en-US" sz="2800" b="1" dirty="0" smtClean="0"/>
              <a:t>The Case of Karachi</a:t>
            </a:r>
            <a:br>
              <a:rPr lang="en-US" sz="2800" b="1" dirty="0" smtClean="0"/>
            </a:br>
            <a:endParaRPr lang="en-US" sz="2800" dirty="0"/>
          </a:p>
        </p:txBody>
      </p:sp>
      <p:sp>
        <p:nvSpPr>
          <p:cNvPr id="3" name="Subtitle 2"/>
          <p:cNvSpPr>
            <a:spLocks noGrp="1"/>
          </p:cNvSpPr>
          <p:nvPr>
            <p:ph type="subTitle" idx="1"/>
          </p:nvPr>
        </p:nvSpPr>
        <p:spPr>
          <a:xfrm>
            <a:off x="685800" y="1981200"/>
            <a:ext cx="7772400" cy="3962400"/>
          </a:xfrm>
        </p:spPr>
        <p:txBody>
          <a:bodyPr>
            <a:normAutofit/>
          </a:bodyPr>
          <a:lstStyle/>
          <a:p>
            <a:endParaRPr lang="en-US" sz="24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a:p>
            <a:r>
              <a:rPr lang="en-US" sz="2400" dirty="0" smtClean="0">
                <a:solidFill>
                  <a:schemeClr val="tx1"/>
                </a:solidFill>
              </a:rPr>
              <a:t>Arif Hasan</a:t>
            </a:r>
          </a:p>
          <a:p>
            <a:r>
              <a:rPr lang="en-US" sz="2000" dirty="0" smtClean="0">
                <a:solidFill>
                  <a:schemeClr val="tx1"/>
                </a:solidFill>
              </a:rPr>
              <a:t>Email: </a:t>
            </a:r>
            <a:r>
              <a:rPr lang="en-US" sz="2000" dirty="0" smtClean="0">
                <a:solidFill>
                  <a:schemeClr val="tx1"/>
                </a:solidFill>
                <a:hlinkClick r:id="rId2"/>
              </a:rPr>
              <a:t>arifhasan37@gmail.com</a:t>
            </a:r>
            <a:endParaRPr lang="en-US" sz="2000" dirty="0" smtClean="0">
              <a:solidFill>
                <a:schemeClr val="tx1"/>
              </a:solidFill>
            </a:endParaRPr>
          </a:p>
          <a:p>
            <a:r>
              <a:rPr lang="en-US" sz="2000" dirty="0" smtClean="0">
                <a:solidFill>
                  <a:schemeClr val="tx1"/>
                </a:solidFill>
              </a:rPr>
              <a:t>Web:        </a:t>
            </a:r>
            <a:r>
              <a:rPr lang="en-US" sz="2000" dirty="0" smtClean="0">
                <a:solidFill>
                  <a:schemeClr val="tx1"/>
                </a:solidFill>
                <a:hlinkClick r:id="rId3"/>
              </a:rPr>
              <a:t>www.arifhasan.org</a:t>
            </a:r>
            <a:r>
              <a:rPr lang="en-US" sz="2000" dirty="0" smtClean="0">
                <a:solidFill>
                  <a:schemeClr val="tx1"/>
                </a:solidFill>
              </a:rPr>
              <a:t> </a:t>
            </a: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228600"/>
            <a:ext cx="8077200" cy="685800"/>
          </a:xfrm>
        </p:spPr>
        <p:txBody>
          <a:bodyPr/>
          <a:lstStyle/>
          <a:p>
            <a:pPr eaLnBrk="1" hangingPunct="1"/>
            <a:r>
              <a:rPr lang="en-GB" sz="2400" b="1" dirty="0" smtClean="0">
                <a:solidFill>
                  <a:schemeClr val="tx1"/>
                </a:solidFill>
              </a:rPr>
              <a:t>THE KARACHI CONTEXT</a:t>
            </a:r>
            <a:endParaRPr lang="en-US" sz="2400" b="1" dirty="0" smtClean="0">
              <a:solidFill>
                <a:schemeClr val="tx1"/>
              </a:solidFill>
            </a:endParaRPr>
          </a:p>
        </p:txBody>
      </p:sp>
      <p:sp>
        <p:nvSpPr>
          <p:cNvPr id="4099" name="Rectangle 3"/>
          <p:cNvSpPr>
            <a:spLocks noGrp="1" noChangeArrowheads="1"/>
          </p:cNvSpPr>
          <p:nvPr>
            <p:ph type="body" idx="1"/>
          </p:nvPr>
        </p:nvSpPr>
        <p:spPr>
          <a:xfrm>
            <a:off x="457200" y="914400"/>
            <a:ext cx="8382000" cy="5562600"/>
          </a:xfrm>
        </p:spPr>
        <p:txBody>
          <a:bodyPr/>
          <a:lstStyle/>
          <a:p>
            <a:pPr eaLnBrk="1" hangingPunct="1">
              <a:lnSpc>
                <a:spcPct val="80000"/>
              </a:lnSpc>
              <a:buFontTx/>
              <a:buNone/>
            </a:pPr>
            <a:endParaRPr lang="en-GB" sz="900" b="1" dirty="0" smtClean="0">
              <a:latin typeface="Times New Roman" pitchFamily="18" charset="0"/>
            </a:endParaRPr>
          </a:p>
          <a:p>
            <a:pPr eaLnBrk="1" hangingPunct="1">
              <a:lnSpc>
                <a:spcPct val="80000"/>
              </a:lnSpc>
              <a:buFontTx/>
              <a:buNone/>
            </a:pPr>
            <a:r>
              <a:rPr lang="en-GB" sz="1600" b="1" dirty="0" smtClean="0"/>
              <a:t>Population</a:t>
            </a:r>
            <a:endParaRPr lang="en-US" sz="1600" b="1" dirty="0" smtClean="0"/>
          </a:p>
          <a:p>
            <a:pPr algn="just" eaLnBrk="1" hangingPunct="1">
              <a:lnSpc>
                <a:spcPct val="80000"/>
              </a:lnSpc>
              <a:buFontTx/>
              <a:buNone/>
            </a:pPr>
            <a:r>
              <a:rPr lang="en-GB" sz="1600" dirty="0" smtClean="0"/>
              <a:t>-	435,887 (in 1941) </a:t>
            </a:r>
          </a:p>
          <a:p>
            <a:pPr algn="just" eaLnBrk="1" hangingPunct="1">
              <a:lnSpc>
                <a:spcPct val="80000"/>
              </a:lnSpc>
              <a:buFontTx/>
              <a:buNone/>
            </a:pPr>
            <a:r>
              <a:rPr lang="en-GB" sz="1600" dirty="0" smtClean="0"/>
              <a:t>	22,000,000 (in 2011)  	</a:t>
            </a:r>
          </a:p>
          <a:p>
            <a:pPr algn="just" eaLnBrk="1" hangingPunct="1">
              <a:lnSpc>
                <a:spcPct val="80000"/>
              </a:lnSpc>
              <a:buFontTx/>
              <a:buNone/>
            </a:pPr>
            <a:r>
              <a:rPr lang="en-GB" sz="1600" dirty="0" smtClean="0"/>
              <a:t>-	Karachi contains (1998 figures): </a:t>
            </a:r>
          </a:p>
          <a:p>
            <a:pPr algn="just" eaLnBrk="1" hangingPunct="1">
              <a:lnSpc>
                <a:spcPct val="80000"/>
              </a:lnSpc>
              <a:buFontTx/>
              <a:buNone/>
            </a:pPr>
            <a:r>
              <a:rPr lang="en-GB" sz="1600" dirty="0" smtClean="0"/>
              <a:t>	10% of Pakistan’s total population </a:t>
            </a:r>
          </a:p>
          <a:p>
            <a:pPr algn="just" eaLnBrk="1" hangingPunct="1">
              <a:lnSpc>
                <a:spcPct val="80000"/>
              </a:lnSpc>
              <a:buFontTx/>
              <a:buNone/>
            </a:pPr>
            <a:r>
              <a:rPr lang="en-GB" sz="1600" dirty="0" smtClean="0"/>
              <a:t>	25% of Pakistan’s urban population</a:t>
            </a:r>
          </a:p>
          <a:p>
            <a:pPr eaLnBrk="1" hangingPunct="1">
              <a:lnSpc>
                <a:spcPct val="80000"/>
              </a:lnSpc>
              <a:buFontTx/>
              <a:buNone/>
            </a:pPr>
            <a:r>
              <a:rPr lang="en-GB" sz="1600" dirty="0" smtClean="0"/>
              <a:t>	</a:t>
            </a:r>
          </a:p>
          <a:p>
            <a:pPr eaLnBrk="1" hangingPunct="1">
              <a:lnSpc>
                <a:spcPct val="80000"/>
              </a:lnSpc>
              <a:buFontTx/>
              <a:buNone/>
            </a:pPr>
            <a:r>
              <a:rPr lang="en-GB" sz="1600" b="1" dirty="0" smtClean="0"/>
              <a:t>Literacy: 76% </a:t>
            </a:r>
          </a:p>
          <a:p>
            <a:pPr eaLnBrk="1" hangingPunct="1">
              <a:lnSpc>
                <a:spcPct val="80000"/>
              </a:lnSpc>
              <a:buFontTx/>
              <a:buNone/>
            </a:pPr>
            <a:r>
              <a:rPr lang="en-GB" sz="1600" dirty="0" smtClean="0"/>
              <a:t>-	Literacy age group 15-24 years: 92% (No difference between male and female literacy)</a:t>
            </a:r>
          </a:p>
          <a:p>
            <a:pPr eaLnBrk="1" hangingPunct="1">
              <a:lnSpc>
                <a:spcPct val="80000"/>
              </a:lnSpc>
              <a:buFontTx/>
              <a:buNone/>
            </a:pPr>
            <a:r>
              <a:rPr lang="en-GB" sz="1600" dirty="0" smtClean="0"/>
              <a:t>-	Major source of information: Television 77% of households</a:t>
            </a:r>
            <a:endParaRPr lang="en-US" sz="1600" dirty="0" smtClean="0"/>
          </a:p>
          <a:p>
            <a:pPr eaLnBrk="1" hangingPunct="1">
              <a:lnSpc>
                <a:spcPct val="80000"/>
              </a:lnSpc>
              <a:buFontTx/>
              <a:buNone/>
            </a:pPr>
            <a:endParaRPr lang="en-GB" sz="1600" dirty="0" smtClean="0"/>
          </a:p>
          <a:p>
            <a:pPr eaLnBrk="1" hangingPunct="1">
              <a:lnSpc>
                <a:spcPct val="80000"/>
              </a:lnSpc>
              <a:buFontTx/>
              <a:buNone/>
            </a:pPr>
            <a:r>
              <a:rPr lang="en-GB" sz="1600" b="1" dirty="0" smtClean="0"/>
              <a:t>Economy</a:t>
            </a:r>
            <a:endParaRPr lang="en-US" sz="1600" b="1" dirty="0" smtClean="0"/>
          </a:p>
          <a:p>
            <a:pPr algn="just" eaLnBrk="1" hangingPunct="1">
              <a:lnSpc>
                <a:spcPct val="80000"/>
              </a:lnSpc>
              <a:buFontTx/>
              <a:buNone/>
            </a:pPr>
            <a:r>
              <a:rPr lang="en-GB" sz="1600" dirty="0" smtClean="0"/>
              <a:t>-	Karachi’s Pakistan’s only port</a:t>
            </a:r>
          </a:p>
          <a:p>
            <a:pPr algn="just" eaLnBrk="1" hangingPunct="1">
              <a:lnSpc>
                <a:spcPct val="80000"/>
              </a:lnSpc>
              <a:buFontTx/>
              <a:buNone/>
            </a:pPr>
            <a:r>
              <a:rPr lang="en-GB" sz="1600" dirty="0" smtClean="0"/>
              <a:t>-	It contributes 20% of the country’s GDP and 62% of income tax</a:t>
            </a:r>
          </a:p>
          <a:p>
            <a:pPr algn="just" eaLnBrk="1" hangingPunct="1">
              <a:lnSpc>
                <a:spcPct val="80000"/>
              </a:lnSpc>
              <a:buFontTx/>
              <a:buNone/>
            </a:pPr>
            <a:r>
              <a:rPr lang="en-GB" sz="1600" dirty="0" smtClean="0"/>
              <a:t>-	40% of employment in large scale manufacturing is located in Karachi’s 4,500 formal sector industrial units</a:t>
            </a:r>
          </a:p>
          <a:p>
            <a:pPr algn="just" eaLnBrk="1" hangingPunct="1">
              <a:lnSpc>
                <a:spcPct val="80000"/>
              </a:lnSpc>
              <a:buFontTx/>
              <a:buChar char="-"/>
            </a:pPr>
            <a:r>
              <a:rPr lang="en-GB" sz="1600" dirty="0" smtClean="0"/>
              <a:t>75% of the working population is employed in the informal sector in garment, leather, textile, carpet and light engineering works</a:t>
            </a:r>
          </a:p>
          <a:p>
            <a:pPr eaLnBrk="1" hangingPunct="1">
              <a:lnSpc>
                <a:spcPct val="80000"/>
              </a:lnSpc>
              <a:buFontTx/>
              <a:buNone/>
            </a:pPr>
            <a:endParaRPr lang="en-US" sz="1600" dirty="0" smtClean="0"/>
          </a:p>
          <a:p>
            <a:pPr eaLnBrk="1" hangingPunct="1">
              <a:lnSpc>
                <a:spcPct val="80000"/>
              </a:lnSpc>
              <a:buFontTx/>
              <a:buNone/>
            </a:pPr>
            <a:endParaRPr lang="en-US" sz="16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274638"/>
            <a:ext cx="8229600" cy="944562"/>
          </a:xfrm>
        </p:spPr>
        <p:txBody>
          <a:bodyPr/>
          <a:lstStyle/>
          <a:p>
            <a:r>
              <a:rPr lang="en-US" sz="2800" b="1" dirty="0" smtClean="0"/>
              <a:t>The Migration and Governance Link </a:t>
            </a:r>
          </a:p>
        </p:txBody>
      </p:sp>
      <p:sp>
        <p:nvSpPr>
          <p:cNvPr id="68611" name="Content Placeholder 2"/>
          <p:cNvSpPr>
            <a:spLocks noGrp="1"/>
          </p:cNvSpPr>
          <p:nvPr>
            <p:ph idx="1"/>
          </p:nvPr>
        </p:nvSpPr>
        <p:spPr>
          <a:xfrm>
            <a:off x="457200" y="1219200"/>
            <a:ext cx="8229600" cy="5029200"/>
          </a:xfrm>
        </p:spPr>
        <p:txBody>
          <a:bodyPr>
            <a:normAutofit fontScale="77500" lnSpcReduction="20000"/>
          </a:bodyPr>
          <a:lstStyle/>
          <a:p>
            <a:r>
              <a:rPr lang="en-US" sz="2400" dirty="0" smtClean="0"/>
              <a:t>In 1947, at Independence, Karachi had a population of 450,000 </a:t>
            </a:r>
          </a:p>
          <a:p>
            <a:endParaRPr lang="en-US" sz="1200" dirty="0" smtClean="0"/>
          </a:p>
          <a:p>
            <a:r>
              <a:rPr lang="en-US" sz="2400" dirty="0" smtClean="0"/>
              <a:t>Today, it has an estimated population of about 22 million on the basis of the 2011 house count.</a:t>
            </a:r>
            <a:r>
              <a:rPr lang="en-US" sz="2200" dirty="0" smtClean="0"/>
              <a:t>  </a:t>
            </a:r>
            <a:r>
              <a:rPr lang="en-US" sz="2200" dirty="0" smtClean="0">
                <a:solidFill>
                  <a:srgbClr val="FF0000"/>
                </a:solidFill>
              </a:rPr>
              <a:t>This is contested</a:t>
            </a:r>
            <a:endParaRPr lang="en-US" sz="1200" dirty="0" smtClean="0">
              <a:solidFill>
                <a:srgbClr val="FF0000"/>
              </a:solidFill>
            </a:endParaRPr>
          </a:p>
          <a:p>
            <a:endParaRPr lang="en-US" sz="1200" dirty="0" smtClean="0"/>
          </a:p>
          <a:p>
            <a:r>
              <a:rPr lang="en-US" sz="2400" dirty="0" smtClean="0"/>
              <a:t>This makes it the fastest growing city in the world. In numerical terms no other city in history has grown faster.</a:t>
            </a:r>
            <a:r>
              <a:rPr lang="en-US" sz="2200" dirty="0" smtClean="0"/>
              <a:t> </a:t>
            </a:r>
            <a:r>
              <a:rPr lang="en-US" sz="1200" dirty="0" smtClean="0"/>
              <a:t>  </a:t>
            </a:r>
          </a:p>
          <a:p>
            <a:endParaRPr lang="en-US" sz="1200" dirty="0" smtClean="0"/>
          </a:p>
          <a:p>
            <a:r>
              <a:rPr lang="en-US" sz="2400" dirty="0" smtClean="0"/>
              <a:t>The increase in population has been due </a:t>
            </a:r>
            <a:r>
              <a:rPr lang="en-GB" sz="2400" dirty="0" smtClean="0"/>
              <a:t>predominately</a:t>
            </a:r>
            <a:r>
              <a:rPr lang="en-US" sz="2400" dirty="0" smtClean="0"/>
              <a:t> because of migration from India at the time of Partition and subsequent migration from other parts of Pakistan including migrations from Bangladesh, Burma, Afghanistan, Iran </a:t>
            </a:r>
          </a:p>
          <a:p>
            <a:endParaRPr lang="en-US" sz="1200" dirty="0" smtClean="0"/>
          </a:p>
          <a:p>
            <a:r>
              <a:rPr lang="en-US" sz="2400" dirty="0" smtClean="0"/>
              <a:t>A large but undocumented increase has taken place due to conflict in the KP and due to natural disasters (earthquake, floods and drought) since 2005  </a:t>
            </a:r>
            <a:endParaRPr lang="en-US" sz="1300" dirty="0" smtClean="0"/>
          </a:p>
          <a:p>
            <a:endParaRPr lang="en-US" sz="1300" dirty="0" smtClean="0"/>
          </a:p>
          <a:p>
            <a:r>
              <a:rPr lang="en-US" sz="2400" dirty="0" smtClean="0"/>
              <a:t>The migration created housing demand has not been met with the result that over 62% of the households in Karachi live in informally created settlements (</a:t>
            </a:r>
            <a:r>
              <a:rPr lang="en-US" sz="2400" dirty="0" err="1" smtClean="0"/>
              <a:t>katchi</a:t>
            </a:r>
            <a:r>
              <a:rPr lang="en-US" sz="2400" dirty="0" smtClean="0"/>
              <a:t> </a:t>
            </a:r>
            <a:r>
              <a:rPr lang="en-US" sz="2400" dirty="0" err="1" smtClean="0"/>
              <a:t>abadis</a:t>
            </a:r>
            <a:r>
              <a:rPr lang="en-US" sz="2400" dirty="0" smtClean="0"/>
              <a:t>) which have changed over time </a:t>
            </a:r>
          </a:p>
          <a:p>
            <a:r>
              <a:rPr lang="en-US" sz="1300" dirty="0" smtClean="0"/>
              <a:t> </a:t>
            </a:r>
          </a:p>
          <a:p>
            <a:r>
              <a:rPr lang="en-US" sz="2500" dirty="0" smtClean="0">
                <a:solidFill>
                  <a:srgbClr val="C00000"/>
                </a:solidFill>
              </a:rPr>
              <a:t>Karachi is a non-Sindhi speaking capital of a Sindhi speaking province. This is the cause for the politics of ethnicity and resulting governance related conflicts </a:t>
            </a:r>
            <a:r>
              <a:rPr lang="en-US" sz="2500" dirty="0" smtClean="0"/>
              <a:t>(Urdu 46% - Punjabi 14% - </a:t>
            </a:r>
            <a:r>
              <a:rPr lang="en-US" sz="2500" dirty="0" err="1" smtClean="0"/>
              <a:t>Pushto</a:t>
            </a:r>
            <a:r>
              <a:rPr lang="en-US" sz="2500" dirty="0" smtClean="0"/>
              <a:t> 20% - Sindhi 11%)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mn-lt"/>
              </a:rPr>
              <a:t>The Changing Reasons for Migration </a:t>
            </a:r>
            <a:endParaRPr lang="en-US" sz="2800" b="1" dirty="0">
              <a:latin typeface="+mn-lt"/>
            </a:endParaRPr>
          </a:p>
        </p:txBody>
      </p:sp>
      <p:sp>
        <p:nvSpPr>
          <p:cNvPr id="3" name="Content Placeholder 2"/>
          <p:cNvSpPr>
            <a:spLocks noGrp="1"/>
          </p:cNvSpPr>
          <p:nvPr>
            <p:ph idx="1"/>
          </p:nvPr>
        </p:nvSpPr>
        <p:spPr>
          <a:xfrm>
            <a:off x="457200" y="1371600"/>
            <a:ext cx="8229600" cy="4754563"/>
          </a:xfrm>
        </p:spPr>
        <p:txBody>
          <a:bodyPr>
            <a:normAutofit fontScale="85000" lnSpcReduction="10000"/>
          </a:bodyPr>
          <a:lstStyle/>
          <a:p>
            <a:r>
              <a:rPr lang="en-US" sz="2400" dirty="0" smtClean="0"/>
              <a:t>Earlier migrations (1951 – 80’s) from stable societies which had functioning community systems of governance </a:t>
            </a:r>
          </a:p>
          <a:p>
            <a:r>
              <a:rPr lang="en-US" sz="2400" dirty="0" smtClean="0"/>
              <a:t>Migrants made a conscious decision to migrate to improve livelihoods and families back home </a:t>
            </a:r>
          </a:p>
          <a:p>
            <a:r>
              <a:rPr lang="en-US" sz="2400" dirty="0" smtClean="0"/>
              <a:t>The caste and profession link and barter made community governance and village self-sufficiency possible </a:t>
            </a:r>
          </a:p>
          <a:p>
            <a:r>
              <a:rPr lang="en-US" sz="2400" dirty="0" smtClean="0"/>
              <a:t>Present migration is from societies where community governance systems have collapsed or have no moral authority </a:t>
            </a:r>
          </a:p>
          <a:p>
            <a:r>
              <a:rPr lang="en-US" sz="2400" dirty="0" smtClean="0"/>
              <a:t>The village today is entirely dependent on urban produced goods which the poor cannot afford </a:t>
            </a:r>
          </a:p>
          <a:p>
            <a:r>
              <a:rPr lang="en-US" sz="2400" dirty="0" smtClean="0"/>
              <a:t>Migration remains the only option </a:t>
            </a:r>
          </a:p>
          <a:p>
            <a:r>
              <a:rPr lang="en-US" sz="2400" dirty="0" smtClean="0"/>
              <a:t>The collapse of the caste-profession link and community governance systems provide social and economic mobility not available before </a:t>
            </a:r>
          </a:p>
          <a:p>
            <a:r>
              <a:rPr lang="en-US" sz="2400" b="1" dirty="0" smtClean="0">
                <a:solidFill>
                  <a:srgbClr val="C00000"/>
                </a:solidFill>
              </a:rPr>
              <a:t>Population increase (by 600% since 1943) which the village economy cannot  absorb</a:t>
            </a:r>
            <a:r>
              <a:rPr lang="en-US" sz="2400" dirty="0" smtClean="0"/>
              <a:t>  </a:t>
            </a:r>
          </a:p>
          <a:p>
            <a:endParaRPr lang="en-US" sz="2400"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2800" b="1" dirty="0" smtClean="0">
                <a:latin typeface="+mn-lt"/>
              </a:rPr>
              <a:t>The Newer Lower Income Migrants </a:t>
            </a:r>
            <a:endParaRPr lang="en-US" sz="2800" b="1" dirty="0">
              <a:latin typeface="+mn-lt"/>
            </a:endParaRPr>
          </a:p>
        </p:txBody>
      </p:sp>
      <p:sp>
        <p:nvSpPr>
          <p:cNvPr id="3" name="Content Placeholder 2"/>
          <p:cNvSpPr>
            <a:spLocks noGrp="1"/>
          </p:cNvSpPr>
          <p:nvPr>
            <p:ph idx="1"/>
          </p:nvPr>
        </p:nvSpPr>
        <p:spPr>
          <a:xfrm>
            <a:off x="457200" y="1143000"/>
            <a:ext cx="8229600" cy="5105400"/>
          </a:xfrm>
        </p:spPr>
        <p:txBody>
          <a:bodyPr>
            <a:normAutofit/>
          </a:bodyPr>
          <a:lstStyle/>
          <a:p>
            <a:r>
              <a:rPr lang="en-US" sz="2000" dirty="0" smtClean="0"/>
              <a:t>They are coming to an unwelcoming city where no social housing or regularization of new settlements is promoted unlike before </a:t>
            </a:r>
          </a:p>
          <a:p>
            <a:endParaRPr lang="en-US" sz="2000" dirty="0" smtClean="0"/>
          </a:p>
          <a:p>
            <a:r>
              <a:rPr lang="en-US" sz="2000" dirty="0" smtClean="0"/>
              <a:t>Land is no longer available for informal settlements near the city   </a:t>
            </a:r>
          </a:p>
          <a:p>
            <a:endParaRPr lang="en-US" sz="2000" dirty="0" smtClean="0"/>
          </a:p>
          <a:p>
            <a:r>
              <a:rPr lang="en-US" sz="2000" dirty="0" smtClean="0"/>
              <a:t>Unskilled </a:t>
            </a:r>
            <a:r>
              <a:rPr lang="en-US" sz="2000" dirty="0" err="1" smtClean="0"/>
              <a:t>labour</a:t>
            </a:r>
            <a:r>
              <a:rPr lang="en-US" sz="2000" dirty="0" smtClean="0"/>
              <a:t> is becoming redundant due to mechanization and digital technology. </a:t>
            </a:r>
            <a:r>
              <a:rPr lang="en-US" sz="2000" b="1" dirty="0" smtClean="0">
                <a:solidFill>
                  <a:srgbClr val="C00000"/>
                </a:solidFill>
              </a:rPr>
              <a:t>Case of the building industry:</a:t>
            </a:r>
            <a:r>
              <a:rPr lang="en-US" sz="2000" dirty="0" smtClean="0">
                <a:solidFill>
                  <a:srgbClr val="C00000"/>
                </a:solidFill>
              </a:rPr>
              <a:t>  A medium sized excavation machine replaces 80 persons</a:t>
            </a:r>
          </a:p>
          <a:p>
            <a:endParaRPr lang="en-US" sz="2000" dirty="0" smtClean="0">
              <a:solidFill>
                <a:srgbClr val="C00000"/>
              </a:solidFill>
            </a:endParaRPr>
          </a:p>
          <a:p>
            <a:r>
              <a:rPr lang="en-US" sz="2000" dirty="0" smtClean="0"/>
              <a:t>The creation of circulating populations  (between sowing and harvesting) and the emergence of a new under class </a:t>
            </a:r>
          </a:p>
          <a:p>
            <a:endParaRPr lang="en-US" sz="2000" dirty="0" smtClean="0"/>
          </a:p>
          <a:p>
            <a:r>
              <a:rPr lang="en-US" sz="2000" dirty="0" smtClean="0"/>
              <a:t>Migrants from regional conflicts and natural disasters (</a:t>
            </a:r>
            <a:r>
              <a:rPr lang="en-US" sz="2000" dirty="0" smtClean="0">
                <a:solidFill>
                  <a:srgbClr val="C00000"/>
                </a:solidFill>
              </a:rPr>
              <a:t>n</a:t>
            </a:r>
            <a:r>
              <a:rPr lang="en-US" sz="2000" b="1" dirty="0" smtClean="0">
                <a:solidFill>
                  <a:srgbClr val="C00000"/>
                </a:solidFill>
              </a:rPr>
              <a:t>ot going back</a:t>
            </a:r>
            <a:r>
              <a:rPr lang="en-US" sz="2000" dirty="0" smtClean="0"/>
              <a:t>) </a:t>
            </a: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17525" y="381001"/>
            <a:ext cx="8229600" cy="914400"/>
          </a:xfrm>
        </p:spPr>
        <p:txBody>
          <a:bodyPr>
            <a:normAutofit/>
          </a:bodyPr>
          <a:lstStyle/>
          <a:p>
            <a:pPr eaLnBrk="1" hangingPunct="1">
              <a:defRPr/>
            </a:pPr>
            <a:r>
              <a:rPr lang="en-GB" sz="2800" b="1" dirty="0" smtClean="0">
                <a:latin typeface="+mn-lt"/>
                <a:ea typeface="Adobe Fan Heiti Std B" panose="020B0700000000000000" pitchFamily="34" charset="-128"/>
              </a:rPr>
              <a:t>Housing Demand-Supply Gap</a:t>
            </a:r>
            <a:endParaRPr lang="en-US" sz="2800" b="1" dirty="0">
              <a:latin typeface="+mn-lt"/>
              <a:ea typeface="Adobe Fan Heiti Std B" panose="020B0700000000000000" pitchFamily="34" charset="-128"/>
            </a:endParaRPr>
          </a:p>
        </p:txBody>
      </p:sp>
      <p:sp>
        <p:nvSpPr>
          <p:cNvPr id="105475" name="Text Box 3"/>
          <p:cNvSpPr txBox="1">
            <a:spLocks noChangeArrowheads="1"/>
          </p:cNvSpPr>
          <p:nvPr/>
        </p:nvSpPr>
        <p:spPr bwMode="auto">
          <a:xfrm>
            <a:off x="492125" y="1447800"/>
            <a:ext cx="8001000" cy="5964005"/>
          </a:xfrm>
          <a:prstGeom prst="rect">
            <a:avLst/>
          </a:prstGeom>
          <a:noFill/>
          <a:ln w="9525">
            <a:noFill/>
            <a:miter lim="800000"/>
            <a:headEnd/>
            <a:tailEnd/>
          </a:ln>
        </p:spPr>
        <p:txBody>
          <a:bodyPr wrap="square">
            <a:spAutoFit/>
          </a:bodyPr>
          <a:lstStyle/>
          <a:p>
            <a:pPr>
              <a:buFontTx/>
              <a:buChar char="•"/>
              <a:defRPr/>
            </a:pPr>
            <a:r>
              <a:rPr lang="en-GB" sz="1600" dirty="0">
                <a:latin typeface="Arial" charset="0"/>
                <a:ea typeface="Adobe Fangsong Std R" panose="02020400000000000000" pitchFamily="18" charset="-128"/>
              </a:rPr>
              <a:t> </a:t>
            </a:r>
            <a:r>
              <a:rPr lang="en-GB" sz="1600" dirty="0" smtClean="0">
                <a:latin typeface="Arial" charset="0"/>
                <a:ea typeface="Adobe Fangsong Std R" panose="02020400000000000000" pitchFamily="18" charset="-128"/>
              </a:rPr>
              <a:t> </a:t>
            </a:r>
            <a:r>
              <a:rPr lang="en-GB" sz="1600" dirty="0" smtClean="0">
                <a:latin typeface="Arial" charset="0"/>
                <a:ea typeface="Adobe Fangsong Std R" panose="02020400000000000000" pitchFamily="18" charset="-128"/>
                <a:cs typeface="Arial" pitchFamily="34" charset="0"/>
              </a:rPr>
              <a:t>Housing </a:t>
            </a:r>
            <a:r>
              <a:rPr lang="en-GB" sz="1600" dirty="0">
                <a:latin typeface="Arial" charset="0"/>
                <a:ea typeface="Adobe Fangsong Std R" panose="02020400000000000000" pitchFamily="18" charset="-128"/>
                <a:cs typeface="Arial" pitchFamily="34" charset="0"/>
              </a:rPr>
              <a:t>demand		  </a:t>
            </a:r>
            <a:r>
              <a:rPr lang="en-GB" sz="1600" dirty="0" smtClean="0">
                <a:latin typeface="Arial" charset="0"/>
                <a:ea typeface="Adobe Fangsong Std R" panose="02020400000000000000" pitchFamily="18" charset="-128"/>
                <a:cs typeface="Arial" pitchFamily="34" charset="0"/>
              </a:rPr>
              <a:t>	:             120,000 </a:t>
            </a:r>
            <a:r>
              <a:rPr lang="en-GB" sz="1600" dirty="0">
                <a:latin typeface="Arial" charset="0"/>
                <a:ea typeface="Adobe Fangsong Std R" panose="02020400000000000000" pitchFamily="18" charset="-128"/>
                <a:cs typeface="Arial" pitchFamily="34" charset="0"/>
              </a:rPr>
              <a:t>per year</a:t>
            </a:r>
          </a:p>
          <a:p>
            <a:pPr>
              <a:defRPr/>
            </a:pPr>
            <a:r>
              <a:rPr lang="en-US" sz="1600" dirty="0">
                <a:latin typeface="Arial" charset="0"/>
                <a:ea typeface="Adobe Fangsong Std R" panose="02020400000000000000" pitchFamily="18" charset="-128"/>
                <a:cs typeface="Arial" pitchFamily="34" charset="0"/>
              </a:rPr>
              <a:t>   </a:t>
            </a:r>
          </a:p>
          <a:p>
            <a:pPr>
              <a:buFontTx/>
              <a:buChar char="•"/>
              <a:defRPr/>
            </a:pPr>
            <a:r>
              <a:rPr lang="en-GB" sz="1600" dirty="0">
                <a:latin typeface="Arial" charset="0"/>
                <a:ea typeface="Adobe Fangsong Std R" panose="02020400000000000000" pitchFamily="18" charset="-128"/>
                <a:cs typeface="Arial" pitchFamily="34" charset="0"/>
              </a:rPr>
              <a:t> </a:t>
            </a:r>
            <a:r>
              <a:rPr lang="en-GB" sz="1600" dirty="0" smtClean="0">
                <a:latin typeface="Arial" charset="0"/>
                <a:ea typeface="Adobe Fangsong Std R" panose="02020400000000000000" pitchFamily="18" charset="-128"/>
                <a:cs typeface="Arial" pitchFamily="34" charset="0"/>
              </a:rPr>
              <a:t> Formal </a:t>
            </a:r>
            <a:r>
              <a:rPr lang="en-GB" sz="1600" dirty="0">
                <a:latin typeface="Arial" charset="0"/>
                <a:ea typeface="Adobe Fangsong Std R" panose="02020400000000000000" pitchFamily="18" charset="-128"/>
                <a:cs typeface="Arial" pitchFamily="34" charset="0"/>
              </a:rPr>
              <a:t>sector housing supply	</a:t>
            </a:r>
            <a:r>
              <a:rPr lang="en-GB" sz="1600" dirty="0" smtClean="0">
                <a:latin typeface="Arial" charset="0"/>
                <a:ea typeface="Adobe Fangsong Std R" panose="02020400000000000000" pitchFamily="18" charset="-128"/>
                <a:cs typeface="Arial" pitchFamily="34" charset="0"/>
              </a:rPr>
              <a:t>:</a:t>
            </a:r>
            <a:r>
              <a:rPr lang="en-GB" sz="1600" dirty="0">
                <a:latin typeface="Arial" charset="0"/>
                <a:ea typeface="Adobe Fangsong Std R" panose="02020400000000000000" pitchFamily="18" charset="-128"/>
                <a:cs typeface="Arial" pitchFamily="34" charset="0"/>
              </a:rPr>
              <a:t>	42,000 per year	</a:t>
            </a:r>
            <a:endParaRPr lang="en-US" sz="1600" dirty="0">
              <a:latin typeface="Arial" charset="0"/>
              <a:ea typeface="Adobe Fangsong Std R" panose="02020400000000000000" pitchFamily="18" charset="-128"/>
              <a:cs typeface="Arial" pitchFamily="34" charset="0"/>
            </a:endParaRPr>
          </a:p>
          <a:p>
            <a:pPr>
              <a:defRPr/>
            </a:pPr>
            <a:r>
              <a:rPr lang="en-GB" sz="1600" dirty="0">
                <a:latin typeface="Arial" charset="0"/>
                <a:ea typeface="Adobe Fangsong Std R" panose="02020400000000000000" pitchFamily="18" charset="-128"/>
                <a:cs typeface="Arial" pitchFamily="34" charset="0"/>
              </a:rPr>
              <a:t> </a:t>
            </a:r>
            <a:r>
              <a:rPr lang="en-GB" sz="1600" dirty="0" smtClean="0">
                <a:latin typeface="Arial" charset="0"/>
                <a:ea typeface="Adobe Fangsong Std R" panose="02020400000000000000" pitchFamily="18" charset="-128"/>
                <a:cs typeface="Arial" pitchFamily="34" charset="0"/>
              </a:rPr>
              <a:t>  </a:t>
            </a:r>
            <a:r>
              <a:rPr lang="en-GB" sz="1600" dirty="0">
                <a:latin typeface="Arial" charset="0"/>
                <a:ea typeface="Adobe Fangsong Std R" panose="02020400000000000000" pitchFamily="18" charset="-128"/>
                <a:cs typeface="Arial" pitchFamily="34" charset="0"/>
              </a:rPr>
              <a:t>(Average over last 5 years)</a:t>
            </a:r>
          </a:p>
          <a:p>
            <a:pPr>
              <a:defRPr/>
            </a:pPr>
            <a:endParaRPr lang="en-US" sz="1600" dirty="0">
              <a:latin typeface="Arial" charset="0"/>
              <a:ea typeface="Adobe Fangsong Std R" panose="02020400000000000000" pitchFamily="18" charset="-128"/>
              <a:cs typeface="Arial" pitchFamily="34" charset="0"/>
            </a:endParaRPr>
          </a:p>
          <a:p>
            <a:pPr>
              <a:buFontTx/>
              <a:buChar char="•"/>
              <a:defRPr/>
            </a:pPr>
            <a:r>
              <a:rPr lang="en-GB" sz="1600" dirty="0" smtClean="0">
                <a:latin typeface="Arial" charset="0"/>
                <a:ea typeface="Adobe Fangsong Std R" panose="02020400000000000000" pitchFamily="18" charset="-128"/>
                <a:cs typeface="Arial" pitchFamily="34" charset="0"/>
              </a:rPr>
              <a:t>  </a:t>
            </a:r>
            <a:r>
              <a:rPr lang="en-GB" sz="1600" dirty="0">
                <a:latin typeface="Arial" charset="0"/>
                <a:ea typeface="Adobe Fangsong Std R" panose="02020400000000000000" pitchFamily="18" charset="-128"/>
                <a:cs typeface="Arial" pitchFamily="34" charset="0"/>
              </a:rPr>
              <a:t>Accommodated in </a:t>
            </a:r>
            <a:r>
              <a:rPr lang="en-GB" sz="1600" dirty="0" err="1">
                <a:latin typeface="Arial" charset="0"/>
                <a:ea typeface="Adobe Fangsong Std R" panose="02020400000000000000" pitchFamily="18" charset="-128"/>
                <a:cs typeface="Arial" pitchFamily="34" charset="0"/>
              </a:rPr>
              <a:t>katchi</a:t>
            </a:r>
            <a:r>
              <a:rPr lang="en-GB" sz="1600" dirty="0">
                <a:latin typeface="Arial" charset="0"/>
                <a:ea typeface="Adobe Fangsong Std R" panose="02020400000000000000" pitchFamily="18" charset="-128"/>
                <a:cs typeface="Arial" pitchFamily="34" charset="0"/>
              </a:rPr>
              <a:t> </a:t>
            </a:r>
            <a:r>
              <a:rPr lang="en-GB" sz="1600" dirty="0" err="1" smtClean="0">
                <a:latin typeface="Arial" charset="0"/>
                <a:ea typeface="Adobe Fangsong Std R" panose="02020400000000000000" pitchFamily="18" charset="-128"/>
                <a:cs typeface="Arial" pitchFamily="34" charset="0"/>
              </a:rPr>
              <a:t>abadis</a:t>
            </a:r>
            <a:r>
              <a:rPr lang="en-GB" sz="1600" dirty="0" smtClean="0">
                <a:latin typeface="Arial" charset="0"/>
                <a:ea typeface="Adobe Fangsong Std R" panose="02020400000000000000" pitchFamily="18" charset="-128"/>
                <a:cs typeface="Arial" pitchFamily="34" charset="0"/>
              </a:rPr>
              <a:t>       	:</a:t>
            </a:r>
            <a:r>
              <a:rPr lang="en-GB" sz="1600" dirty="0">
                <a:latin typeface="Arial" charset="0"/>
                <a:ea typeface="Adobe Fangsong Std R" panose="02020400000000000000" pitchFamily="18" charset="-128"/>
                <a:cs typeface="Arial" pitchFamily="34" charset="0"/>
              </a:rPr>
              <a:t>	 32,000 per year</a:t>
            </a:r>
          </a:p>
          <a:p>
            <a:pPr>
              <a:defRPr/>
            </a:pPr>
            <a:endParaRPr lang="en-US" sz="1600" dirty="0">
              <a:latin typeface="Arial" charset="0"/>
              <a:ea typeface="Adobe Fangsong Std R" panose="02020400000000000000" pitchFamily="18" charset="-128"/>
              <a:cs typeface="Arial" pitchFamily="34" charset="0"/>
            </a:endParaRPr>
          </a:p>
          <a:p>
            <a:pPr marL="173038" indent="-173038">
              <a:buFontTx/>
              <a:buChar char="•"/>
              <a:defRPr/>
            </a:pPr>
            <a:r>
              <a:rPr lang="en-GB" sz="1600" b="1" dirty="0" smtClean="0">
                <a:solidFill>
                  <a:srgbClr val="C00000"/>
                </a:solidFill>
                <a:latin typeface="Arial" charset="0"/>
                <a:ea typeface="Adobe Fangsong Std R" panose="02020400000000000000" pitchFamily="18" charset="-128"/>
                <a:cs typeface="Arial" pitchFamily="34" charset="0"/>
              </a:rPr>
              <a:t>Rest </a:t>
            </a:r>
            <a:r>
              <a:rPr lang="en-GB" sz="1600" b="1" dirty="0">
                <a:solidFill>
                  <a:srgbClr val="C00000"/>
                </a:solidFill>
                <a:latin typeface="Arial" charset="0"/>
                <a:ea typeface="Adobe Fangsong Std R" panose="02020400000000000000" pitchFamily="18" charset="-128"/>
                <a:cs typeface="Arial" pitchFamily="34" charset="0"/>
              </a:rPr>
              <a:t>accommodated through densification of existing </a:t>
            </a:r>
            <a:r>
              <a:rPr lang="en-GB" sz="1600" b="1" dirty="0" smtClean="0">
                <a:solidFill>
                  <a:srgbClr val="C00000"/>
                </a:solidFill>
                <a:latin typeface="Arial" charset="0"/>
                <a:ea typeface="Adobe Fangsong Std R" panose="02020400000000000000" pitchFamily="18" charset="-128"/>
                <a:cs typeface="Arial" pitchFamily="34" charset="0"/>
              </a:rPr>
              <a:t>homes and by increasingly squatting on pavements, under bridges and flyovers and on open spaces. This did not happen before </a:t>
            </a:r>
            <a:endParaRPr lang="en-GB" sz="1600" b="1" dirty="0">
              <a:solidFill>
                <a:srgbClr val="C00000"/>
              </a:solidFill>
              <a:latin typeface="Arial" charset="0"/>
              <a:ea typeface="Adobe Fangsong Std R" panose="02020400000000000000" pitchFamily="18" charset="-128"/>
              <a:cs typeface="Arial" pitchFamily="34" charset="0"/>
            </a:endParaRPr>
          </a:p>
          <a:p>
            <a:pPr>
              <a:defRPr/>
            </a:pPr>
            <a:endParaRPr lang="en-GB" sz="1600" dirty="0">
              <a:latin typeface="Arial" charset="0"/>
              <a:ea typeface="Adobe Fangsong Std R" panose="02020400000000000000" pitchFamily="18" charset="-128"/>
              <a:cs typeface="Arial" pitchFamily="34" charset="0"/>
            </a:endParaRPr>
          </a:p>
          <a:p>
            <a:pPr>
              <a:buFontTx/>
              <a:buChar char="•"/>
              <a:defRPr/>
            </a:pPr>
            <a:r>
              <a:rPr lang="en-GB" sz="1600" dirty="0" smtClean="0">
                <a:latin typeface="Arial" charset="0"/>
                <a:ea typeface="Adobe Fangsong Std R" panose="02020400000000000000" pitchFamily="18" charset="-128"/>
                <a:cs typeface="Arial" pitchFamily="34" charset="0"/>
              </a:rPr>
              <a:t>  The issue of densification</a:t>
            </a:r>
          </a:p>
          <a:p>
            <a:pPr>
              <a:buFontTx/>
              <a:buChar char="•"/>
              <a:defRPr/>
            </a:pPr>
            <a:endParaRPr lang="en-GB" sz="1600" dirty="0" smtClean="0">
              <a:latin typeface="Arial" charset="0"/>
              <a:ea typeface="Adobe Fangsong Std R" panose="02020400000000000000" pitchFamily="18" charset="-128"/>
              <a:cs typeface="Arial" pitchFamily="34" charset="0"/>
            </a:endParaRPr>
          </a:p>
          <a:p>
            <a:pPr marL="173038" indent="-173038">
              <a:buFontTx/>
              <a:buChar char="•"/>
              <a:defRPr/>
            </a:pPr>
            <a:r>
              <a:rPr lang="en-GB" sz="1600" dirty="0" smtClean="0">
                <a:latin typeface="Arial" charset="0"/>
                <a:ea typeface="Adobe Fangsong Std R" panose="02020400000000000000" pitchFamily="18" charset="-128"/>
                <a:cs typeface="Arial" pitchFamily="34" charset="0"/>
              </a:rPr>
              <a:t>1.7 million households will be added to Karachi’s population between 2005 and 2020 (government figures). This means a supply of 100,000 units per year </a:t>
            </a:r>
          </a:p>
          <a:p>
            <a:pPr>
              <a:buFontTx/>
              <a:buChar char="•"/>
              <a:defRPr/>
            </a:pPr>
            <a:endParaRPr lang="en-GB" sz="1600" dirty="0" smtClean="0">
              <a:latin typeface="Arial" charset="0"/>
              <a:ea typeface="Adobe Fangsong Std R" panose="02020400000000000000" pitchFamily="18" charset="-128"/>
              <a:cs typeface="Arial" pitchFamily="34" charset="0"/>
            </a:endParaRPr>
          </a:p>
          <a:p>
            <a:pPr marL="173038" indent="-173038">
              <a:buFontTx/>
              <a:buChar char="•"/>
              <a:defRPr/>
            </a:pPr>
            <a:r>
              <a:rPr lang="en-GB" sz="1600" dirty="0" smtClean="0">
                <a:latin typeface="Arial" charset="0"/>
                <a:ea typeface="Adobe Fangsong Std R" panose="02020400000000000000" pitchFamily="18" charset="-128"/>
                <a:cs typeface="Arial" pitchFamily="34" charset="0"/>
              </a:rPr>
              <a:t> This is not possible with current government policies and so informal settlements (</a:t>
            </a:r>
            <a:r>
              <a:rPr lang="en-GB" sz="1600" dirty="0" err="1" smtClean="0">
                <a:latin typeface="Arial" charset="0"/>
                <a:ea typeface="Adobe Fangsong Std R" panose="02020400000000000000" pitchFamily="18" charset="-128"/>
                <a:cs typeface="Arial" pitchFamily="34" charset="0"/>
              </a:rPr>
              <a:t>katchi</a:t>
            </a:r>
            <a:r>
              <a:rPr lang="en-GB" sz="1600" dirty="0" smtClean="0">
                <a:latin typeface="Arial" charset="0"/>
                <a:ea typeface="Adobe Fangsong Std R" panose="02020400000000000000" pitchFamily="18" charset="-128"/>
                <a:cs typeface="Arial" pitchFamily="34" charset="0"/>
              </a:rPr>
              <a:t> </a:t>
            </a:r>
            <a:r>
              <a:rPr lang="en-GB" sz="1600" dirty="0" err="1" smtClean="0">
                <a:latin typeface="Arial" charset="0"/>
                <a:ea typeface="Adobe Fangsong Std R" panose="02020400000000000000" pitchFamily="18" charset="-128"/>
                <a:cs typeface="Arial" pitchFamily="34" charset="0"/>
              </a:rPr>
              <a:t>abadis</a:t>
            </a:r>
            <a:r>
              <a:rPr lang="en-GB" sz="1600" dirty="0" smtClean="0">
                <a:latin typeface="Arial" charset="0"/>
                <a:ea typeface="Adobe Fangsong Std R" panose="02020400000000000000" pitchFamily="18" charset="-128"/>
                <a:cs typeface="Arial" pitchFamily="34" charset="0"/>
              </a:rPr>
              <a:t>) will continue to grow and/or </a:t>
            </a:r>
            <a:r>
              <a:rPr lang="en-GB" sz="1600" dirty="0" err="1" smtClean="0">
                <a:latin typeface="Arial" charset="0"/>
                <a:ea typeface="Adobe Fangsong Std R" panose="02020400000000000000" pitchFamily="18" charset="-128"/>
                <a:cs typeface="Arial" pitchFamily="34" charset="0"/>
              </a:rPr>
              <a:t>densify</a:t>
            </a:r>
            <a:r>
              <a:rPr lang="en-GB" sz="1600" dirty="0" smtClean="0">
                <a:latin typeface="Arial" charset="0"/>
                <a:ea typeface="Adobe Fangsong Std R" panose="02020400000000000000" pitchFamily="18" charset="-128"/>
                <a:cs typeface="Arial" pitchFamily="34" charset="0"/>
              </a:rPr>
              <a:t>   </a:t>
            </a:r>
          </a:p>
          <a:p>
            <a:pPr>
              <a:defRPr/>
            </a:pPr>
            <a:r>
              <a:rPr lang="en-GB" sz="1600" dirty="0" smtClean="0">
                <a:latin typeface="Arial" charset="0"/>
                <a:ea typeface="Adobe Fangsong Std R" panose="02020400000000000000" pitchFamily="18" charset="-128"/>
                <a:cs typeface="Arial" pitchFamily="34" charset="0"/>
              </a:rPr>
              <a:t> </a:t>
            </a:r>
          </a:p>
          <a:p>
            <a:pPr>
              <a:buFontTx/>
              <a:buChar char="•"/>
              <a:defRPr/>
            </a:pPr>
            <a:r>
              <a:rPr lang="en-GB" sz="1600" dirty="0" smtClean="0">
                <a:solidFill>
                  <a:srgbClr val="C00000"/>
                </a:solidFill>
                <a:latin typeface="Arial" charset="0"/>
                <a:ea typeface="Adobe Fangsong Std R" panose="02020400000000000000" pitchFamily="18" charset="-128"/>
                <a:cs typeface="Arial" pitchFamily="34" charset="0"/>
              </a:rPr>
              <a:t>  Problems in estimating demand-supply gap  </a:t>
            </a:r>
          </a:p>
          <a:p>
            <a:pPr>
              <a:buFontTx/>
              <a:buChar char="•"/>
              <a:defRPr/>
            </a:pPr>
            <a:endParaRPr lang="en-GB" sz="2000" dirty="0">
              <a:latin typeface="Arial" charset="0"/>
              <a:ea typeface="Adobe Fangsong Std R" panose="02020400000000000000" pitchFamily="18" charset="-128"/>
              <a:cs typeface="Arial" pitchFamily="34" charset="0"/>
            </a:endParaRPr>
          </a:p>
          <a:p>
            <a:pPr>
              <a:defRPr/>
            </a:pPr>
            <a:r>
              <a:rPr lang="en-US" sz="1662" dirty="0">
                <a:latin typeface="Adobe Fangsong Std R" panose="02020400000000000000" pitchFamily="18" charset="-128"/>
                <a:ea typeface="Adobe Fangsong Std R" panose="02020400000000000000" pitchFamily="18" charset="-128"/>
              </a:rPr>
              <a:t>	</a:t>
            </a:r>
          </a:p>
          <a:p>
            <a:pPr>
              <a:spcBef>
                <a:spcPct val="50000"/>
              </a:spcBef>
              <a:defRPr/>
            </a:pPr>
            <a:endParaRPr lang="en-US" sz="1662" dirty="0">
              <a:latin typeface="Arial" charset="0"/>
            </a:endParaRPr>
          </a:p>
        </p:txBody>
      </p:sp>
      <p:sp>
        <p:nvSpPr>
          <p:cNvPr id="72708" name="Slide Number Placeholder 3"/>
          <p:cNvSpPr>
            <a:spLocks noGrp="1"/>
          </p:cNvSpPr>
          <p:nvPr>
            <p:ph type="sldNum" sz="quarter" idx="12"/>
          </p:nvPr>
        </p:nvSpPr>
        <p:spPr>
          <a:noFill/>
        </p:spPr>
        <p:txBody>
          <a:bodyPr/>
          <a:lstStyle/>
          <a:p>
            <a:fld id="{2BC45206-BEAE-4B34-8115-7D4FE3536D1E}" type="slidenum">
              <a:rPr lang="en-US" smtClean="0">
                <a:latin typeface="Arial" pitchFamily="34" charset="0"/>
              </a:rPr>
              <a:pPr/>
              <a:t>14</a:t>
            </a:fld>
            <a:endParaRPr lang="en-US" smtClean="0">
              <a:latin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2800" b="1" dirty="0" smtClean="0">
                <a:latin typeface="+mn-lt"/>
                <a:ea typeface="Adobe Fan Heiti Std B" panose="020B0700000000000000" pitchFamily="34" charset="-128"/>
              </a:rPr>
              <a:t>Reasons for increase in living on pavements and under bridges and flyovers: </a:t>
            </a:r>
            <a:r>
              <a:rPr lang="en-US" sz="2800" b="1" dirty="0" err="1" smtClean="0">
                <a:latin typeface="+mn-lt"/>
                <a:ea typeface="Adobe Fan Heiti Std B" panose="020B0700000000000000" pitchFamily="34" charset="-128"/>
              </a:rPr>
              <a:t>Unaffordability</a:t>
            </a:r>
            <a:r>
              <a:rPr lang="en-US" sz="2800" b="1" dirty="0" smtClean="0">
                <a:latin typeface="+mn-lt"/>
                <a:ea typeface="Adobe Fan Heiti Std B" panose="020B0700000000000000" pitchFamily="34" charset="-128"/>
              </a:rPr>
              <a:t> of available options </a:t>
            </a:r>
            <a:endParaRPr lang="en-US" sz="2800" b="1" dirty="0">
              <a:latin typeface="+mn-lt"/>
              <a:ea typeface="Adobe Fan Heiti Std B" panose="020B0700000000000000" pitchFamily="34" charset="-128"/>
            </a:endParaRPr>
          </a:p>
        </p:txBody>
      </p:sp>
      <p:sp>
        <p:nvSpPr>
          <p:cNvPr id="71683" name="Rectangle 2"/>
          <p:cNvSpPr>
            <a:spLocks noChangeArrowheads="1"/>
          </p:cNvSpPr>
          <p:nvPr/>
        </p:nvSpPr>
        <p:spPr bwMode="auto">
          <a:xfrm>
            <a:off x="990600" y="1752600"/>
            <a:ext cx="6697663" cy="738188"/>
          </a:xfrm>
          <a:prstGeom prst="rect">
            <a:avLst/>
          </a:prstGeom>
          <a:noFill/>
          <a:ln w="9525">
            <a:noFill/>
            <a:miter lim="800000"/>
            <a:headEnd/>
            <a:tailEnd/>
          </a:ln>
        </p:spPr>
        <p:txBody>
          <a:bodyPr anchor="ctr">
            <a:spAutoFit/>
          </a:bodyPr>
          <a:lstStyle/>
          <a:p>
            <a:pPr algn="ctr"/>
            <a:r>
              <a:rPr lang="en-US" sz="2400" b="1" dirty="0">
                <a:ea typeface="Adobe Fangsong Std R"/>
                <a:cs typeface="Arial" pitchFamily="34" charset="0"/>
              </a:rPr>
              <a:t>Increase in housing </a:t>
            </a:r>
            <a:r>
              <a:rPr lang="en-US" sz="2400" b="1" dirty="0" smtClean="0">
                <a:ea typeface="Adobe Fangsong Std R"/>
                <a:cs typeface="Arial" pitchFamily="34" charset="0"/>
              </a:rPr>
              <a:t>costs </a:t>
            </a:r>
            <a:r>
              <a:rPr lang="en-US" sz="2400" b="1" dirty="0">
                <a:ea typeface="Adobe Fangsong Std R"/>
                <a:cs typeface="Arial" pitchFamily="34" charset="0"/>
              </a:rPr>
              <a:t>1991- 2007</a:t>
            </a:r>
          </a:p>
          <a:p>
            <a:pPr algn="ctr" eaLnBrk="0" hangingPunct="0"/>
            <a:endParaRPr lang="en-US" dirty="0">
              <a:ea typeface="Times New Roman" pitchFamily="18" charset="0"/>
              <a:cs typeface="Arial" pitchFamily="34" charset="0"/>
            </a:endParaRPr>
          </a:p>
        </p:txBody>
      </p:sp>
      <p:graphicFrame>
        <p:nvGraphicFramePr>
          <p:cNvPr id="5" name="Group 3"/>
          <p:cNvGraphicFramePr>
            <a:graphicFrameLocks noGrp="1"/>
          </p:cNvGraphicFramePr>
          <p:nvPr/>
        </p:nvGraphicFramePr>
        <p:xfrm>
          <a:off x="495300" y="2428875"/>
          <a:ext cx="8191500" cy="3318514"/>
        </p:xfrm>
        <a:graphic>
          <a:graphicData uri="http://schemas.openxmlformats.org/drawingml/2006/table">
            <a:tbl>
              <a:tblPr/>
              <a:tblGrid>
                <a:gridCol w="3743377">
                  <a:extLst>
                    <a:ext uri="{9D8B030D-6E8A-4147-A177-3AD203B41FA5}">
                      <a16:colId xmlns:a16="http://schemas.microsoft.com/office/drawing/2014/main" val="20000"/>
                    </a:ext>
                  </a:extLst>
                </a:gridCol>
                <a:gridCol w="2149005">
                  <a:extLst>
                    <a:ext uri="{9D8B030D-6E8A-4147-A177-3AD203B41FA5}">
                      <a16:colId xmlns:a16="http://schemas.microsoft.com/office/drawing/2014/main" val="20001"/>
                    </a:ext>
                  </a:extLst>
                </a:gridCol>
                <a:gridCol w="2299118">
                  <a:extLst>
                    <a:ext uri="{9D8B030D-6E8A-4147-A177-3AD203B41FA5}">
                      <a16:colId xmlns:a16="http://schemas.microsoft.com/office/drawing/2014/main" val="20002"/>
                    </a:ext>
                  </a:extLst>
                </a:gridCol>
              </a:tblGrid>
              <a:tr h="4013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Adobe Fangsong Std R" panose="02020400000000000000" pitchFamily="18" charset="-128"/>
                          <a:cs typeface="Arial" charset="0"/>
                        </a:rPr>
                        <a:t>Cost per Square Metre</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3626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Adobe Fangsong Std R" panose="02020400000000000000" pitchFamily="18" charset="-128"/>
                          <a:cs typeface="Arial" charset="0"/>
                        </a:rPr>
                        <a:t>1991</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Adobe Fangsong Std R" panose="02020400000000000000" pitchFamily="18" charset="-128"/>
                          <a:cs typeface="Arial" charset="0"/>
                        </a:rPr>
                        <a:t>2007</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093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Land in new </a:t>
                      </a: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peri</a:t>
                      </a: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-urban </a:t>
                      </a: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katchi</a:t>
                      </a: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 </a:t>
                      </a: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abadis</a:t>
                      </a:r>
                      <a:endPar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Rs</a:t>
                      </a: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 176 (US$ 2.35) or</a:t>
                      </a:r>
                      <a:endParaRPr kumimoji="0" lang="en-US"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1.7 times daily wage for unskilled labour</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Rs</a:t>
                      </a: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 2,500 (US$ 33.33) or</a:t>
                      </a:r>
                      <a:endParaRPr kumimoji="0" lang="en-US"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10 times daily wage for unskilled labour</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678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Construction cost of semi-permanent house in </a:t>
                      </a: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katchi</a:t>
                      </a: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 </a:t>
                      </a: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abadis</a:t>
                      </a:r>
                      <a:endPar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Rs</a:t>
                      </a: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 660 (US$ 8.8)</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Rs</a:t>
                      </a: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 5,000 (US$ 66.66)</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248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Rent for semi-permanent house in </a:t>
                      </a: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katchi</a:t>
                      </a: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 </a:t>
                      </a: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abadis</a:t>
                      </a:r>
                      <a:endPar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Rs</a:t>
                      </a: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 350 (US$ 4.66) or </a:t>
                      </a:r>
                      <a:endParaRPr kumimoji="0" lang="en-US"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2.5 times the daily wage for unskilled labour</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mn-lt"/>
                          <a:ea typeface="Adobe Fangsong Std R" panose="02020400000000000000" pitchFamily="18" charset="-128"/>
                          <a:cs typeface="Arial" charset="0"/>
                        </a:rPr>
                        <a:t>Rs</a:t>
                      </a:r>
                      <a:r>
                        <a:rPr kumimoji="0" lang="en-GB" sz="1600" b="0" i="0" u="none" strike="noStrike" cap="none" normalizeH="0" baseline="0" dirty="0" smtClean="0">
                          <a:ln>
                            <a:noFill/>
                          </a:ln>
                          <a:solidFill>
                            <a:schemeClr val="tx1"/>
                          </a:solidFill>
                          <a:effectLst/>
                          <a:latin typeface="+mn-lt"/>
                          <a:ea typeface="Adobe Fangsong Std R" panose="02020400000000000000" pitchFamily="18" charset="-128"/>
                          <a:cs typeface="Arial" charset="0"/>
                        </a:rPr>
                        <a:t> 2,500 (US$ 33.33) or 10 times the daily wage for unskilled labour</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225"/>
            <a:ext cx="8229600" cy="815975"/>
          </a:xfrm>
        </p:spPr>
        <p:txBody>
          <a:bodyPr>
            <a:normAutofit fontScale="90000"/>
          </a:bodyPr>
          <a:lstStyle/>
          <a:p>
            <a:pPr>
              <a:defRPr/>
            </a:pPr>
            <a:r>
              <a:rPr lang="en-US" sz="2800" b="1" dirty="0" smtClean="0">
                <a:ea typeface="Adobe Fangsong Std R" panose="02020400000000000000" pitchFamily="18" charset="-128"/>
              </a:rPr>
              <a:t>Post-liberalization Government Housing Policy</a:t>
            </a:r>
            <a:r>
              <a:rPr lang="en-US" sz="2800" dirty="0" smtClean="0">
                <a:ea typeface="Adobe Fangsong Std R" panose="02020400000000000000" pitchFamily="18" charset="-128"/>
              </a:rPr>
              <a:t/>
            </a:r>
            <a:br>
              <a:rPr lang="en-US" sz="2800" dirty="0" smtClean="0">
                <a:ea typeface="Adobe Fangsong Std R" panose="02020400000000000000" pitchFamily="18" charset="-128"/>
              </a:rPr>
            </a:br>
            <a:r>
              <a:rPr lang="en-US" sz="2800" b="1" dirty="0" smtClean="0">
                <a:latin typeface="+mn-lt"/>
                <a:ea typeface="Adobe Fan Heiti Std B" panose="020B0700000000000000" pitchFamily="34" charset="-128"/>
              </a:rPr>
              <a:t> </a:t>
            </a:r>
            <a:endParaRPr lang="en-US" sz="2800" b="1" dirty="0">
              <a:latin typeface="+mn-lt"/>
              <a:ea typeface="Adobe Fan Heiti Std B" panose="020B0700000000000000" pitchFamily="34" charset="-128"/>
            </a:endParaRPr>
          </a:p>
        </p:txBody>
      </p:sp>
      <p:sp>
        <p:nvSpPr>
          <p:cNvPr id="3" name="Content Placeholder 2"/>
          <p:cNvSpPr>
            <a:spLocks noGrp="1"/>
          </p:cNvSpPr>
          <p:nvPr>
            <p:ph idx="1"/>
          </p:nvPr>
        </p:nvSpPr>
        <p:spPr>
          <a:xfrm>
            <a:off x="266700" y="1447800"/>
            <a:ext cx="8610600" cy="5029200"/>
          </a:xfrm>
        </p:spPr>
        <p:txBody>
          <a:bodyPr>
            <a:normAutofit fontScale="85000" lnSpcReduction="20000"/>
          </a:bodyPr>
          <a:lstStyle/>
          <a:p>
            <a:pPr>
              <a:defRPr/>
            </a:pPr>
            <a:r>
              <a:rPr lang="en-US" sz="2400" dirty="0" smtClean="0">
                <a:ea typeface="Adobe Fangsong Std R" panose="02020400000000000000" pitchFamily="18" charset="-128"/>
              </a:rPr>
              <a:t>Access </a:t>
            </a:r>
            <a:r>
              <a:rPr lang="en-US" sz="2400" dirty="0">
                <a:ea typeface="Adobe Fangsong Std R" panose="02020400000000000000" pitchFamily="18" charset="-128"/>
              </a:rPr>
              <a:t>the </a:t>
            </a:r>
            <a:r>
              <a:rPr lang="en-US" sz="2400" dirty="0" smtClean="0">
                <a:ea typeface="Adobe Fangsong Std R" panose="02020400000000000000" pitchFamily="18" charset="-128"/>
              </a:rPr>
              <a:t>market </a:t>
            </a:r>
            <a:endParaRPr lang="en-US" sz="1300" dirty="0" smtClean="0">
              <a:ea typeface="Adobe Fangsong Std R" panose="02020400000000000000" pitchFamily="18" charset="-128"/>
            </a:endParaRPr>
          </a:p>
          <a:p>
            <a:pPr>
              <a:defRPr/>
            </a:pPr>
            <a:endParaRPr lang="en-US" sz="1300" dirty="0">
              <a:ea typeface="Adobe Fangsong Std R" panose="02020400000000000000" pitchFamily="18" charset="-128"/>
            </a:endParaRPr>
          </a:p>
          <a:p>
            <a:pPr>
              <a:defRPr/>
            </a:pPr>
            <a:r>
              <a:rPr lang="en-US" sz="2400" dirty="0" smtClean="0">
                <a:ea typeface="Adobe Fangsong Std R" panose="02020400000000000000" pitchFamily="18" charset="-128"/>
              </a:rPr>
              <a:t>Government facilitates by liberalization </a:t>
            </a:r>
            <a:r>
              <a:rPr lang="en-US" sz="2400" dirty="0">
                <a:ea typeface="Adobe Fangsong Std R" panose="02020400000000000000" pitchFamily="18" charset="-128"/>
              </a:rPr>
              <a:t>of credit </a:t>
            </a:r>
            <a:r>
              <a:rPr lang="en-US" sz="2400" dirty="0" smtClean="0">
                <a:ea typeface="Adobe Fangsong Std R" panose="02020400000000000000" pitchFamily="18" charset="-128"/>
              </a:rPr>
              <a:t>terms whose main beneficiaries are the developers </a:t>
            </a:r>
            <a:endParaRPr lang="en-US" sz="1400" dirty="0" smtClean="0">
              <a:ea typeface="Adobe Fangsong Std R" panose="02020400000000000000" pitchFamily="18" charset="-128"/>
            </a:endParaRPr>
          </a:p>
          <a:p>
            <a:pPr>
              <a:defRPr/>
            </a:pPr>
            <a:endParaRPr lang="en-US" sz="1400" dirty="0" smtClean="0">
              <a:ea typeface="Adobe Fangsong Std R" panose="02020400000000000000" pitchFamily="18" charset="-128"/>
            </a:endParaRPr>
          </a:p>
          <a:p>
            <a:pPr>
              <a:defRPr/>
            </a:pPr>
            <a:r>
              <a:rPr lang="en-US" sz="2400" dirty="0" smtClean="0">
                <a:ea typeface="Adobe Fangsong Std R" panose="02020400000000000000" pitchFamily="18" charset="-128"/>
              </a:rPr>
              <a:t>Individual households also benefit but the poor do not because for accessing house loans </a:t>
            </a:r>
            <a:endParaRPr lang="en-US" sz="1400" dirty="0" smtClean="0">
              <a:ea typeface="Adobe Fangsong Std R" panose="02020400000000000000" pitchFamily="18" charset="-128"/>
            </a:endParaRPr>
          </a:p>
          <a:p>
            <a:pPr>
              <a:defRPr/>
            </a:pPr>
            <a:endParaRPr lang="en-US" sz="1400" dirty="0" smtClean="0">
              <a:ea typeface="Adobe Fangsong Std R" panose="02020400000000000000" pitchFamily="18" charset="-128"/>
            </a:endParaRPr>
          </a:p>
          <a:p>
            <a:pPr>
              <a:buNone/>
              <a:defRPr/>
            </a:pPr>
            <a:r>
              <a:rPr lang="en-US" sz="2400" dirty="0" smtClean="0">
                <a:ea typeface="Adobe Fangsong Std R" panose="02020400000000000000" pitchFamily="18" charset="-128"/>
              </a:rPr>
              <a:t>     - Collateral </a:t>
            </a:r>
            <a:r>
              <a:rPr lang="en-US" sz="2400" dirty="0">
                <a:ea typeface="Adobe Fangsong Std R" panose="02020400000000000000" pitchFamily="18" charset="-128"/>
              </a:rPr>
              <a:t>required: </a:t>
            </a:r>
            <a:r>
              <a:rPr lang="en-US" sz="2400" dirty="0" smtClean="0">
                <a:ea typeface="Adobe Fangsong Std R" panose="02020400000000000000" pitchFamily="18" charset="-128"/>
              </a:rPr>
              <a:t>Poor </a:t>
            </a:r>
            <a:r>
              <a:rPr lang="en-US" sz="2400" dirty="0">
                <a:ea typeface="Adobe Fangsong Std R" panose="02020400000000000000" pitchFamily="18" charset="-128"/>
              </a:rPr>
              <a:t>do not have it</a:t>
            </a:r>
          </a:p>
          <a:p>
            <a:pPr>
              <a:buNone/>
              <a:defRPr/>
            </a:pPr>
            <a:r>
              <a:rPr lang="en-US" sz="2400" dirty="0" smtClean="0">
                <a:ea typeface="Adobe Fangsong Std R" panose="02020400000000000000" pitchFamily="18" charset="-128"/>
              </a:rPr>
              <a:t>     - Formal </a:t>
            </a:r>
            <a:r>
              <a:rPr lang="en-US" sz="2400" dirty="0">
                <a:ea typeface="Adobe Fangsong Std R" panose="02020400000000000000" pitchFamily="18" charset="-128"/>
              </a:rPr>
              <a:t>sector job required : 72% work informally</a:t>
            </a:r>
          </a:p>
          <a:p>
            <a:pPr>
              <a:buNone/>
              <a:defRPr/>
            </a:pPr>
            <a:r>
              <a:rPr lang="en-US" sz="2400" dirty="0" smtClean="0">
                <a:ea typeface="Adobe Fangsong Std R" panose="02020400000000000000" pitchFamily="18" charset="-128"/>
              </a:rPr>
              <a:t>     - Land required but no </a:t>
            </a:r>
            <a:r>
              <a:rPr lang="en-US" sz="2400" dirty="0">
                <a:ea typeface="Adobe Fangsong Std R" panose="02020400000000000000" pitchFamily="18" charset="-128"/>
              </a:rPr>
              <a:t>credit for purchase of </a:t>
            </a:r>
            <a:r>
              <a:rPr lang="en-US" sz="2400" dirty="0" smtClean="0">
                <a:ea typeface="Adobe Fangsong Std R" panose="02020400000000000000" pitchFamily="18" charset="-128"/>
              </a:rPr>
              <a:t>land is available </a:t>
            </a:r>
          </a:p>
          <a:p>
            <a:pPr>
              <a:buNone/>
              <a:defRPr/>
            </a:pPr>
            <a:r>
              <a:rPr lang="en-US" sz="2400" dirty="0" smtClean="0">
                <a:ea typeface="Adobe Fangsong Std R" panose="02020400000000000000" pitchFamily="18" charset="-128"/>
              </a:rPr>
              <a:t> </a:t>
            </a:r>
          </a:p>
          <a:p>
            <a:pPr>
              <a:defRPr/>
            </a:pPr>
            <a:r>
              <a:rPr lang="en-US" sz="2400" dirty="0" smtClean="0">
                <a:solidFill>
                  <a:srgbClr val="C00000"/>
                </a:solidFill>
                <a:ea typeface="Adobe Fangsong Std R" panose="02020400000000000000" pitchFamily="18" charset="-128"/>
              </a:rPr>
              <a:t>The loan portfolio is only Rs 4 billion. A drop in the ocean (8000 units)</a:t>
            </a:r>
            <a:endParaRPr lang="en-US" sz="1300" dirty="0" smtClean="0">
              <a:solidFill>
                <a:srgbClr val="C00000"/>
              </a:solidFill>
              <a:ea typeface="Adobe Fangsong Std R" panose="02020400000000000000" pitchFamily="18" charset="-128"/>
            </a:endParaRPr>
          </a:p>
          <a:p>
            <a:pPr>
              <a:buNone/>
              <a:defRPr/>
            </a:pPr>
            <a:endParaRPr lang="en-US" sz="1300" dirty="0">
              <a:ea typeface="Adobe Fangsong Std R" panose="02020400000000000000" pitchFamily="18" charset="-128"/>
            </a:endParaRPr>
          </a:p>
          <a:p>
            <a:pPr>
              <a:defRPr/>
            </a:pPr>
            <a:r>
              <a:rPr lang="en-US" sz="2400" dirty="0" smtClean="0">
                <a:ea typeface="Adobe Fangsong Std R" panose="02020400000000000000" pitchFamily="18" charset="-128"/>
              </a:rPr>
              <a:t>The </a:t>
            </a:r>
            <a:r>
              <a:rPr lang="en-US" sz="2400" dirty="0">
                <a:ea typeface="Adobe Fangsong Std R" panose="02020400000000000000" pitchFamily="18" charset="-128"/>
              </a:rPr>
              <a:t>developers do not </a:t>
            </a:r>
            <a:r>
              <a:rPr lang="en-US" sz="2400" dirty="0" smtClean="0">
                <a:ea typeface="Adobe Fangsong Std R" panose="02020400000000000000" pitchFamily="18" charset="-128"/>
              </a:rPr>
              <a:t>cater to the lower income groups and where they do the product is between 16 to 20 square meters (</a:t>
            </a:r>
            <a:r>
              <a:rPr lang="en-US" sz="2400" dirty="0" smtClean="0">
                <a:solidFill>
                  <a:srgbClr val="C00000"/>
                </a:solidFill>
                <a:ea typeface="Adobe Fangsong Std R" panose="02020400000000000000" pitchFamily="18" charset="-128"/>
              </a:rPr>
              <a:t>to</a:t>
            </a:r>
            <a:r>
              <a:rPr lang="en-US" sz="2400" dirty="0" smtClean="0">
                <a:ea typeface="Adobe Fangsong Std R" panose="02020400000000000000" pitchFamily="18" charset="-128"/>
              </a:rPr>
              <a:t> </a:t>
            </a:r>
            <a:r>
              <a:rPr lang="en-US" sz="2400" dirty="0" smtClean="0">
                <a:solidFill>
                  <a:srgbClr val="C00000"/>
                </a:solidFill>
                <a:ea typeface="Adobe Fangsong Std R" panose="02020400000000000000" pitchFamily="18" charset="-128"/>
              </a:rPr>
              <a:t>make it affordable</a:t>
            </a:r>
            <a:r>
              <a:rPr lang="en-US" sz="2400" dirty="0" smtClean="0">
                <a:ea typeface="Adobe Fangsong Std R" panose="02020400000000000000" pitchFamily="18" charset="-128"/>
              </a:rPr>
              <a:t>) creating multi-storey “slums” where living conditions are much worse in than in the old informal settlements (</a:t>
            </a:r>
            <a:r>
              <a:rPr lang="en-US" sz="2400" dirty="0" smtClean="0">
                <a:solidFill>
                  <a:srgbClr val="C00000"/>
                </a:solidFill>
                <a:ea typeface="Adobe Fangsong Std R" panose="02020400000000000000" pitchFamily="18" charset="-128"/>
              </a:rPr>
              <a:t>Mumbai, Delhi, Bangkok, Cairo</a:t>
            </a:r>
            <a:r>
              <a:rPr lang="en-US" sz="2400" dirty="0" smtClean="0">
                <a:ea typeface="Adobe Fangsong Std R" panose="02020400000000000000" pitchFamily="18" charset="-128"/>
              </a:rPr>
              <a:t>) </a:t>
            </a:r>
            <a:endParaRPr lang="en-US" sz="2400" dirty="0">
              <a:ea typeface="Adobe Fangsong Std R" panose="02020400000000000000" pitchFamily="18" charset="-128"/>
            </a:endParaRPr>
          </a:p>
          <a:p>
            <a:pPr>
              <a:defRPr/>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800" b="1" dirty="0" smtClean="0">
                <a:latin typeface="+mn-lt"/>
                <a:ea typeface="Adobe Fan Heiti Std B" panose="020B0700000000000000" pitchFamily="34" charset="-128"/>
              </a:rPr>
              <a:t>The emerging </a:t>
            </a:r>
            <a:r>
              <a:rPr lang="en-US" sz="2800" b="1" dirty="0" err="1" smtClean="0">
                <a:latin typeface="+mn-lt"/>
                <a:ea typeface="Adobe Fan Heiti Std B" panose="020B0700000000000000" pitchFamily="34" charset="-128"/>
              </a:rPr>
              <a:t>katchi</a:t>
            </a:r>
            <a:r>
              <a:rPr lang="en-US" sz="2800" b="1" dirty="0" smtClean="0">
                <a:latin typeface="+mn-lt"/>
                <a:ea typeface="Adobe Fan Heiti Std B" panose="020B0700000000000000" pitchFamily="34" charset="-128"/>
              </a:rPr>
              <a:t> </a:t>
            </a:r>
            <a:r>
              <a:rPr lang="en-US" sz="2800" b="1" dirty="0" err="1" smtClean="0">
                <a:latin typeface="+mn-lt"/>
                <a:ea typeface="Adobe Fan Heiti Std B" panose="020B0700000000000000" pitchFamily="34" charset="-128"/>
              </a:rPr>
              <a:t>abadis</a:t>
            </a:r>
            <a:r>
              <a:rPr lang="en-US" sz="2800" b="1" dirty="0" smtClean="0">
                <a:latin typeface="+mn-lt"/>
                <a:ea typeface="Adobe Fan Heiti Std B" panose="020B0700000000000000" pitchFamily="34" charset="-128"/>
              </a:rPr>
              <a:t>: Issues of affordability and location </a:t>
            </a:r>
            <a:endParaRPr lang="en-US" sz="2800" b="1" dirty="0">
              <a:latin typeface="+mn-lt"/>
              <a:ea typeface="Adobe Fan Heiti Std B" panose="020B0700000000000000" pitchFamily="34" charset="-128"/>
            </a:endParaRPr>
          </a:p>
        </p:txBody>
      </p:sp>
      <p:sp>
        <p:nvSpPr>
          <p:cNvPr id="70659" name="Content Placeholder 2"/>
          <p:cNvSpPr>
            <a:spLocks noGrp="1"/>
          </p:cNvSpPr>
          <p:nvPr>
            <p:ph idx="1"/>
          </p:nvPr>
        </p:nvSpPr>
        <p:spPr/>
        <p:txBody>
          <a:bodyPr/>
          <a:lstStyle/>
          <a:p>
            <a:pPr>
              <a:buFontTx/>
              <a:buNone/>
            </a:pPr>
            <a:r>
              <a:rPr lang="en-US" sz="2000" dirty="0" smtClean="0">
                <a:ea typeface="Adobe Fangsong Std R"/>
                <a:cs typeface="Adobe Fangsong Std R"/>
              </a:rPr>
              <a:t>Because </a:t>
            </a:r>
          </a:p>
          <a:p>
            <a:r>
              <a:rPr lang="en-US" sz="2000" dirty="0" smtClean="0">
                <a:ea typeface="Adobe Fangsong Std R"/>
                <a:cs typeface="Adobe Fangsong Std R"/>
              </a:rPr>
              <a:t>Before the city was small, land was cheap, there was no middle class demand and the city periphery was near the city work places</a:t>
            </a:r>
          </a:p>
          <a:p>
            <a:r>
              <a:rPr lang="en-US" sz="2000" dirty="0" smtClean="0">
                <a:ea typeface="Adobe Fangsong Std R"/>
                <a:cs typeface="Adobe Fangsong Std R"/>
              </a:rPr>
              <a:t>Now the city periphery, where cheap land is available, is far away from work areas. </a:t>
            </a:r>
          </a:p>
          <a:p>
            <a:r>
              <a:rPr lang="en-US" sz="2000" dirty="0" smtClean="0">
                <a:ea typeface="Adobe Fangsong Std R"/>
                <a:cs typeface="Adobe Fangsong Std R"/>
              </a:rPr>
              <a:t>Hence living on the periphery has serious problems of travel, time and social costs in addition to absence of jobs and social amenities</a:t>
            </a:r>
          </a:p>
          <a:p>
            <a:r>
              <a:rPr lang="en-US" sz="2000" dirty="0" smtClean="0">
                <a:ea typeface="Adobe Fangsong Std R"/>
                <a:cs typeface="Adobe Fangsong Std R"/>
              </a:rPr>
              <a:t>Middle income housing and elite gated communities are occupying the immediate periphery pushing new </a:t>
            </a:r>
            <a:r>
              <a:rPr lang="en-US" sz="2000" dirty="0" err="1" smtClean="0">
                <a:ea typeface="Adobe Fangsong Std R"/>
                <a:cs typeface="Adobe Fangsong Std R"/>
              </a:rPr>
              <a:t>katchi</a:t>
            </a:r>
            <a:r>
              <a:rPr lang="en-US" sz="2000" dirty="0" smtClean="0">
                <a:ea typeface="Adobe Fangsong Std R"/>
                <a:cs typeface="Adobe Fangsong Std R"/>
              </a:rPr>
              <a:t> </a:t>
            </a:r>
            <a:r>
              <a:rPr lang="en-US" sz="2000" dirty="0" err="1" smtClean="0">
                <a:ea typeface="Adobe Fangsong Std R"/>
                <a:cs typeface="Adobe Fangsong Std R"/>
              </a:rPr>
              <a:t>abadis</a:t>
            </a:r>
            <a:r>
              <a:rPr lang="en-US" sz="2000" dirty="0" smtClean="0">
                <a:ea typeface="Adobe Fangsong Std R"/>
                <a:cs typeface="Adobe Fangsong Std R"/>
              </a:rPr>
              <a:t> further away from work areas   </a:t>
            </a:r>
          </a:p>
          <a:p>
            <a:r>
              <a:rPr lang="en-US" sz="2000" dirty="0" smtClean="0">
                <a:solidFill>
                  <a:srgbClr val="C00000"/>
                </a:solidFill>
                <a:ea typeface="Adobe Fangsong Std R"/>
                <a:cs typeface="Adobe Fangsong Std R"/>
              </a:rPr>
              <a:t>As a result, it is now cheaper to rent or get an apartment on </a:t>
            </a:r>
            <a:r>
              <a:rPr lang="en-US" sz="2000" dirty="0" err="1" smtClean="0">
                <a:solidFill>
                  <a:srgbClr val="C00000"/>
                </a:solidFill>
                <a:ea typeface="Adobe Fangsong Std R"/>
                <a:cs typeface="Adobe Fangsong Std R"/>
              </a:rPr>
              <a:t>pugri</a:t>
            </a:r>
            <a:r>
              <a:rPr lang="en-US" sz="2000" dirty="0" smtClean="0">
                <a:solidFill>
                  <a:srgbClr val="C00000"/>
                </a:solidFill>
                <a:ea typeface="Adobe Fangsong Std R"/>
                <a:cs typeface="Adobe Fangsong Std R"/>
              </a:rPr>
              <a:t> in a settlement  nearer to the city than living in ones’ own house on the periphery    </a:t>
            </a:r>
            <a:r>
              <a:rPr lang="en-US" sz="2400" dirty="0" smtClean="0">
                <a:solidFill>
                  <a:srgbClr val="C00000"/>
                </a:solidFill>
                <a:latin typeface="Adobe Fangsong Std R"/>
                <a:ea typeface="Adobe Fangsong Std R"/>
                <a:cs typeface="Adobe Fangsong Std R"/>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OWNER\Desktop\housing presentation - photographs\Karachi-Growth.jpg"/>
          <p:cNvPicPr>
            <a:picLocks noChangeAspect="1" noChangeArrowheads="1"/>
          </p:cNvPicPr>
          <p:nvPr/>
        </p:nvPicPr>
        <p:blipFill>
          <a:blip r:embed="rId2" cstate="print"/>
          <a:srcRect/>
          <a:stretch>
            <a:fillRect/>
          </a:stretch>
        </p:blipFill>
        <p:spPr bwMode="auto">
          <a:xfrm>
            <a:off x="611190" y="1595440"/>
            <a:ext cx="7956551" cy="4689475"/>
          </a:xfrm>
          <a:prstGeom prst="rect">
            <a:avLst/>
          </a:prstGeom>
          <a:noFill/>
          <a:ln w="9525">
            <a:noFill/>
            <a:miter lim="800000"/>
            <a:headEnd/>
            <a:tailEnd/>
          </a:ln>
        </p:spPr>
      </p:pic>
      <p:sp>
        <p:nvSpPr>
          <p:cNvPr id="73731" name="Slide Number Placeholder 2"/>
          <p:cNvSpPr>
            <a:spLocks noGrp="1"/>
          </p:cNvSpPr>
          <p:nvPr>
            <p:ph type="sldNum" sz="quarter" idx="12"/>
          </p:nvPr>
        </p:nvSpPr>
        <p:spPr>
          <a:noFill/>
        </p:spPr>
        <p:txBody>
          <a:bodyPr/>
          <a:lstStyle/>
          <a:p>
            <a:fld id="{66CCBB66-4BEE-4443-BBF8-0928C3F09AA3}" type="slidenum">
              <a:rPr lang="en-US" smtClean="0">
                <a:latin typeface="Arial" pitchFamily="34" charset="0"/>
              </a:rPr>
              <a:pPr/>
              <a:t>18</a:t>
            </a:fld>
            <a:endParaRPr lang="en-US" smtClean="0">
              <a:latin typeface="Arial" pitchFamily="34" charset="0"/>
            </a:endParaRPr>
          </a:p>
        </p:txBody>
      </p:sp>
      <p:sp>
        <p:nvSpPr>
          <p:cNvPr id="73732" name="Rectangle 1"/>
          <p:cNvSpPr>
            <a:spLocks noChangeArrowheads="1"/>
          </p:cNvSpPr>
          <p:nvPr/>
        </p:nvSpPr>
        <p:spPr bwMode="auto">
          <a:xfrm>
            <a:off x="273052" y="685801"/>
            <a:ext cx="8397875" cy="523220"/>
          </a:xfrm>
          <a:prstGeom prst="rect">
            <a:avLst/>
          </a:prstGeom>
          <a:noFill/>
          <a:ln w="9525">
            <a:noFill/>
            <a:miter lim="800000"/>
            <a:headEnd/>
            <a:tailEnd/>
          </a:ln>
        </p:spPr>
        <p:txBody>
          <a:bodyPr>
            <a:spAutoFit/>
          </a:bodyPr>
          <a:lstStyle/>
          <a:p>
            <a:pPr algn="ctr"/>
            <a:r>
              <a:rPr lang="en-US" sz="2800" b="1">
                <a:ea typeface="Adobe Fan Heiti Std B"/>
                <a:cs typeface="Adobe Fan Heiti Std B"/>
              </a:rPr>
              <a:t>The Changing Locations of Low Income Settlements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p:cNvPicPr>
            <a:picLocks noChangeAspect="1"/>
          </p:cNvPicPr>
          <p:nvPr/>
        </p:nvPicPr>
        <p:blipFill>
          <a:blip r:embed="rId2" cstate="print"/>
          <a:srcRect/>
          <a:stretch>
            <a:fillRect/>
          </a:stretch>
        </p:blipFill>
        <p:spPr bwMode="auto">
          <a:xfrm>
            <a:off x="2" y="914400"/>
            <a:ext cx="9012239" cy="4953000"/>
          </a:xfrm>
          <a:prstGeom prst="rect">
            <a:avLst/>
          </a:prstGeom>
          <a:noFill/>
          <a:ln w="9525">
            <a:noFill/>
            <a:miter lim="800000"/>
            <a:headEnd/>
            <a:tailEnd/>
          </a:ln>
        </p:spPr>
      </p:pic>
      <p:pic>
        <p:nvPicPr>
          <p:cNvPr id="74755" name="Picture 2" descr="C:\Users\ARIF HASAN\Desktop\Map.jpg"/>
          <p:cNvPicPr>
            <a:picLocks noChangeAspect="1" noChangeArrowheads="1"/>
          </p:cNvPicPr>
          <p:nvPr/>
        </p:nvPicPr>
        <p:blipFill>
          <a:blip r:embed="rId3" cstate="print"/>
          <a:srcRect/>
          <a:stretch>
            <a:fillRect/>
          </a:stretch>
        </p:blipFill>
        <p:spPr bwMode="auto">
          <a:xfrm>
            <a:off x="0" y="685800"/>
            <a:ext cx="9144000" cy="532288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z="2800" b="1" dirty="0" smtClean="0"/>
              <a:t>Acknowledgements</a:t>
            </a:r>
          </a:p>
        </p:txBody>
      </p:sp>
      <p:sp>
        <p:nvSpPr>
          <p:cNvPr id="3" name="Content Placeholder 2"/>
          <p:cNvSpPr>
            <a:spLocks noGrp="1"/>
          </p:cNvSpPr>
          <p:nvPr>
            <p:ph idx="1"/>
          </p:nvPr>
        </p:nvSpPr>
        <p:spPr/>
        <p:txBody>
          <a:bodyPr>
            <a:normAutofit fontScale="92500" lnSpcReduction="20000"/>
          </a:bodyPr>
          <a:lstStyle/>
          <a:p>
            <a:pPr marL="0" indent="0">
              <a:buFontTx/>
              <a:buNone/>
              <a:defRPr/>
            </a:pPr>
            <a:r>
              <a:rPr lang="en-US" sz="2400" dirty="0" smtClean="0"/>
              <a:t>This work draws upon my research in some of which the following individuals and organizations were involved: </a:t>
            </a:r>
          </a:p>
          <a:p>
            <a:pPr marL="0" indent="0">
              <a:buFontTx/>
              <a:buNone/>
              <a:defRPr/>
            </a:pPr>
            <a:endParaRPr lang="en-US" sz="2400" dirty="0" smtClean="0"/>
          </a:p>
          <a:p>
            <a:pPr marL="0" indent="0">
              <a:defRPr/>
            </a:pPr>
            <a:r>
              <a:rPr lang="en-US" sz="2400" dirty="0" smtClean="0"/>
              <a:t>  Urban Resource Centre, Karachi</a:t>
            </a:r>
          </a:p>
          <a:p>
            <a:pPr marL="0" indent="0">
              <a:defRPr/>
            </a:pPr>
            <a:r>
              <a:rPr lang="en-US" sz="2400" dirty="0" smtClean="0"/>
              <a:t>  Urban Research and Design Cell, NED University, Karachi</a:t>
            </a:r>
          </a:p>
          <a:p>
            <a:pPr marL="0" indent="0">
              <a:defRPr/>
            </a:pPr>
            <a:r>
              <a:rPr lang="en-US" sz="2400" dirty="0" smtClean="0"/>
              <a:t>  </a:t>
            </a:r>
            <a:r>
              <a:rPr lang="en-US" sz="2400" dirty="0" err="1" smtClean="0"/>
              <a:t>Orangi</a:t>
            </a:r>
            <a:r>
              <a:rPr lang="en-US" sz="2400" dirty="0" smtClean="0"/>
              <a:t> Pilot Project-Research &amp; Training Institute, Karachi</a:t>
            </a:r>
          </a:p>
          <a:p>
            <a:pPr marL="0" indent="0">
              <a:defRPr/>
            </a:pPr>
            <a:r>
              <a:rPr lang="en-US" sz="2400" dirty="0" smtClean="0"/>
              <a:t>  International Institute for Environment and Development, UK</a:t>
            </a:r>
          </a:p>
          <a:p>
            <a:pPr marL="0" indent="0">
              <a:defRPr/>
            </a:pPr>
            <a:r>
              <a:rPr lang="en-US" sz="2400" dirty="0" smtClean="0"/>
              <a:t>  Asian Coalition for Housing Rights, Bangkok</a:t>
            </a:r>
          </a:p>
          <a:p>
            <a:pPr marL="0" indent="0">
              <a:defRPr/>
            </a:pPr>
            <a:r>
              <a:rPr lang="en-US" sz="2400" dirty="0" smtClean="0"/>
              <a:t>  LUMANTI, Kathmandu </a:t>
            </a:r>
          </a:p>
          <a:p>
            <a:pPr marL="0" indent="0">
              <a:defRPr/>
            </a:pPr>
            <a:r>
              <a:rPr lang="en-US" sz="2400" dirty="0" smtClean="0"/>
              <a:t>  Engr. Mansoor Raza, Karachi</a:t>
            </a:r>
          </a:p>
          <a:p>
            <a:pPr marL="0" indent="0">
              <a:buFontTx/>
              <a:buNone/>
              <a:defRPr/>
            </a:pPr>
            <a:endParaRPr lang="en-US" sz="2400" dirty="0" smtClean="0"/>
          </a:p>
          <a:p>
            <a:pPr marL="0" indent="0">
              <a:buFontTx/>
              <a:buNone/>
              <a:defRPr/>
            </a:pPr>
            <a:r>
              <a:rPr lang="en-US" sz="2000" b="1" dirty="0" smtClean="0"/>
              <a:t>This research material is available on my web </a:t>
            </a:r>
            <a:r>
              <a:rPr lang="en-US" sz="2000" b="1" dirty="0" smtClean="0">
                <a:hlinkClick r:id="rId2"/>
              </a:rPr>
              <a:t>www.arifhasan.org</a:t>
            </a:r>
            <a:r>
              <a:rPr lang="en-US" sz="2000" b="1" dirty="0" smtClean="0"/>
              <a:t> and in my more recent books </a:t>
            </a:r>
            <a:r>
              <a:rPr lang="en-US" sz="2000" dirty="0" smtClean="0"/>
              <a:t>   </a:t>
            </a:r>
          </a:p>
          <a:p>
            <a:pPr>
              <a:defRPr/>
            </a:pP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800" b="1" dirty="0" smtClean="0">
                <a:latin typeface="+mn-lt"/>
                <a:ea typeface="Adobe Fan Heiti Std B" panose="020B0700000000000000" pitchFamily="34" charset="-128"/>
              </a:rPr>
              <a:t>Informal market response to the demand</a:t>
            </a:r>
            <a:endParaRPr lang="en-US" sz="2800" b="1" dirty="0">
              <a:latin typeface="+mn-lt"/>
              <a:ea typeface="Adobe Fan Heiti Std B" panose="020B0700000000000000" pitchFamily="34" charset="-128"/>
            </a:endParaRPr>
          </a:p>
        </p:txBody>
      </p:sp>
      <p:sp>
        <p:nvSpPr>
          <p:cNvPr id="3" name="Content Placeholder 2"/>
          <p:cNvSpPr>
            <a:spLocks noGrp="1"/>
          </p:cNvSpPr>
          <p:nvPr>
            <p:ph idx="1"/>
          </p:nvPr>
        </p:nvSpPr>
        <p:spPr>
          <a:xfrm>
            <a:off x="457200" y="1600200"/>
            <a:ext cx="8229600" cy="4572000"/>
          </a:xfrm>
        </p:spPr>
        <p:txBody>
          <a:bodyPr>
            <a:normAutofit lnSpcReduction="10000"/>
          </a:bodyPr>
          <a:lstStyle/>
          <a:p>
            <a:pPr>
              <a:buFontTx/>
              <a:buNone/>
              <a:defRPr/>
            </a:pPr>
            <a:r>
              <a:rPr lang="en-US" sz="2400" dirty="0" smtClean="0"/>
              <a:t>	</a:t>
            </a:r>
            <a:r>
              <a:rPr lang="en-US" sz="2400" dirty="0" smtClean="0">
                <a:ea typeface="Adobe Fangsong Std R" panose="02020400000000000000" pitchFamily="18" charset="-128"/>
              </a:rPr>
              <a:t>Densification of existing </a:t>
            </a:r>
            <a:r>
              <a:rPr lang="en-US" sz="2400" dirty="0" err="1" smtClean="0">
                <a:ea typeface="Adobe Fangsong Std R" panose="02020400000000000000" pitchFamily="18" charset="-128"/>
              </a:rPr>
              <a:t>katchi</a:t>
            </a:r>
            <a:r>
              <a:rPr lang="en-US" sz="2400" dirty="0" smtClean="0">
                <a:ea typeface="Adobe Fangsong Std R" panose="02020400000000000000" pitchFamily="18" charset="-128"/>
              </a:rPr>
              <a:t> </a:t>
            </a:r>
            <a:r>
              <a:rPr lang="en-US" sz="2400" dirty="0" err="1" smtClean="0">
                <a:ea typeface="Adobe Fangsong Std R" panose="02020400000000000000" pitchFamily="18" charset="-128"/>
              </a:rPr>
              <a:t>abadis</a:t>
            </a:r>
            <a:r>
              <a:rPr lang="en-US" sz="2400" dirty="0" smtClean="0">
                <a:ea typeface="Adobe Fangsong Std R" panose="02020400000000000000" pitchFamily="18" charset="-128"/>
              </a:rPr>
              <a:t> by changing  one or two storey informally built homes into multi-storey buildings in three ways:  </a:t>
            </a:r>
            <a:r>
              <a:rPr lang="en-US" sz="1000" dirty="0" smtClean="0">
                <a:ea typeface="Adobe Fangsong Std R" panose="02020400000000000000" pitchFamily="18" charset="-128"/>
              </a:rPr>
              <a:t> </a:t>
            </a:r>
          </a:p>
          <a:p>
            <a:pPr marL="457200" indent="-457200">
              <a:buFontTx/>
              <a:buAutoNum type="arabicPeriod"/>
              <a:defRPr/>
            </a:pPr>
            <a:endParaRPr lang="en-US" sz="1000" dirty="0" smtClean="0">
              <a:ea typeface="Adobe Fangsong Std R" panose="02020400000000000000" pitchFamily="18" charset="-128"/>
            </a:endParaRPr>
          </a:p>
          <a:p>
            <a:pPr marL="457200" indent="-457200">
              <a:buFontTx/>
              <a:buAutoNum type="arabicPeriod"/>
              <a:defRPr/>
            </a:pPr>
            <a:r>
              <a:rPr lang="en-US" sz="2400" dirty="0" smtClean="0">
                <a:ea typeface="Adobe Fangsong Std R" panose="02020400000000000000" pitchFamily="18" charset="-128"/>
              </a:rPr>
              <a:t>House owners building upwards to accommodate the expanding family</a:t>
            </a:r>
          </a:p>
          <a:p>
            <a:pPr marL="457200" indent="-457200">
              <a:buFontTx/>
              <a:buAutoNum type="arabicPeriod"/>
              <a:defRPr/>
            </a:pPr>
            <a:endParaRPr lang="en-US" sz="2400" dirty="0" smtClean="0">
              <a:ea typeface="Adobe Fangsong Std R" panose="02020400000000000000" pitchFamily="18" charset="-128"/>
            </a:endParaRPr>
          </a:p>
          <a:p>
            <a:pPr marL="457200" indent="-457200">
              <a:buFontTx/>
              <a:buAutoNum type="arabicPeriod"/>
              <a:defRPr/>
            </a:pPr>
            <a:r>
              <a:rPr lang="en-US" sz="2400" dirty="0" smtClean="0">
                <a:ea typeface="Adobe Fangsong Std R" panose="02020400000000000000" pitchFamily="18" charset="-128"/>
              </a:rPr>
              <a:t>House owners building upwards to create rentals for additional income </a:t>
            </a:r>
          </a:p>
          <a:p>
            <a:pPr marL="457200" indent="-457200">
              <a:buFontTx/>
              <a:buAutoNum type="arabicPeriod"/>
              <a:defRPr/>
            </a:pPr>
            <a:endParaRPr lang="en-US" sz="2400" dirty="0" smtClean="0">
              <a:ea typeface="Adobe Fangsong Std R" panose="02020400000000000000" pitchFamily="18" charset="-128"/>
            </a:endParaRPr>
          </a:p>
          <a:p>
            <a:pPr marL="457200" indent="-457200">
              <a:buFontTx/>
              <a:buAutoNum type="arabicPeriod"/>
              <a:defRPr/>
            </a:pPr>
            <a:r>
              <a:rPr lang="en-US" sz="2400" dirty="0" smtClean="0">
                <a:ea typeface="Adobe Fangsong Std R" panose="02020400000000000000" pitchFamily="18" charset="-128"/>
              </a:rPr>
              <a:t>Informal developers purchasing land from house owners and paying them in cash plus two apartments on the top floor </a:t>
            </a:r>
            <a:endParaRPr lang="en-US" sz="2400" dirty="0">
              <a:ea typeface="Adobe Fangsong Std R" panose="02020400000000000000" pitchFamily="18"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DATA\Local Disk (G)\IIED Density Study\Pictures - Fareena Chanda\KHHUDAKB_JPG\NVA_2895.jpg"/>
          <p:cNvPicPr>
            <a:picLocks noChangeAspect="1" noChangeArrowheads="1"/>
          </p:cNvPicPr>
          <p:nvPr/>
        </p:nvPicPr>
        <p:blipFill>
          <a:blip r:embed="rId2" cstate="print"/>
          <a:srcRect/>
          <a:stretch>
            <a:fillRect/>
          </a:stretch>
        </p:blipFill>
        <p:spPr bwMode="auto">
          <a:xfrm>
            <a:off x="228600" y="485777"/>
            <a:ext cx="8610600" cy="5534025"/>
          </a:xfrm>
          <a:prstGeom prst="rect">
            <a:avLst/>
          </a:prstGeom>
          <a:noFill/>
          <a:ln w="9525">
            <a:noFill/>
            <a:miter lim="800000"/>
            <a:headEnd/>
            <a:tailEnd/>
          </a:ln>
        </p:spPr>
      </p:pic>
      <p:sp>
        <p:nvSpPr>
          <p:cNvPr id="77827" name="Slide Number Placeholder 2"/>
          <p:cNvSpPr>
            <a:spLocks noGrp="1"/>
          </p:cNvSpPr>
          <p:nvPr>
            <p:ph type="sldNum" sz="quarter" idx="12"/>
          </p:nvPr>
        </p:nvSpPr>
        <p:spPr>
          <a:noFill/>
        </p:spPr>
        <p:txBody>
          <a:bodyPr/>
          <a:lstStyle/>
          <a:p>
            <a:fld id="{E1EAB9A6-255B-455A-BF88-269AA06305D6}" type="slidenum">
              <a:rPr lang="en-US" smtClean="0">
                <a:latin typeface="Arial" pitchFamily="34" charset="0"/>
              </a:rPr>
              <a:pPr/>
              <a:t>21</a:t>
            </a:fld>
            <a:endParaRPr lang="en-US" smtClean="0">
              <a:latin typeface="Arial" pitchFamily="34" charset="0"/>
            </a:endParaRPr>
          </a:p>
        </p:txBody>
      </p:sp>
      <p:sp>
        <p:nvSpPr>
          <p:cNvPr id="77828" name="TextBox 3"/>
          <p:cNvSpPr txBox="1">
            <a:spLocks noChangeArrowheads="1"/>
          </p:cNvSpPr>
          <p:nvPr/>
        </p:nvSpPr>
        <p:spPr bwMode="auto">
          <a:xfrm>
            <a:off x="2133600" y="6096000"/>
            <a:ext cx="4876800" cy="369332"/>
          </a:xfrm>
          <a:prstGeom prst="rect">
            <a:avLst/>
          </a:prstGeom>
          <a:noFill/>
          <a:ln w="9525">
            <a:noFill/>
            <a:miter lim="800000"/>
            <a:headEnd/>
            <a:tailEnd/>
          </a:ln>
        </p:spPr>
        <p:txBody>
          <a:bodyPr>
            <a:spAutoFit/>
          </a:bodyPr>
          <a:lstStyle/>
          <a:p>
            <a:pPr algn="ctr"/>
            <a:r>
              <a:rPr lang="en-US"/>
              <a:t>Old Katchi Abadis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20"/>
          <p:cNvPicPr>
            <a:picLocks noChangeAspect="1" noChangeArrowheads="1"/>
          </p:cNvPicPr>
          <p:nvPr/>
        </p:nvPicPr>
        <p:blipFill>
          <a:blip r:embed="rId2" cstate="print"/>
          <a:srcRect l="26022" t="3368" r="24298" b="49492"/>
          <a:stretch>
            <a:fillRect/>
          </a:stretch>
        </p:blipFill>
        <p:spPr bwMode="auto">
          <a:xfrm>
            <a:off x="5037139" y="331788"/>
            <a:ext cx="4037012" cy="5383212"/>
          </a:xfrm>
          <a:prstGeom prst="rect">
            <a:avLst/>
          </a:prstGeom>
          <a:noFill/>
          <a:ln w="9525">
            <a:noFill/>
            <a:miter lim="800000"/>
            <a:headEnd/>
            <a:tailEnd/>
          </a:ln>
        </p:spPr>
      </p:pic>
      <p:pic>
        <p:nvPicPr>
          <p:cNvPr id="78851" name="Picture 3" descr="20"/>
          <p:cNvPicPr>
            <a:picLocks noChangeAspect="1" noChangeArrowheads="1"/>
          </p:cNvPicPr>
          <p:nvPr/>
        </p:nvPicPr>
        <p:blipFill>
          <a:blip r:embed="rId2" cstate="print"/>
          <a:srcRect l="16560" t="55559" r="17201" b="9085"/>
          <a:stretch>
            <a:fillRect/>
          </a:stretch>
        </p:blipFill>
        <p:spPr bwMode="auto">
          <a:xfrm>
            <a:off x="0" y="1219200"/>
            <a:ext cx="5207000" cy="3905250"/>
          </a:xfrm>
          <a:prstGeom prst="rect">
            <a:avLst/>
          </a:prstGeom>
          <a:noFill/>
          <a:ln w="9525">
            <a:noFill/>
            <a:miter lim="800000"/>
            <a:headEnd/>
            <a:tailEnd/>
          </a:ln>
        </p:spPr>
      </p:pic>
      <p:sp>
        <p:nvSpPr>
          <p:cNvPr id="78852" name="Slide Number Placeholder 3"/>
          <p:cNvSpPr>
            <a:spLocks noGrp="1"/>
          </p:cNvSpPr>
          <p:nvPr>
            <p:ph type="sldNum" sz="quarter" idx="12"/>
          </p:nvPr>
        </p:nvSpPr>
        <p:spPr>
          <a:noFill/>
        </p:spPr>
        <p:txBody>
          <a:bodyPr/>
          <a:lstStyle/>
          <a:p>
            <a:fld id="{860706B5-7A7C-44A3-8E2E-946D29D15C03}" type="slidenum">
              <a:rPr lang="en-US" smtClean="0">
                <a:latin typeface="Arial" pitchFamily="34" charset="0"/>
              </a:rPr>
              <a:pPr/>
              <a:t>22</a:t>
            </a:fld>
            <a:endParaRPr lang="en-US" smtClean="0">
              <a:latin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DATA\Local Disk (G)\IIED Density Study\Pictures - Fareena Chanda\KHHUDAKB_JPG\NVA_8225.jpg"/>
          <p:cNvPicPr>
            <a:picLocks noChangeAspect="1" noChangeArrowheads="1"/>
          </p:cNvPicPr>
          <p:nvPr/>
        </p:nvPicPr>
        <p:blipFill>
          <a:blip r:embed="rId2" cstate="print"/>
          <a:srcRect/>
          <a:stretch>
            <a:fillRect/>
          </a:stretch>
        </p:blipFill>
        <p:spPr bwMode="auto">
          <a:xfrm>
            <a:off x="271465" y="381000"/>
            <a:ext cx="8591551" cy="5562600"/>
          </a:xfrm>
          <a:prstGeom prst="rect">
            <a:avLst/>
          </a:prstGeom>
          <a:noFill/>
          <a:ln w="9525">
            <a:noFill/>
            <a:miter lim="800000"/>
            <a:headEnd/>
            <a:tailEnd/>
          </a:ln>
        </p:spPr>
      </p:pic>
      <p:sp>
        <p:nvSpPr>
          <p:cNvPr id="79875" name="Slide Number Placeholder 2"/>
          <p:cNvSpPr>
            <a:spLocks noGrp="1"/>
          </p:cNvSpPr>
          <p:nvPr>
            <p:ph type="sldNum" sz="quarter" idx="12"/>
          </p:nvPr>
        </p:nvSpPr>
        <p:spPr>
          <a:noFill/>
        </p:spPr>
        <p:txBody>
          <a:bodyPr/>
          <a:lstStyle/>
          <a:p>
            <a:fld id="{18DD2FD8-0D73-44B8-A2B3-BABB3B070219}" type="slidenum">
              <a:rPr lang="en-US" smtClean="0">
                <a:latin typeface="Arial" pitchFamily="34" charset="0"/>
              </a:rPr>
              <a:pPr/>
              <a:t>23</a:t>
            </a:fld>
            <a:endParaRPr lang="en-US" smtClean="0">
              <a:latin typeface="Arial" pitchFamily="34" charset="0"/>
            </a:endParaRPr>
          </a:p>
        </p:txBody>
      </p:sp>
      <p:sp>
        <p:nvSpPr>
          <p:cNvPr id="79876" name="TextBox 3"/>
          <p:cNvSpPr txBox="1">
            <a:spLocks noChangeArrowheads="1"/>
          </p:cNvSpPr>
          <p:nvPr/>
        </p:nvSpPr>
        <p:spPr bwMode="auto">
          <a:xfrm>
            <a:off x="2209800" y="6019800"/>
            <a:ext cx="4876800" cy="369332"/>
          </a:xfrm>
          <a:prstGeom prst="rect">
            <a:avLst/>
          </a:prstGeom>
          <a:noFill/>
          <a:ln w="9525">
            <a:noFill/>
            <a:miter lim="800000"/>
            <a:headEnd/>
            <a:tailEnd/>
          </a:ln>
        </p:spPr>
        <p:txBody>
          <a:bodyPr>
            <a:spAutoFit/>
          </a:bodyPr>
          <a:lstStyle/>
          <a:p>
            <a:pPr algn="ctr"/>
            <a:r>
              <a:rPr lang="en-US"/>
              <a:t>Old Katchi Abadis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0" descr="C:\Users\OWNER\Desktop\pics\New folder\DSCF148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3" descr="C:\Users\OWNER\Desktop\pics\New folder\Picture18.jpg"/>
          <p:cNvPicPr>
            <a:picLocks noChangeAspect="1" noChangeArrowheads="1"/>
          </p:cNvPicPr>
          <p:nvPr/>
        </p:nvPicPr>
        <p:blipFill>
          <a:blip r:embed="rId2" cstate="print"/>
          <a:srcRect/>
          <a:stretch>
            <a:fillRect/>
          </a:stretch>
        </p:blipFill>
        <p:spPr bwMode="auto">
          <a:xfrm>
            <a:off x="0" y="454027"/>
            <a:ext cx="9144000" cy="59499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p:cNvPicPr>
          <p:nvPr/>
        </p:nvPicPr>
        <p:blipFill>
          <a:blip r:embed="rId2" cstate="print"/>
          <a:srcRect/>
          <a:stretch>
            <a:fillRect/>
          </a:stretch>
        </p:blipFill>
        <p:spPr bwMode="auto">
          <a:xfrm>
            <a:off x="457200" y="762000"/>
            <a:ext cx="8077200" cy="5189538"/>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Ah3\d\New Folder (3)\IMG_0156.jpg"/>
          <p:cNvPicPr>
            <a:picLocks noChangeAspect="1" noChangeArrowheads="1"/>
          </p:cNvPicPr>
          <p:nvPr/>
        </p:nvPicPr>
        <p:blipFill>
          <a:blip r:embed="rId2" cstate="print"/>
          <a:srcRect/>
          <a:stretch>
            <a:fillRect/>
          </a:stretch>
        </p:blipFill>
        <p:spPr bwMode="auto">
          <a:xfrm>
            <a:off x="357190" y="1211263"/>
            <a:ext cx="8329612" cy="4437062"/>
          </a:xfrm>
          <a:prstGeom prst="rect">
            <a:avLst/>
          </a:prstGeom>
          <a:noFill/>
          <a:ln w="9525">
            <a:noFill/>
            <a:miter lim="800000"/>
            <a:headEnd/>
            <a:tailEnd/>
          </a:ln>
        </p:spPr>
      </p:pic>
      <p:sp>
        <p:nvSpPr>
          <p:cNvPr id="83971" name="Slide Number Placeholder 2"/>
          <p:cNvSpPr>
            <a:spLocks noGrp="1"/>
          </p:cNvSpPr>
          <p:nvPr>
            <p:ph type="sldNum" sz="quarter" idx="12"/>
          </p:nvPr>
        </p:nvSpPr>
        <p:spPr>
          <a:noFill/>
        </p:spPr>
        <p:txBody>
          <a:bodyPr/>
          <a:lstStyle/>
          <a:p>
            <a:fld id="{51A150D3-F49F-40E1-B58B-F3B4CD0566BE}" type="slidenum">
              <a:rPr lang="en-US" smtClean="0">
                <a:latin typeface="Arial" pitchFamily="34" charset="0"/>
              </a:rPr>
              <a:pPr/>
              <a:t>27</a:t>
            </a:fld>
            <a:endParaRPr lang="en-US" smtClean="0">
              <a:latin typeface="Arial" pitchFamily="34" charset="0"/>
            </a:endParaRPr>
          </a:p>
        </p:txBody>
      </p:sp>
      <p:sp>
        <p:nvSpPr>
          <p:cNvPr id="83972" name="TextBox 3"/>
          <p:cNvSpPr txBox="1">
            <a:spLocks noChangeArrowheads="1"/>
          </p:cNvSpPr>
          <p:nvPr/>
        </p:nvSpPr>
        <p:spPr bwMode="auto">
          <a:xfrm>
            <a:off x="2209800" y="6019801"/>
            <a:ext cx="4876800" cy="369332"/>
          </a:xfrm>
          <a:prstGeom prst="rect">
            <a:avLst/>
          </a:prstGeom>
          <a:noFill/>
          <a:ln w="9525">
            <a:noFill/>
            <a:miter lim="800000"/>
            <a:headEnd/>
            <a:tailEnd/>
          </a:ln>
        </p:spPr>
        <p:txBody>
          <a:bodyPr>
            <a:spAutoFit/>
          </a:bodyPr>
          <a:lstStyle/>
          <a:p>
            <a:pPr algn="ctr"/>
            <a:r>
              <a:rPr lang="en-US"/>
              <a:t>Katchi  Abadis  High-rises near City  Centre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1"/>
          <p:cNvSpPr>
            <a:spLocks noGrp="1"/>
          </p:cNvSpPr>
          <p:nvPr>
            <p:ph type="sldNum" sz="quarter" idx="12"/>
          </p:nvPr>
        </p:nvSpPr>
        <p:spPr>
          <a:noFill/>
        </p:spPr>
        <p:txBody>
          <a:bodyPr/>
          <a:lstStyle/>
          <a:p>
            <a:fld id="{5498544E-AE13-4D1D-990A-248906BFF4D9}" type="slidenum">
              <a:rPr lang="en-US" smtClean="0">
                <a:latin typeface="Arial" pitchFamily="34" charset="0"/>
              </a:rPr>
              <a:pPr/>
              <a:t>28</a:t>
            </a:fld>
            <a:endParaRPr lang="en-US" smtClean="0">
              <a:latin typeface="Arial" pitchFamily="34" charset="0"/>
            </a:endParaRPr>
          </a:p>
        </p:txBody>
      </p:sp>
      <p:pic>
        <p:nvPicPr>
          <p:cNvPr id="84995" name="Picture 2" descr="D:\articles\IMG_0213.JPG"/>
          <p:cNvPicPr>
            <a:picLocks noChangeAspect="1" noChangeArrowheads="1"/>
          </p:cNvPicPr>
          <p:nvPr/>
        </p:nvPicPr>
        <p:blipFill>
          <a:blip r:embed="rId2" cstate="print"/>
          <a:srcRect/>
          <a:stretch>
            <a:fillRect/>
          </a:stretch>
        </p:blipFill>
        <p:spPr bwMode="auto">
          <a:xfrm>
            <a:off x="0" y="401640"/>
            <a:ext cx="9144000" cy="60547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Ah3\d\New Folder (3)\IMG_0166.jpg"/>
          <p:cNvPicPr>
            <a:picLocks noChangeAspect="1" noChangeArrowheads="1"/>
          </p:cNvPicPr>
          <p:nvPr/>
        </p:nvPicPr>
        <p:blipFill>
          <a:blip r:embed="rId2" cstate="print"/>
          <a:srcRect/>
          <a:stretch>
            <a:fillRect/>
          </a:stretch>
        </p:blipFill>
        <p:spPr bwMode="auto">
          <a:xfrm>
            <a:off x="533400" y="419100"/>
            <a:ext cx="8026400" cy="6019800"/>
          </a:xfrm>
          <a:prstGeom prst="rect">
            <a:avLst/>
          </a:prstGeom>
          <a:noFill/>
          <a:ln w="9525">
            <a:noFill/>
            <a:miter lim="800000"/>
            <a:headEnd/>
            <a:tailEnd/>
          </a:ln>
        </p:spPr>
      </p:pic>
      <p:sp>
        <p:nvSpPr>
          <p:cNvPr id="86019" name="Slide Number Placeholder 2"/>
          <p:cNvSpPr>
            <a:spLocks noGrp="1"/>
          </p:cNvSpPr>
          <p:nvPr>
            <p:ph type="sldNum" sz="quarter" idx="12"/>
          </p:nvPr>
        </p:nvSpPr>
        <p:spPr>
          <a:noFill/>
        </p:spPr>
        <p:txBody>
          <a:bodyPr/>
          <a:lstStyle/>
          <a:p>
            <a:fld id="{33832DD3-C137-4BEF-8B0A-F7BEA914EA53}" type="slidenum">
              <a:rPr lang="en-US" smtClean="0">
                <a:latin typeface="Arial" pitchFamily="34" charset="0"/>
              </a:rPr>
              <a:pPr/>
              <a:t>29</a:t>
            </a:fld>
            <a:endParaRPr lang="en-US" smtClean="0">
              <a:latin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800" b="1" dirty="0" smtClean="0"/>
              <a:t>Urbanization Trends</a:t>
            </a:r>
            <a:endParaRPr lang="en-US" sz="2800" b="1" dirty="0"/>
          </a:p>
        </p:txBody>
      </p:sp>
      <p:sp>
        <p:nvSpPr>
          <p:cNvPr id="3" name="Content Placeholder 2"/>
          <p:cNvSpPr>
            <a:spLocks noGrp="1"/>
          </p:cNvSpPr>
          <p:nvPr>
            <p:ph idx="1"/>
          </p:nvPr>
        </p:nvSpPr>
        <p:spPr>
          <a:xfrm>
            <a:off x="457200" y="1066802"/>
            <a:ext cx="8229600" cy="5059363"/>
          </a:xfrm>
        </p:spPr>
        <p:txBody>
          <a:bodyPr>
            <a:normAutofit fontScale="92500" lnSpcReduction="20000"/>
          </a:bodyPr>
          <a:lstStyle/>
          <a:p>
            <a:r>
              <a:rPr lang="en-US" sz="1800" b="1" dirty="0" smtClean="0"/>
              <a:t>Unprecedented migration  </a:t>
            </a:r>
          </a:p>
          <a:p>
            <a:endParaRPr lang="en-US" sz="1800" dirty="0" smtClean="0"/>
          </a:p>
          <a:p>
            <a:r>
              <a:rPr lang="en-US" sz="1800" b="1" dirty="0" smtClean="0"/>
              <a:t>Densification of informal settlements (due to necessity)</a:t>
            </a:r>
            <a:r>
              <a:rPr lang="en-US" sz="1800" dirty="0" smtClean="0"/>
              <a:t> </a:t>
            </a:r>
          </a:p>
          <a:p>
            <a:endParaRPr lang="en-US" sz="1800" dirty="0" smtClean="0"/>
          </a:p>
          <a:p>
            <a:r>
              <a:rPr lang="en-US" sz="1800" b="1" dirty="0" smtClean="0"/>
              <a:t>Densification of formally planned areas (speculation with government support)</a:t>
            </a:r>
          </a:p>
          <a:p>
            <a:endParaRPr lang="en-US" sz="1800" dirty="0" smtClean="0"/>
          </a:p>
          <a:p>
            <a:r>
              <a:rPr lang="en-US" sz="1800" b="1" dirty="0" smtClean="0"/>
              <a:t>The impact of neo-liberal policies: Housing to be accessed from the market </a:t>
            </a:r>
          </a:p>
          <a:p>
            <a:endParaRPr lang="en-US" sz="1800" dirty="0" smtClean="0"/>
          </a:p>
          <a:p>
            <a:r>
              <a:rPr lang="en-US" sz="1800" dirty="0" smtClean="0"/>
              <a:t>Increasing housing-supply gap (not in percentage terms but in numbers) </a:t>
            </a:r>
          </a:p>
          <a:p>
            <a:endParaRPr lang="en-US" sz="1800" dirty="0" smtClean="0"/>
          </a:p>
          <a:p>
            <a:r>
              <a:rPr lang="en-US" sz="1800" dirty="0" smtClean="0"/>
              <a:t>Socio-economic and physical changes in the old settlements </a:t>
            </a:r>
          </a:p>
          <a:p>
            <a:endParaRPr lang="en-US" sz="1800" dirty="0" smtClean="0"/>
          </a:p>
          <a:p>
            <a:r>
              <a:rPr lang="en-US" sz="1800" b="1" dirty="0" smtClean="0"/>
              <a:t>The increasing inadequacy of  expensive transport infrastructure </a:t>
            </a:r>
          </a:p>
          <a:p>
            <a:endParaRPr lang="en-US" sz="1800" dirty="0" smtClean="0"/>
          </a:p>
          <a:p>
            <a:r>
              <a:rPr lang="en-US" sz="1800" dirty="0" smtClean="0"/>
              <a:t>Increasing unemployment  </a:t>
            </a:r>
          </a:p>
          <a:p>
            <a:endParaRPr lang="en-US" sz="1800" dirty="0" smtClean="0"/>
          </a:p>
          <a:p>
            <a:r>
              <a:rPr lang="en-US" sz="1800" dirty="0" smtClean="0"/>
              <a:t>The emergence of the urban region </a:t>
            </a:r>
          </a:p>
          <a:p>
            <a:endParaRPr lang="en-US" sz="1800" dirty="0" smtClean="0"/>
          </a:p>
          <a:p>
            <a:r>
              <a:rPr lang="en-US" sz="1800" b="1" dirty="0" smtClean="0"/>
              <a:t>The politics of ethnicity and its impact on governance </a:t>
            </a:r>
          </a:p>
          <a:p>
            <a:pPr>
              <a:buNone/>
            </a:pPr>
            <a:endParaRPr lang="en-US" sz="1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p:cNvPicPr>
          <p:nvPr/>
        </p:nvPicPr>
        <p:blipFill>
          <a:blip r:embed="rId2" cstate="print"/>
          <a:srcRect/>
          <a:stretch>
            <a:fillRect/>
          </a:stretch>
        </p:blipFill>
        <p:spPr bwMode="auto">
          <a:xfrm>
            <a:off x="381000" y="533401"/>
            <a:ext cx="3886200" cy="5729288"/>
          </a:xfrm>
          <a:prstGeom prst="rect">
            <a:avLst/>
          </a:prstGeom>
          <a:noFill/>
          <a:ln w="9525">
            <a:noFill/>
            <a:miter lim="800000"/>
            <a:headEnd/>
            <a:tailEnd/>
          </a:ln>
        </p:spPr>
      </p:pic>
      <p:pic>
        <p:nvPicPr>
          <p:cNvPr id="87043" name="Picture 2"/>
          <p:cNvPicPr>
            <a:picLocks noChangeAspect="1"/>
          </p:cNvPicPr>
          <p:nvPr/>
        </p:nvPicPr>
        <p:blipFill>
          <a:blip r:embed="rId3" cstate="print"/>
          <a:srcRect/>
          <a:stretch>
            <a:fillRect/>
          </a:stretch>
        </p:blipFill>
        <p:spPr bwMode="auto">
          <a:xfrm>
            <a:off x="4953000" y="533401"/>
            <a:ext cx="3810000" cy="572928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ARIF HASAN\Desktop\Brussels\3.jpg"/>
          <p:cNvPicPr>
            <a:picLocks noChangeAspect="1" noChangeArrowheads="1"/>
          </p:cNvPicPr>
          <p:nvPr/>
        </p:nvPicPr>
        <p:blipFill>
          <a:blip r:embed="rId2" cstate="print"/>
          <a:srcRect/>
          <a:stretch>
            <a:fillRect/>
          </a:stretch>
        </p:blipFill>
        <p:spPr bwMode="auto">
          <a:xfrm>
            <a:off x="444502" y="304800"/>
            <a:ext cx="8623300" cy="6096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normAutofit/>
          </a:bodyPr>
          <a:lstStyle/>
          <a:p>
            <a:pPr>
              <a:defRPr/>
            </a:pPr>
            <a:r>
              <a:rPr lang="en-US" sz="2800" b="1" dirty="0" smtClean="0">
                <a:latin typeface="+mn-lt"/>
                <a:ea typeface="Adobe Fan Heiti Std B" panose="020B0700000000000000" pitchFamily="34" charset="-128"/>
              </a:rPr>
              <a:t>Densification Issues</a:t>
            </a:r>
            <a:endParaRPr lang="en-US" sz="2800" b="1" dirty="0">
              <a:latin typeface="+mn-lt"/>
              <a:ea typeface="Adobe Fan Heiti Std B" panose="020B0700000000000000" pitchFamily="34" charset="-128"/>
            </a:endParaRPr>
          </a:p>
        </p:txBody>
      </p:sp>
      <p:sp>
        <p:nvSpPr>
          <p:cNvPr id="4" name="Content Placeholder 3"/>
          <p:cNvSpPr>
            <a:spLocks noGrp="1"/>
          </p:cNvSpPr>
          <p:nvPr>
            <p:ph idx="1"/>
          </p:nvPr>
        </p:nvSpPr>
        <p:spPr>
          <a:xfrm>
            <a:off x="457200" y="1295402"/>
            <a:ext cx="8229600" cy="5060950"/>
          </a:xfrm>
        </p:spPr>
        <p:txBody>
          <a:bodyPr>
            <a:normAutofit fontScale="85000" lnSpcReduction="10000"/>
          </a:bodyPr>
          <a:lstStyle/>
          <a:p>
            <a:pPr>
              <a:lnSpc>
                <a:spcPct val="110000"/>
              </a:lnSpc>
              <a:defRPr/>
            </a:pPr>
            <a:r>
              <a:rPr lang="en-US" sz="2215" dirty="0">
                <a:ea typeface="Adobe Fangsong Std R" panose="02020400000000000000" pitchFamily="18" charset="-128"/>
                <a:cs typeface="Arial" pitchFamily="34" charset="0"/>
              </a:rPr>
              <a:t>Smaller and smaller units to make them affordable : 6-10 persons per </a:t>
            </a:r>
            <a:r>
              <a:rPr lang="en-US" sz="2215" dirty="0" smtClean="0">
                <a:ea typeface="Adobe Fangsong Std R" panose="02020400000000000000" pitchFamily="18" charset="-128"/>
                <a:cs typeface="Arial" pitchFamily="34" charset="0"/>
              </a:rPr>
              <a:t>room </a:t>
            </a:r>
            <a:endParaRPr lang="en-US" sz="1400" dirty="0" smtClean="0">
              <a:ea typeface="Adobe Fangsong Std R" panose="02020400000000000000" pitchFamily="18" charset="-128"/>
              <a:cs typeface="Arial" pitchFamily="34" charset="0"/>
            </a:endParaRPr>
          </a:p>
          <a:p>
            <a:pPr>
              <a:lnSpc>
                <a:spcPct val="110000"/>
              </a:lnSpc>
              <a:defRPr/>
            </a:pPr>
            <a:endParaRPr lang="en-US" sz="1400" dirty="0">
              <a:ea typeface="Adobe Fangsong Std R" panose="02020400000000000000" pitchFamily="18" charset="-128"/>
              <a:cs typeface="Arial" pitchFamily="34" charset="0"/>
            </a:endParaRPr>
          </a:p>
          <a:p>
            <a:pPr>
              <a:lnSpc>
                <a:spcPct val="110000"/>
              </a:lnSpc>
              <a:defRPr/>
            </a:pPr>
            <a:r>
              <a:rPr lang="en-US" sz="2215" dirty="0">
                <a:ea typeface="Adobe Fangsong Std R" panose="02020400000000000000" pitchFamily="18" charset="-128"/>
                <a:cs typeface="Arial" pitchFamily="34" charset="0"/>
              </a:rPr>
              <a:t>No lifts : Effect on </a:t>
            </a:r>
            <a:r>
              <a:rPr lang="en-US" sz="2215" dirty="0" smtClean="0">
                <a:ea typeface="Adobe Fangsong Std R" panose="02020400000000000000" pitchFamily="18" charset="-128"/>
                <a:cs typeface="Arial" pitchFamily="34" charset="0"/>
              </a:rPr>
              <a:t>women, children </a:t>
            </a:r>
            <a:r>
              <a:rPr lang="en-US" sz="2215" dirty="0">
                <a:ea typeface="Adobe Fangsong Std R" panose="02020400000000000000" pitchFamily="18" charset="-128"/>
                <a:cs typeface="Arial" pitchFamily="34" charset="0"/>
              </a:rPr>
              <a:t>and old </a:t>
            </a:r>
            <a:r>
              <a:rPr lang="en-US" sz="2215" dirty="0" smtClean="0">
                <a:ea typeface="Adobe Fangsong Std R" panose="02020400000000000000" pitchFamily="18" charset="-128"/>
                <a:cs typeface="Arial" pitchFamily="34" charset="0"/>
              </a:rPr>
              <a:t>persons </a:t>
            </a:r>
            <a:endParaRPr lang="en-US" sz="1300" dirty="0" smtClean="0">
              <a:ea typeface="Adobe Fangsong Std R" panose="02020400000000000000" pitchFamily="18" charset="-128"/>
              <a:cs typeface="Arial" pitchFamily="34" charset="0"/>
            </a:endParaRPr>
          </a:p>
          <a:p>
            <a:pPr>
              <a:lnSpc>
                <a:spcPct val="110000"/>
              </a:lnSpc>
              <a:defRPr/>
            </a:pPr>
            <a:endParaRPr lang="en-US" sz="1300" dirty="0">
              <a:ea typeface="Adobe Fangsong Std R" panose="02020400000000000000" pitchFamily="18" charset="-128"/>
              <a:cs typeface="Arial" pitchFamily="34" charset="0"/>
            </a:endParaRPr>
          </a:p>
          <a:p>
            <a:pPr>
              <a:lnSpc>
                <a:spcPct val="110000"/>
              </a:lnSpc>
              <a:defRPr/>
            </a:pPr>
            <a:r>
              <a:rPr lang="en-US" sz="2215" dirty="0">
                <a:ea typeface="Adobe Fangsong Std R" panose="02020400000000000000" pitchFamily="18" charset="-128"/>
                <a:cs typeface="Arial" pitchFamily="34" charset="0"/>
              </a:rPr>
              <a:t>No SBCA rules and regulations </a:t>
            </a:r>
            <a:r>
              <a:rPr lang="en-US" sz="2215" dirty="0" smtClean="0">
                <a:ea typeface="Adobe Fangsong Std R" panose="02020400000000000000" pitchFamily="18" charset="-128"/>
                <a:cs typeface="Arial" pitchFamily="34" charset="0"/>
              </a:rPr>
              <a:t>followed </a:t>
            </a:r>
            <a:endParaRPr lang="en-US" sz="1300" dirty="0" smtClean="0">
              <a:ea typeface="Adobe Fangsong Std R" panose="02020400000000000000" pitchFamily="18" charset="-128"/>
              <a:cs typeface="Arial" pitchFamily="34" charset="0"/>
            </a:endParaRPr>
          </a:p>
          <a:p>
            <a:pPr>
              <a:lnSpc>
                <a:spcPct val="110000"/>
              </a:lnSpc>
              <a:defRPr/>
            </a:pPr>
            <a:endParaRPr lang="en-US" sz="1300" dirty="0">
              <a:ea typeface="Adobe Fangsong Std R" panose="02020400000000000000" pitchFamily="18" charset="-128"/>
              <a:cs typeface="Arial" pitchFamily="34" charset="0"/>
            </a:endParaRPr>
          </a:p>
          <a:p>
            <a:pPr>
              <a:lnSpc>
                <a:spcPct val="110000"/>
              </a:lnSpc>
              <a:defRPr/>
            </a:pPr>
            <a:r>
              <a:rPr lang="en-US" sz="2215" dirty="0">
                <a:ea typeface="Adobe Fangsong Std R" panose="02020400000000000000" pitchFamily="18" charset="-128"/>
                <a:cs typeface="Arial" pitchFamily="34" charset="0"/>
              </a:rPr>
              <a:t>Freedom to stay away from </a:t>
            </a:r>
            <a:r>
              <a:rPr lang="en-US" sz="2215" dirty="0" smtClean="0">
                <a:ea typeface="Adobe Fangsong Std R" panose="02020400000000000000" pitchFamily="18" charset="-128"/>
                <a:cs typeface="Arial" pitchFamily="34" charset="0"/>
              </a:rPr>
              <a:t>home </a:t>
            </a:r>
            <a:endParaRPr lang="en-US" sz="1300" dirty="0" smtClean="0">
              <a:ea typeface="Adobe Fangsong Std R" panose="02020400000000000000" pitchFamily="18" charset="-128"/>
              <a:cs typeface="Arial" pitchFamily="34" charset="0"/>
            </a:endParaRPr>
          </a:p>
          <a:p>
            <a:pPr>
              <a:lnSpc>
                <a:spcPct val="110000"/>
              </a:lnSpc>
              <a:defRPr/>
            </a:pPr>
            <a:endParaRPr lang="en-US" sz="1300" dirty="0">
              <a:ea typeface="Adobe Fangsong Std R" panose="02020400000000000000" pitchFamily="18" charset="-128"/>
              <a:cs typeface="Arial" pitchFamily="34" charset="0"/>
            </a:endParaRPr>
          </a:p>
          <a:p>
            <a:pPr>
              <a:lnSpc>
                <a:spcPct val="110000"/>
              </a:lnSpc>
              <a:defRPr/>
            </a:pPr>
            <a:r>
              <a:rPr lang="en-US" sz="2215" dirty="0">
                <a:ea typeface="Adobe Fangsong Std R" panose="02020400000000000000" pitchFamily="18" charset="-128"/>
                <a:cs typeface="Arial" pitchFamily="34" charset="0"/>
              </a:rPr>
              <a:t>Formation of </a:t>
            </a:r>
            <a:r>
              <a:rPr lang="en-US" sz="2215" dirty="0" smtClean="0">
                <a:ea typeface="Adobe Fangsong Std R" panose="02020400000000000000" pitchFamily="18" charset="-128"/>
                <a:cs typeface="Arial" pitchFamily="34" charset="0"/>
              </a:rPr>
              <a:t>gangs </a:t>
            </a:r>
            <a:endParaRPr lang="en-US" sz="1300" dirty="0" smtClean="0">
              <a:ea typeface="Adobe Fangsong Std R" panose="02020400000000000000" pitchFamily="18" charset="-128"/>
              <a:cs typeface="Arial" pitchFamily="34" charset="0"/>
            </a:endParaRPr>
          </a:p>
          <a:p>
            <a:pPr>
              <a:lnSpc>
                <a:spcPct val="110000"/>
              </a:lnSpc>
              <a:defRPr/>
            </a:pPr>
            <a:endParaRPr lang="en-US" sz="1300" dirty="0">
              <a:ea typeface="Adobe Fangsong Std R" panose="02020400000000000000" pitchFamily="18" charset="-128"/>
              <a:cs typeface="Arial" pitchFamily="34" charset="0"/>
            </a:endParaRPr>
          </a:p>
          <a:p>
            <a:pPr>
              <a:lnSpc>
                <a:spcPct val="110000"/>
              </a:lnSpc>
              <a:defRPr/>
            </a:pPr>
            <a:r>
              <a:rPr lang="en-US" sz="2215" dirty="0">
                <a:ea typeface="Adobe Fangsong Std R" panose="02020400000000000000" pitchFamily="18" charset="-128"/>
                <a:cs typeface="Arial" pitchFamily="34" charset="0"/>
              </a:rPr>
              <a:t>The issue of </a:t>
            </a:r>
            <a:r>
              <a:rPr lang="en-US" sz="2215" dirty="0" smtClean="0">
                <a:ea typeface="Adobe Fangsong Std R" panose="02020400000000000000" pitchFamily="18" charset="-128"/>
                <a:cs typeface="Arial" pitchFamily="34" charset="0"/>
              </a:rPr>
              <a:t>toilets </a:t>
            </a:r>
            <a:endParaRPr lang="en-US" sz="1200" dirty="0" smtClean="0">
              <a:ea typeface="Adobe Fangsong Std R" panose="02020400000000000000" pitchFamily="18" charset="-128"/>
              <a:cs typeface="Arial" pitchFamily="34" charset="0"/>
            </a:endParaRPr>
          </a:p>
          <a:p>
            <a:pPr>
              <a:lnSpc>
                <a:spcPct val="110000"/>
              </a:lnSpc>
              <a:defRPr/>
            </a:pPr>
            <a:endParaRPr lang="en-US" sz="1200" dirty="0">
              <a:ea typeface="Adobe Fangsong Std R" panose="02020400000000000000" pitchFamily="18" charset="-128"/>
              <a:cs typeface="Arial" pitchFamily="34" charset="0"/>
            </a:endParaRPr>
          </a:p>
          <a:p>
            <a:pPr>
              <a:lnSpc>
                <a:spcPct val="110000"/>
              </a:lnSpc>
              <a:defRPr/>
            </a:pPr>
            <a:r>
              <a:rPr lang="en-US" sz="2215" dirty="0">
                <a:ea typeface="Adobe Fangsong Std R" panose="02020400000000000000" pitchFamily="18" charset="-128"/>
                <a:cs typeface="Arial" pitchFamily="34" charset="0"/>
              </a:rPr>
              <a:t>The growth of </a:t>
            </a:r>
            <a:r>
              <a:rPr lang="en-US" sz="2215" dirty="0" smtClean="0">
                <a:ea typeface="Adobe Fangsong Std R" panose="02020400000000000000" pitchFamily="18" charset="-128"/>
                <a:cs typeface="Arial" pitchFamily="34" charset="0"/>
              </a:rPr>
              <a:t>rentals: Their </a:t>
            </a:r>
            <a:r>
              <a:rPr lang="en-US" sz="2215" dirty="0">
                <a:ea typeface="Adobe Fangsong Std R" panose="02020400000000000000" pitchFamily="18" charset="-128"/>
                <a:cs typeface="Arial" pitchFamily="34" charset="0"/>
              </a:rPr>
              <a:t>vulnerability </a:t>
            </a:r>
            <a:r>
              <a:rPr lang="en-US" sz="2215" dirty="0" smtClean="0">
                <a:ea typeface="Adobe Fangsong Std R" panose="02020400000000000000" pitchFamily="18" charset="-128"/>
                <a:cs typeface="Arial" pitchFamily="34" charset="0"/>
              </a:rPr>
              <a:t> </a:t>
            </a:r>
            <a:endParaRPr lang="en-US" sz="1200" dirty="0" smtClean="0">
              <a:ea typeface="Adobe Fangsong Std R" panose="02020400000000000000" pitchFamily="18" charset="-128"/>
              <a:cs typeface="Arial" pitchFamily="34" charset="0"/>
            </a:endParaRPr>
          </a:p>
          <a:p>
            <a:pPr>
              <a:lnSpc>
                <a:spcPct val="110000"/>
              </a:lnSpc>
              <a:defRPr/>
            </a:pPr>
            <a:endParaRPr lang="en-US" sz="1200" dirty="0">
              <a:ea typeface="Adobe Fangsong Std R" panose="02020400000000000000" pitchFamily="18" charset="-128"/>
              <a:cs typeface="Arial" pitchFamily="34" charset="0"/>
            </a:endParaRPr>
          </a:p>
          <a:p>
            <a:pPr>
              <a:lnSpc>
                <a:spcPct val="110000"/>
              </a:lnSpc>
              <a:defRPr/>
            </a:pPr>
            <a:r>
              <a:rPr lang="en-US" sz="2215" dirty="0">
                <a:ea typeface="Adobe Fangsong Std R" panose="02020400000000000000" pitchFamily="18" charset="-128"/>
                <a:cs typeface="Arial" pitchFamily="34" charset="0"/>
              </a:rPr>
              <a:t>Political control easier in apartment </a:t>
            </a:r>
            <a:r>
              <a:rPr lang="en-US" sz="2215" dirty="0" smtClean="0">
                <a:ea typeface="Adobe Fangsong Std R" panose="02020400000000000000" pitchFamily="18" charset="-128"/>
                <a:cs typeface="Arial" pitchFamily="34" charset="0"/>
              </a:rPr>
              <a:t>complexes </a:t>
            </a:r>
            <a:endParaRPr lang="en-US" sz="1200" dirty="0" smtClean="0">
              <a:ea typeface="Adobe Fangsong Std R" panose="02020400000000000000" pitchFamily="18" charset="-128"/>
              <a:cs typeface="Arial" pitchFamily="34" charset="0"/>
            </a:endParaRPr>
          </a:p>
          <a:p>
            <a:pPr>
              <a:lnSpc>
                <a:spcPct val="110000"/>
              </a:lnSpc>
              <a:defRPr/>
            </a:pPr>
            <a:endParaRPr lang="en-US" sz="1200" dirty="0" smtClean="0">
              <a:ea typeface="Adobe Fangsong Std R" panose="02020400000000000000" pitchFamily="18" charset="-128"/>
              <a:cs typeface="Arial" pitchFamily="34" charset="0"/>
            </a:endParaRPr>
          </a:p>
          <a:p>
            <a:pPr>
              <a:lnSpc>
                <a:spcPct val="110000"/>
              </a:lnSpc>
              <a:defRPr/>
            </a:pPr>
            <a:r>
              <a:rPr lang="en-US" sz="2215" dirty="0" smtClean="0">
                <a:ea typeface="Adobe Fangsong Std R" panose="02020400000000000000" pitchFamily="18" charset="-128"/>
                <a:cs typeface="Arial" pitchFamily="34" charset="0"/>
              </a:rPr>
              <a:t>Increase in household size by 10% between 1998 to 2011 though fertility rates have dropped. </a:t>
            </a:r>
          </a:p>
          <a:p>
            <a:pPr>
              <a:lnSpc>
                <a:spcPct val="110000"/>
              </a:lnSpc>
              <a:buFontTx/>
              <a:buNone/>
              <a:defRPr/>
            </a:pPr>
            <a:endParaRPr lang="en-US" sz="2215" dirty="0" smtClean="0">
              <a:latin typeface="Adobe Fangsong Std R" panose="02020400000000000000" pitchFamily="18" charset="-128"/>
              <a:ea typeface="Adobe Fangsong Std R" panose="02020400000000000000" pitchFamily="18" charset="-128"/>
              <a:cs typeface="Arial" pitchFamily="34" charset="0"/>
            </a:endParaRPr>
          </a:p>
          <a:p>
            <a:pPr>
              <a:lnSpc>
                <a:spcPct val="110000"/>
              </a:lnSpc>
              <a:defRPr/>
            </a:pPr>
            <a:endParaRPr lang="en-US" sz="2215" dirty="0" smtClean="0">
              <a:latin typeface="Adobe Fangsong Std R" panose="02020400000000000000" pitchFamily="18" charset="-128"/>
              <a:ea typeface="Adobe Fangsong Std R" panose="02020400000000000000" pitchFamily="18" charset="-128"/>
              <a:cs typeface="Arial" pitchFamily="34" charset="0"/>
            </a:endParaRPr>
          </a:p>
          <a:p>
            <a:pPr>
              <a:lnSpc>
                <a:spcPct val="110000"/>
              </a:lnSpc>
              <a:defRPr/>
            </a:pPr>
            <a:endParaRPr lang="en-US" sz="2215" dirty="0">
              <a:latin typeface="Adobe Fangsong Std R" panose="02020400000000000000" pitchFamily="18" charset="-128"/>
              <a:ea typeface="Adobe Fangsong Std R" panose="02020400000000000000" pitchFamily="18" charset="-128"/>
              <a:cs typeface="Arial" pitchFamily="34" charset="0"/>
            </a:endParaRPr>
          </a:p>
        </p:txBody>
      </p:sp>
      <p:sp>
        <p:nvSpPr>
          <p:cNvPr id="90116" name="Slide Number Placeholder 1"/>
          <p:cNvSpPr>
            <a:spLocks noGrp="1"/>
          </p:cNvSpPr>
          <p:nvPr>
            <p:ph type="sldNum" sz="quarter" idx="12"/>
          </p:nvPr>
        </p:nvSpPr>
        <p:spPr>
          <a:noFill/>
        </p:spPr>
        <p:txBody>
          <a:bodyPr/>
          <a:lstStyle/>
          <a:p>
            <a:fld id="{3861E3E8-F24D-4FA5-8E13-E8B34DB5B7EA}" type="slidenum">
              <a:rPr lang="en-US" smtClean="0">
                <a:latin typeface="Arial" pitchFamily="34" charset="0"/>
              </a:rPr>
              <a:pPr/>
              <a:t>32</a:t>
            </a:fld>
            <a:endParaRPr lang="en-US" smtClean="0">
              <a:latin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sz="2800" b="1" dirty="0" smtClean="0"/>
              <a:t>We are asked to </a:t>
            </a:r>
            <a:r>
              <a:rPr lang="en-US" sz="2800" b="1" dirty="0" err="1" smtClean="0"/>
              <a:t>densify</a:t>
            </a:r>
            <a:endParaRPr lang="en-US" sz="2800" b="1" dirty="0" smtClean="0"/>
          </a:p>
        </p:txBody>
      </p:sp>
      <p:sp>
        <p:nvSpPr>
          <p:cNvPr id="92163" name="Content Placeholder 2"/>
          <p:cNvSpPr>
            <a:spLocks noGrp="1"/>
          </p:cNvSpPr>
          <p:nvPr>
            <p:ph idx="1"/>
          </p:nvPr>
        </p:nvSpPr>
        <p:spPr/>
        <p:txBody>
          <a:bodyPr/>
          <a:lstStyle/>
          <a:p>
            <a:pPr algn="ctr">
              <a:buFontTx/>
              <a:buNone/>
            </a:pPr>
            <a:r>
              <a:rPr lang="en-US" sz="2000" dirty="0" err="1" smtClean="0"/>
              <a:t>Yert</a:t>
            </a:r>
            <a:r>
              <a:rPr lang="en-US" sz="2000" dirty="0" smtClean="0"/>
              <a:t> the three most dense cities in the world are in South-Asia</a:t>
            </a:r>
          </a:p>
          <a:p>
            <a:pPr>
              <a:buFontTx/>
              <a:buNone/>
            </a:pPr>
            <a:endParaRPr lang="en-US" sz="2000" dirty="0" smtClean="0"/>
          </a:p>
          <a:p>
            <a:pPr>
              <a:buFontTx/>
              <a:buNone/>
            </a:pPr>
            <a:r>
              <a:rPr lang="en-US" sz="2000" dirty="0" smtClean="0"/>
              <a:t>                                                    Actual Density     Maximum Permissible</a:t>
            </a:r>
          </a:p>
          <a:p>
            <a:pPr>
              <a:buFontTx/>
              <a:buNone/>
            </a:pPr>
            <a:r>
              <a:rPr lang="en-US" sz="2000" dirty="0" smtClean="0"/>
              <a:t>                                                                                   as per regulations</a:t>
            </a:r>
          </a:p>
          <a:p>
            <a:pPr>
              <a:buFontTx/>
              <a:buNone/>
            </a:pPr>
            <a:endParaRPr lang="en-US" sz="2000" dirty="0" smtClean="0"/>
          </a:p>
          <a:p>
            <a:pPr>
              <a:buFontTx/>
              <a:buNone/>
            </a:pPr>
            <a:r>
              <a:rPr lang="en-US" sz="2000" dirty="0" smtClean="0"/>
              <a:t>                        Dhaka                    4,400                            1,200          </a:t>
            </a:r>
          </a:p>
          <a:p>
            <a:pPr>
              <a:buFontTx/>
              <a:buNone/>
            </a:pPr>
            <a:r>
              <a:rPr lang="en-US" sz="2000" dirty="0" smtClean="0"/>
              <a:t>                        Mumbai                3,230                               900 ? Governed by FAR</a:t>
            </a:r>
          </a:p>
          <a:p>
            <a:pPr>
              <a:buFontTx/>
              <a:buNone/>
            </a:pPr>
            <a:r>
              <a:rPr lang="en-US" sz="2000" dirty="0" smtClean="0"/>
              <a:t>                        Karachi                  2,280                            1,625</a:t>
            </a:r>
          </a:p>
          <a:p>
            <a:pPr>
              <a:buFontTx/>
              <a:buNone/>
            </a:pPr>
            <a:r>
              <a:rPr lang="en-US" sz="1800" dirty="0" smtClean="0"/>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ctrTitle"/>
          </p:nvPr>
        </p:nvSpPr>
        <p:spPr>
          <a:xfrm>
            <a:off x="609600" y="76200"/>
            <a:ext cx="7772400" cy="838200"/>
          </a:xfrm>
        </p:spPr>
        <p:txBody>
          <a:bodyPr/>
          <a:lstStyle/>
          <a:p>
            <a:endParaRPr lang="en-US" sz="2800" b="1" smtClean="0">
              <a:latin typeface="Adobe Fan Heiti Std B"/>
              <a:ea typeface="Adobe Fan Heiti Std B"/>
              <a:cs typeface="Adobe Fan Heiti Std B"/>
            </a:endParaRPr>
          </a:p>
        </p:txBody>
      </p:sp>
      <p:pic>
        <p:nvPicPr>
          <p:cNvPr id="93187" name="Picture 3"/>
          <p:cNvPicPr>
            <a:picLocks noChangeAspect="1"/>
          </p:cNvPicPr>
          <p:nvPr/>
        </p:nvPicPr>
        <p:blipFill>
          <a:blip r:embed="rId2" cstate="print"/>
          <a:srcRect/>
          <a:stretch>
            <a:fillRect/>
          </a:stretch>
        </p:blipFill>
        <p:spPr bwMode="auto">
          <a:xfrm>
            <a:off x="1036640" y="914400"/>
            <a:ext cx="6918325" cy="56388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ctrTitle"/>
          </p:nvPr>
        </p:nvSpPr>
        <p:spPr>
          <a:xfrm>
            <a:off x="609600" y="0"/>
            <a:ext cx="7772400" cy="990600"/>
          </a:xfrm>
        </p:spPr>
        <p:txBody>
          <a:bodyPr/>
          <a:lstStyle/>
          <a:p>
            <a:endParaRPr lang="en-US" sz="2800" b="1" smtClean="0">
              <a:latin typeface="Adobe Fan Heiti Std B"/>
              <a:ea typeface="Adobe Fan Heiti Std B"/>
              <a:cs typeface="Adobe Fan Heiti Std B"/>
            </a:endParaRPr>
          </a:p>
        </p:txBody>
      </p:sp>
      <p:pic>
        <p:nvPicPr>
          <p:cNvPr id="94211" name="Picture 3"/>
          <p:cNvPicPr>
            <a:picLocks noChangeAspect="1"/>
          </p:cNvPicPr>
          <p:nvPr/>
        </p:nvPicPr>
        <p:blipFill>
          <a:blip r:embed="rId2" cstate="print"/>
          <a:srcRect/>
          <a:stretch>
            <a:fillRect/>
          </a:stretch>
        </p:blipFill>
        <p:spPr bwMode="auto">
          <a:xfrm>
            <a:off x="1219202" y="838200"/>
            <a:ext cx="6753225" cy="558958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274638"/>
            <a:ext cx="8229600" cy="868362"/>
          </a:xfrm>
        </p:spPr>
        <p:txBody>
          <a:bodyPr/>
          <a:lstStyle/>
          <a:p>
            <a:r>
              <a:rPr lang="en-US" sz="2800" b="1" dirty="0" smtClean="0"/>
              <a:t>Karachi Residential Land-use </a:t>
            </a:r>
          </a:p>
        </p:txBody>
      </p:sp>
      <p:sp>
        <p:nvSpPr>
          <p:cNvPr id="95235" name="Content Placeholder 2"/>
          <p:cNvSpPr>
            <a:spLocks noGrp="1"/>
          </p:cNvSpPr>
          <p:nvPr>
            <p:ph idx="1"/>
          </p:nvPr>
        </p:nvSpPr>
        <p:spPr>
          <a:xfrm>
            <a:off x="457200" y="1295402"/>
            <a:ext cx="8229600" cy="4830763"/>
          </a:xfrm>
        </p:spPr>
        <p:txBody>
          <a:bodyPr>
            <a:normAutofit lnSpcReduction="10000"/>
          </a:bodyPr>
          <a:lstStyle/>
          <a:p>
            <a:r>
              <a:rPr lang="en-US" sz="1800" dirty="0" smtClean="0">
                <a:cs typeface="Arial" pitchFamily="34" charset="0"/>
              </a:rPr>
              <a:t>62% (about 13 million) of Karachi’s citizens live in informal settlements on 23% of the city’s residential lands: </a:t>
            </a:r>
          </a:p>
          <a:p>
            <a:pPr>
              <a:buFontTx/>
              <a:buNone/>
            </a:pPr>
            <a:r>
              <a:rPr lang="en-US" sz="1800" dirty="0" smtClean="0">
                <a:cs typeface="Arial" pitchFamily="34" charset="0"/>
              </a:rPr>
              <a:t>	Densities in these settlements are between 1,500 – 4,500 persons per ha </a:t>
            </a:r>
            <a:r>
              <a:rPr lang="en-US" sz="1800" dirty="0" smtClean="0">
                <a:solidFill>
                  <a:srgbClr val="C00000"/>
                </a:solidFill>
                <a:cs typeface="Arial" pitchFamily="34" charset="0"/>
              </a:rPr>
              <a:t>and</a:t>
            </a:r>
            <a:r>
              <a:rPr lang="en-US" sz="1800" dirty="0" smtClean="0">
                <a:cs typeface="Arial" pitchFamily="34" charset="0"/>
              </a:rPr>
              <a:t> </a:t>
            </a:r>
            <a:r>
              <a:rPr lang="en-US" sz="1800" dirty="0" smtClean="0">
                <a:solidFill>
                  <a:srgbClr val="C00000"/>
                </a:solidFill>
                <a:cs typeface="Arial" pitchFamily="34" charset="0"/>
              </a:rPr>
              <a:t>continues to increase </a:t>
            </a:r>
          </a:p>
          <a:p>
            <a:pPr>
              <a:buFontTx/>
              <a:buNone/>
            </a:pPr>
            <a:r>
              <a:rPr lang="en-US" sz="1800" dirty="0" smtClean="0">
                <a:cs typeface="Arial" pitchFamily="34" charset="0"/>
              </a:rPr>
              <a:t>	Persons per room: 6 – 10 </a:t>
            </a:r>
          </a:p>
          <a:p>
            <a:pPr>
              <a:buFontTx/>
              <a:buNone/>
            </a:pPr>
            <a:r>
              <a:rPr lang="en-US" sz="1800" dirty="0" smtClean="0">
                <a:cs typeface="Arial" pitchFamily="34" charset="0"/>
              </a:rPr>
              <a:t>	The issue of toilets </a:t>
            </a:r>
          </a:p>
          <a:p>
            <a:pPr>
              <a:buFontTx/>
              <a:buNone/>
            </a:pPr>
            <a:r>
              <a:rPr lang="en-US" sz="1000" dirty="0" smtClean="0">
                <a:cs typeface="Arial" pitchFamily="34" charset="0"/>
              </a:rPr>
              <a:t> </a:t>
            </a:r>
          </a:p>
          <a:p>
            <a:r>
              <a:rPr lang="en-US" sz="1800" dirty="0" smtClean="0">
                <a:cs typeface="Arial" pitchFamily="34" charset="0"/>
              </a:rPr>
              <a:t>36% (about 7.5 million) of </a:t>
            </a:r>
            <a:r>
              <a:rPr lang="en-US" sz="1800" dirty="0" err="1" smtClean="0">
                <a:cs typeface="Arial" pitchFamily="34" charset="0"/>
              </a:rPr>
              <a:t>Karachiites</a:t>
            </a:r>
            <a:r>
              <a:rPr lang="en-US" sz="1800" dirty="0" smtClean="0">
                <a:cs typeface="Arial" pitchFamily="34" charset="0"/>
              </a:rPr>
              <a:t> live in “planned” settlements on 77% of the city’s residential lands: </a:t>
            </a:r>
          </a:p>
          <a:p>
            <a:pPr>
              <a:buFontTx/>
              <a:buNone/>
            </a:pPr>
            <a:r>
              <a:rPr lang="en-US" sz="1800" dirty="0" smtClean="0">
                <a:cs typeface="Arial" pitchFamily="34" charset="0"/>
              </a:rPr>
              <a:t>	Densities can be as low as 80 persons per ha </a:t>
            </a:r>
            <a:r>
              <a:rPr lang="en-US" sz="1800" dirty="0" smtClean="0">
                <a:solidFill>
                  <a:srgbClr val="C00000"/>
                </a:solidFill>
                <a:cs typeface="Arial" pitchFamily="34" charset="0"/>
              </a:rPr>
              <a:t>and continue to decrease in new settlements </a:t>
            </a:r>
          </a:p>
          <a:p>
            <a:pPr>
              <a:buFontTx/>
              <a:buNone/>
            </a:pPr>
            <a:endParaRPr lang="en-US" sz="1000" dirty="0" smtClean="0">
              <a:cs typeface="Arial" pitchFamily="34" charset="0"/>
            </a:endParaRPr>
          </a:p>
          <a:p>
            <a:r>
              <a:rPr lang="en-US" sz="1800" b="1" dirty="0" smtClean="0">
                <a:cs typeface="Arial" pitchFamily="34" charset="0"/>
              </a:rPr>
              <a:t>At present Karachi has over 250,000 vacant developed plots and over 68,000 apartments. An additional 600,000 plus are being developed and/or constructed by the formal sector. None of this new development is for low income groups.  </a:t>
            </a:r>
          </a:p>
          <a:p>
            <a:endParaRPr lang="en-US" sz="1000" dirty="0" smtClean="0">
              <a:cs typeface="Arial" pitchFamily="34" charset="0"/>
            </a:endParaRPr>
          </a:p>
          <a:p>
            <a:r>
              <a:rPr lang="en-US" sz="1800" dirty="0" smtClean="0">
                <a:cs typeface="Arial" pitchFamily="34" charset="0"/>
              </a:rPr>
              <a:t>The apartment versus house debate </a:t>
            </a:r>
          </a:p>
          <a:p>
            <a:endParaRPr lang="en-US" sz="2400" dirty="0" smtClean="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800" b="1" dirty="0" smtClean="0"/>
              <a:t>Houses versus Apartments</a:t>
            </a:r>
            <a:endParaRPr lang="en-US" sz="2800" b="1" dirty="0"/>
          </a:p>
        </p:txBody>
      </p:sp>
      <p:sp>
        <p:nvSpPr>
          <p:cNvPr id="3" name="Content Placeholder 2"/>
          <p:cNvSpPr>
            <a:spLocks noGrp="1"/>
          </p:cNvSpPr>
          <p:nvPr>
            <p:ph idx="1"/>
          </p:nvPr>
        </p:nvSpPr>
        <p:spPr>
          <a:xfrm>
            <a:off x="457200" y="1219200"/>
            <a:ext cx="8229600" cy="5105400"/>
          </a:xfrm>
        </p:spPr>
        <p:txBody>
          <a:bodyPr>
            <a:normAutofit lnSpcReduction="10000"/>
          </a:bodyPr>
          <a:lstStyle/>
          <a:p>
            <a:r>
              <a:rPr lang="en-US" sz="2400" dirty="0" smtClean="0"/>
              <a:t>People invariably prefer houses to apartments and would like their settlements to be upgraded. This was acceptable to the state till the early part of 2000</a:t>
            </a:r>
          </a:p>
          <a:p>
            <a:r>
              <a:rPr lang="en-US" sz="2400" dirty="0" smtClean="0"/>
              <a:t>Governments wish to bulldoze the settlements and create medium-rise apartment blocks by providing land to developers </a:t>
            </a:r>
          </a:p>
          <a:p>
            <a:r>
              <a:rPr lang="en-US" sz="2400" dirty="0" smtClean="0"/>
              <a:t>Governments reasoning is that in apartments you can get higher densities and that they give the city a “modern look”</a:t>
            </a:r>
          </a:p>
          <a:p>
            <a:r>
              <a:rPr lang="en-US" sz="2400" dirty="0" smtClean="0"/>
              <a:t>Communities view is that they cannot carry out any economic activity in apartments and have problems in organizing and financing collective management</a:t>
            </a:r>
          </a:p>
          <a:p>
            <a:r>
              <a:rPr lang="en-US" sz="2400" dirty="0" smtClean="0"/>
              <a:t>Our work shows that the individual house option can provide higher densities than permitted (1625 persons per hectare) by the Karachi building bylaws and zoning regulations</a:t>
            </a:r>
          </a:p>
          <a:p>
            <a:endParaRPr lang="en-US"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57200" y="274638"/>
            <a:ext cx="8229600" cy="944562"/>
          </a:xfrm>
        </p:spPr>
        <p:txBody>
          <a:bodyPr/>
          <a:lstStyle/>
          <a:p>
            <a:r>
              <a:rPr lang="en-US" sz="2800" b="1" smtClean="0"/>
              <a:t>Study of Four Sites</a:t>
            </a:r>
          </a:p>
        </p:txBody>
      </p:sp>
      <p:sp>
        <p:nvSpPr>
          <p:cNvPr id="96259" name="Content Placeholder 2"/>
          <p:cNvSpPr>
            <a:spLocks noGrp="1"/>
          </p:cNvSpPr>
          <p:nvPr>
            <p:ph idx="1"/>
          </p:nvPr>
        </p:nvSpPr>
        <p:spPr>
          <a:xfrm>
            <a:off x="457200" y="1371600"/>
            <a:ext cx="8534400" cy="5486400"/>
          </a:xfrm>
        </p:spPr>
        <p:txBody>
          <a:bodyPr>
            <a:normAutofit lnSpcReduction="10000"/>
          </a:bodyPr>
          <a:lstStyle/>
          <a:p>
            <a:pPr>
              <a:buFontTx/>
              <a:buAutoNum type="arabicPeriod"/>
            </a:pPr>
            <a:r>
              <a:rPr lang="en-US" sz="1800" b="1" dirty="0" err="1" smtClean="0"/>
              <a:t>Labour</a:t>
            </a:r>
            <a:r>
              <a:rPr lang="en-US" sz="1800" b="1" dirty="0" smtClean="0"/>
              <a:t> Square Apartments </a:t>
            </a:r>
          </a:p>
          <a:p>
            <a:pPr>
              <a:buFontTx/>
              <a:buNone/>
            </a:pPr>
            <a:r>
              <a:rPr lang="en-US" sz="1800" dirty="0" smtClean="0"/>
              <a:t>	Built 1976</a:t>
            </a:r>
          </a:p>
          <a:p>
            <a:pPr>
              <a:buFontTx/>
              <a:buNone/>
            </a:pPr>
            <a:r>
              <a:rPr lang="en-US" sz="1800" dirty="0" smtClean="0"/>
              <a:t>    	No. of persons per apartment in 1976:  5.8</a:t>
            </a:r>
          </a:p>
          <a:p>
            <a:pPr>
              <a:buFontTx/>
              <a:buNone/>
            </a:pPr>
            <a:r>
              <a:rPr lang="en-US" sz="1800" dirty="0" smtClean="0"/>
              <a:t>	No. of persons per apartment in 2010:  10</a:t>
            </a:r>
          </a:p>
          <a:p>
            <a:pPr>
              <a:buFontTx/>
              <a:buNone/>
            </a:pPr>
            <a:endParaRPr lang="en-US" sz="1800" dirty="0" smtClean="0"/>
          </a:p>
          <a:p>
            <a:pPr>
              <a:buFontTx/>
              <a:buAutoNum type="arabicPeriod" startAt="2"/>
            </a:pPr>
            <a:r>
              <a:rPr lang="en-US" sz="1800" b="1" dirty="0" err="1" smtClean="0"/>
              <a:t>Nawalane</a:t>
            </a:r>
            <a:r>
              <a:rPr lang="en-US" sz="1800" b="1" dirty="0" smtClean="0"/>
              <a:t> Inner City Informal Settlement</a:t>
            </a:r>
          </a:p>
          <a:p>
            <a:pPr>
              <a:buFontTx/>
              <a:buNone/>
            </a:pPr>
            <a:r>
              <a:rPr lang="en-US" sz="1800" dirty="0" smtClean="0"/>
              <a:t>	Density in 1973:      450 p/ha</a:t>
            </a:r>
          </a:p>
          <a:p>
            <a:pPr>
              <a:buFontTx/>
              <a:buNone/>
            </a:pPr>
            <a:r>
              <a:rPr lang="en-US" sz="1800" dirty="0" smtClean="0"/>
              <a:t>	Density in 2010:   3,500 p/ha </a:t>
            </a:r>
          </a:p>
          <a:p>
            <a:pPr>
              <a:buFontTx/>
              <a:buNone/>
            </a:pPr>
            <a:endParaRPr lang="en-US" sz="1800" dirty="0" smtClean="0"/>
          </a:p>
          <a:p>
            <a:pPr>
              <a:buFontTx/>
              <a:buAutoNum type="arabicPeriod" startAt="3"/>
            </a:pPr>
            <a:r>
              <a:rPr lang="en-US" sz="1800" b="1" dirty="0" err="1" smtClean="0"/>
              <a:t>Paposhnagar</a:t>
            </a:r>
            <a:r>
              <a:rPr lang="en-US" sz="1800" b="1" dirty="0" smtClean="0"/>
              <a:t>: Formal Sector Lower Middle Income Settlement</a:t>
            </a:r>
          </a:p>
          <a:p>
            <a:pPr>
              <a:buFontTx/>
              <a:buNone/>
            </a:pPr>
            <a:r>
              <a:rPr lang="en-US" sz="1800" dirty="0" smtClean="0"/>
              <a:t>	Density in 1955:      250 p/ha</a:t>
            </a:r>
          </a:p>
          <a:p>
            <a:pPr>
              <a:buFontTx/>
              <a:buNone/>
            </a:pPr>
            <a:r>
              <a:rPr lang="en-US" sz="1800" dirty="0" smtClean="0"/>
              <a:t>	Density in 2010:   1,180 p/ha</a:t>
            </a:r>
          </a:p>
          <a:p>
            <a:pPr>
              <a:buFontTx/>
              <a:buNone/>
            </a:pPr>
            <a:endParaRPr lang="en-US" sz="1800" dirty="0" smtClean="0"/>
          </a:p>
          <a:p>
            <a:pPr>
              <a:buFontTx/>
              <a:buNone/>
            </a:pPr>
            <a:r>
              <a:rPr lang="en-US" sz="1800" dirty="0" smtClean="0"/>
              <a:t>4.	</a:t>
            </a:r>
            <a:r>
              <a:rPr lang="en-US" sz="1800" b="1" dirty="0" err="1" smtClean="0"/>
              <a:t>Fahad</a:t>
            </a:r>
            <a:r>
              <a:rPr lang="en-US" sz="1800" b="1" dirty="0" smtClean="0"/>
              <a:t> Square Apartments </a:t>
            </a:r>
          </a:p>
          <a:p>
            <a:pPr>
              <a:buFontTx/>
              <a:buNone/>
            </a:pPr>
            <a:r>
              <a:rPr lang="en-US" sz="1800" dirty="0" smtClean="0"/>
              <a:t>	Built in 1999 </a:t>
            </a:r>
          </a:p>
          <a:p>
            <a:pPr>
              <a:buFontTx/>
              <a:buNone/>
            </a:pPr>
            <a:r>
              <a:rPr lang="en-US" sz="1800" dirty="0" smtClean="0"/>
              <a:t>	No. of persons per apartment in 2010:  5.72  </a:t>
            </a:r>
          </a:p>
          <a:p>
            <a:pPr>
              <a:buFontTx/>
              <a:buNone/>
            </a:pPr>
            <a:r>
              <a:rPr lang="en-US" sz="1800" dirty="0" smtClean="0"/>
              <a:t>	Density: 942 p/ha</a:t>
            </a:r>
          </a:p>
          <a:p>
            <a:pPr>
              <a:buFontTx/>
              <a:buNone/>
            </a:pPr>
            <a:endParaRPr lang="en-US" sz="1800" dirty="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p:cNvPicPr>
            <a:picLocks noChangeAspect="1"/>
          </p:cNvPicPr>
          <p:nvPr/>
        </p:nvPicPr>
        <p:blipFill>
          <a:blip r:embed="rId2" cstate="print"/>
          <a:srcRect/>
          <a:stretch>
            <a:fillRect/>
          </a:stretch>
        </p:blipFill>
        <p:spPr bwMode="auto">
          <a:xfrm>
            <a:off x="920751" y="395288"/>
            <a:ext cx="7302500" cy="60674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t>Un-</a:t>
            </a:r>
            <a:r>
              <a:rPr lang="en-US" sz="3200" b="1" dirty="0" err="1" smtClean="0"/>
              <a:t>precedented</a:t>
            </a:r>
            <a:r>
              <a:rPr lang="en-US" sz="3200" b="1" dirty="0" smtClean="0"/>
              <a:t> Population Growth</a:t>
            </a:r>
            <a:endParaRPr lang="en-US" sz="3200" b="1" dirty="0"/>
          </a:p>
        </p:txBody>
      </p:sp>
      <p:sp>
        <p:nvSpPr>
          <p:cNvPr id="3" name="Content Placeholder 2"/>
          <p:cNvSpPr>
            <a:spLocks noGrp="1"/>
          </p:cNvSpPr>
          <p:nvPr>
            <p:ph idx="1"/>
          </p:nvPr>
        </p:nvSpPr>
        <p:spPr>
          <a:xfrm>
            <a:off x="457200" y="1066800"/>
            <a:ext cx="8229600" cy="5059363"/>
          </a:xfrm>
        </p:spPr>
        <p:txBody>
          <a:bodyPr>
            <a:normAutofit/>
          </a:bodyPr>
          <a:lstStyle/>
          <a:p>
            <a:pPr marL="0" indent="0">
              <a:buNone/>
            </a:pPr>
            <a:endParaRPr lang="en-US" sz="2800" u="sng" dirty="0" smtClean="0"/>
          </a:p>
          <a:p>
            <a:pPr marL="0" indent="0">
              <a:buNone/>
            </a:pPr>
            <a:endParaRPr lang="en-US" sz="2800" u="sng" dirty="0" smtClean="0"/>
          </a:p>
          <a:p>
            <a:pPr marL="0" indent="0">
              <a:buNone/>
            </a:pPr>
            <a:r>
              <a:rPr lang="en-US" sz="2800" u="sng" dirty="0" smtClean="0"/>
              <a:t>Country</a:t>
            </a:r>
            <a:r>
              <a:rPr lang="en-US" sz="2800" dirty="0" smtClean="0"/>
              <a:t>               </a:t>
            </a:r>
            <a:r>
              <a:rPr lang="en-US" sz="2800" u="sng" dirty="0" smtClean="0"/>
              <a:t>2015</a:t>
            </a:r>
            <a:r>
              <a:rPr lang="en-US" sz="2800" dirty="0" smtClean="0"/>
              <a:t>                 </a:t>
            </a:r>
            <a:r>
              <a:rPr lang="en-US" sz="2800" u="sng" dirty="0" smtClean="0"/>
              <a:t>2011 </a:t>
            </a:r>
            <a:r>
              <a:rPr lang="en-US" sz="2800" dirty="0" smtClean="0"/>
              <a:t>               </a:t>
            </a:r>
            <a:r>
              <a:rPr lang="en-US" sz="2800" u="sng" dirty="0" smtClean="0"/>
              <a:t>1991</a:t>
            </a:r>
          </a:p>
          <a:p>
            <a:pPr marL="0" indent="0">
              <a:buNone/>
            </a:pPr>
            <a:endParaRPr lang="en-US" sz="2800" dirty="0" smtClean="0"/>
          </a:p>
          <a:p>
            <a:pPr marL="0" indent="0">
              <a:buNone/>
            </a:pPr>
            <a:r>
              <a:rPr lang="en-US" sz="2800" dirty="0" smtClean="0"/>
              <a:t>Jakarta          30,539,000        22,000,000</a:t>
            </a:r>
          </a:p>
          <a:p>
            <a:pPr marL="0" indent="0">
              <a:buNone/>
            </a:pPr>
            <a:r>
              <a:rPr lang="en-US" sz="2800" dirty="0" smtClean="0"/>
              <a:t>Delhi             24,998,000        20,995,000       9,420,644</a:t>
            </a:r>
          </a:p>
          <a:p>
            <a:pPr marL="0" indent="0">
              <a:buNone/>
            </a:pPr>
            <a:r>
              <a:rPr lang="en-US" sz="2800" dirty="0" smtClean="0"/>
              <a:t>Karachi         22,123,000        13,085,000       8,236,000</a:t>
            </a:r>
          </a:p>
          <a:p>
            <a:pPr marL="0" indent="0">
              <a:buNone/>
            </a:pPr>
            <a:r>
              <a:rPr lang="en-US" sz="2800" dirty="0" smtClean="0"/>
              <a:t>Dhaka           15,669,000        10,135,000       6,530,000   </a:t>
            </a:r>
          </a:p>
          <a:p>
            <a:pPr marL="0" indent="0">
              <a:buNone/>
            </a:pPr>
            <a:endParaRPr lang="en-US" sz="28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00-papar-nagosh-remodelled-land-use-plan.jpg"/>
          <p:cNvPicPr>
            <a:picLocks noChangeAspect="1"/>
          </p:cNvPicPr>
          <p:nvPr/>
        </p:nvPicPr>
        <p:blipFill>
          <a:blip r:embed="rId2" cstate="print"/>
          <a:srcRect/>
          <a:stretch>
            <a:fillRect/>
          </a:stretch>
        </p:blipFill>
        <p:spPr bwMode="auto">
          <a:xfrm>
            <a:off x="0" y="203200"/>
            <a:ext cx="9144000" cy="644683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descr="01-PapN-Remodel-From-N.jpg"/>
          <p:cNvPicPr>
            <a:picLocks noChangeAspect="1"/>
          </p:cNvPicPr>
          <p:nvPr/>
        </p:nvPicPr>
        <p:blipFill>
          <a:blip r:embed="rId2" cstate="print"/>
          <a:srcRect/>
          <a:stretch>
            <a:fillRect/>
          </a:stretch>
        </p:blipFill>
        <p:spPr bwMode="auto">
          <a:xfrm>
            <a:off x="0" y="50800"/>
            <a:ext cx="9144000" cy="675163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descr="03-PapN-Remodel-from-NW.jpg"/>
          <p:cNvPicPr>
            <a:picLocks noChangeAspect="1"/>
          </p:cNvPicPr>
          <p:nvPr/>
        </p:nvPicPr>
        <p:blipFill>
          <a:blip r:embed="rId2" cstate="print"/>
          <a:srcRect/>
          <a:stretch>
            <a:fillRect/>
          </a:stretch>
        </p:blipFill>
        <p:spPr bwMode="auto">
          <a:xfrm>
            <a:off x="0" y="304802"/>
            <a:ext cx="9144000" cy="62325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sz="2800" b="1" dirty="0" smtClean="0"/>
              <a:t>Neo-liberal concepts and vocabulary have brought about fundamental changes in urban development theory and practice and relationships between different actors in the urban drama</a:t>
            </a:r>
            <a:endParaRPr lang="en-US" sz="2800" b="1" dirty="0"/>
          </a:p>
        </p:txBody>
      </p:sp>
      <p:sp>
        <p:nvSpPr>
          <p:cNvPr id="3" name="Content Placeholder 2"/>
          <p:cNvSpPr>
            <a:spLocks noGrp="1"/>
          </p:cNvSpPr>
          <p:nvPr>
            <p:ph idx="1"/>
          </p:nvPr>
        </p:nvSpPr>
        <p:spPr>
          <a:xfrm>
            <a:off x="457200" y="1905002"/>
            <a:ext cx="8229600" cy="4678363"/>
          </a:xfrm>
        </p:spPr>
        <p:txBody>
          <a:bodyPr>
            <a:normAutofit fontScale="70000" lnSpcReduction="20000"/>
          </a:bodyPr>
          <a:lstStyle/>
          <a:p>
            <a:r>
              <a:rPr lang="en-US" sz="2600" dirty="0" smtClean="0"/>
              <a:t>It is not the business of the state to do business (</a:t>
            </a:r>
            <a:r>
              <a:rPr lang="en-US" sz="2600" dirty="0" smtClean="0">
                <a:solidFill>
                  <a:srgbClr val="C00000"/>
                </a:solidFill>
              </a:rPr>
              <a:t>privatization and scaling down of state institutions</a:t>
            </a:r>
            <a:r>
              <a:rPr lang="en-US" sz="2600" dirty="0" smtClean="0"/>
              <a:t>)</a:t>
            </a:r>
          </a:p>
          <a:p>
            <a:endParaRPr lang="en-US" sz="2600" dirty="0" smtClean="0"/>
          </a:p>
          <a:p>
            <a:r>
              <a:rPr lang="en-US" sz="2600" dirty="0" smtClean="0"/>
              <a:t>Cities are the engines of growth (</a:t>
            </a:r>
            <a:r>
              <a:rPr lang="en-US" sz="2600" dirty="0" smtClean="0">
                <a:solidFill>
                  <a:srgbClr val="C00000"/>
                </a:solidFill>
              </a:rPr>
              <a:t>most needy cities have low resource and GDP growth per capita resulting in increase in poverty and inequity</a:t>
            </a:r>
            <a:r>
              <a:rPr lang="en-US" sz="2600" dirty="0" smtClean="0"/>
              <a:t>)</a:t>
            </a:r>
            <a:r>
              <a:rPr lang="en-US" sz="2600" dirty="0" smtClean="0">
                <a:solidFill>
                  <a:srgbClr val="C00000"/>
                </a:solidFill>
              </a:rPr>
              <a:t> </a:t>
            </a:r>
            <a:endParaRPr lang="en-US" sz="2600" dirty="0" smtClean="0"/>
          </a:p>
          <a:p>
            <a:endParaRPr lang="en-US" sz="2600" dirty="0" smtClean="0"/>
          </a:p>
          <a:p>
            <a:r>
              <a:rPr lang="en-US" sz="2600" dirty="0" smtClean="0"/>
              <a:t>Direct foreign investment (</a:t>
            </a:r>
            <a:r>
              <a:rPr lang="en-US" sz="2600" dirty="0" smtClean="0">
                <a:solidFill>
                  <a:srgbClr val="C00000"/>
                </a:solidFill>
              </a:rPr>
              <a:t>planning replaced by projects. Most poor cities are not considered loan-worthy</a:t>
            </a:r>
            <a:r>
              <a:rPr lang="en-US" sz="2600" dirty="0" smtClean="0"/>
              <a:t>) </a:t>
            </a:r>
          </a:p>
          <a:p>
            <a:endParaRPr lang="en-US" sz="2600" dirty="0" smtClean="0"/>
          </a:p>
          <a:p>
            <a:r>
              <a:rPr lang="en-US" sz="2600" dirty="0" smtClean="0"/>
              <a:t>The build-operate-transfer and the build-operate-own concepts of investment (</a:t>
            </a:r>
            <a:r>
              <a:rPr lang="en-US" sz="2600" dirty="0" smtClean="0">
                <a:solidFill>
                  <a:srgbClr val="C00000"/>
                </a:solidFill>
              </a:rPr>
              <a:t>global capital interests determine urban development and increase infrastructure costs</a:t>
            </a:r>
            <a:r>
              <a:rPr lang="en-US" sz="2600" dirty="0" smtClean="0"/>
              <a:t>)</a:t>
            </a:r>
          </a:p>
          <a:p>
            <a:endParaRPr lang="en-US" sz="2600" dirty="0" smtClean="0"/>
          </a:p>
          <a:p>
            <a:r>
              <a:rPr lang="en-US" sz="2600" dirty="0" smtClean="0"/>
              <a:t>The concept of corporate farming and industrial zones (</a:t>
            </a:r>
            <a:r>
              <a:rPr lang="en-US" sz="2600" dirty="0" smtClean="0">
                <a:solidFill>
                  <a:srgbClr val="C00000"/>
                </a:solidFill>
              </a:rPr>
              <a:t>large scale displacement of rural populations to urban areas</a:t>
            </a:r>
            <a:r>
              <a:rPr lang="en-US" sz="2600" dirty="0" smtClean="0"/>
              <a:t>)</a:t>
            </a:r>
          </a:p>
          <a:p>
            <a:endParaRPr lang="en-US" sz="2600" dirty="0" smtClean="0"/>
          </a:p>
          <a:p>
            <a:r>
              <a:rPr lang="en-US" sz="2600" dirty="0" smtClean="0"/>
              <a:t>The World Class city concept </a:t>
            </a:r>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800" b="1" dirty="0" smtClean="0"/>
              <a:t>The World Class City Concept Agenda </a:t>
            </a:r>
            <a:endParaRPr lang="en-US" sz="2800" b="1" dirty="0"/>
          </a:p>
        </p:txBody>
      </p:sp>
      <p:sp>
        <p:nvSpPr>
          <p:cNvPr id="3" name="Content Placeholder 2"/>
          <p:cNvSpPr>
            <a:spLocks noGrp="1"/>
          </p:cNvSpPr>
          <p:nvPr>
            <p:ph idx="1"/>
          </p:nvPr>
        </p:nvSpPr>
        <p:spPr>
          <a:xfrm>
            <a:off x="457200" y="1143000"/>
            <a:ext cx="8229600" cy="5562600"/>
          </a:xfrm>
        </p:spPr>
        <p:txBody>
          <a:bodyPr>
            <a:normAutofit fontScale="32500" lnSpcReduction="20000"/>
          </a:bodyPr>
          <a:lstStyle/>
          <a:p>
            <a:pPr marL="0" indent="0">
              <a:buNone/>
            </a:pPr>
            <a:r>
              <a:rPr lang="en-US" sz="4300" dirty="0" smtClean="0"/>
              <a:t>According to the World Class city agenda, the World Class city should: </a:t>
            </a:r>
          </a:p>
          <a:p>
            <a:pPr marL="0" indent="0">
              <a:buNone/>
            </a:pPr>
            <a:endParaRPr lang="en-US" sz="4300" dirty="0" smtClean="0"/>
          </a:p>
          <a:p>
            <a:r>
              <a:rPr lang="en-US" sz="4300" dirty="0" smtClean="0"/>
              <a:t>Have iconic architecture by which it should be recognized (</a:t>
            </a:r>
            <a:r>
              <a:rPr lang="en-US" sz="4300" dirty="0" smtClean="0">
                <a:solidFill>
                  <a:srgbClr val="C00000"/>
                </a:solidFill>
              </a:rPr>
              <a:t>such as, the highest building or fountain in the world</a:t>
            </a:r>
            <a:r>
              <a:rPr lang="en-US" sz="4300" dirty="0" smtClean="0"/>
              <a:t>)  </a:t>
            </a:r>
          </a:p>
          <a:p>
            <a:endParaRPr lang="en-US" sz="4300" dirty="0" smtClean="0"/>
          </a:p>
          <a:p>
            <a:r>
              <a:rPr lang="en-US" sz="4300" dirty="0" smtClean="0"/>
              <a:t>It should be branded for a particular cultural, industrial or other produce or happening (</a:t>
            </a:r>
            <a:r>
              <a:rPr lang="en-US" sz="4300" dirty="0" smtClean="0">
                <a:solidFill>
                  <a:srgbClr val="C00000"/>
                </a:solidFill>
              </a:rPr>
              <a:t>FIFA, Formula One, European Capital of Culture</a:t>
            </a:r>
            <a:r>
              <a:rPr lang="en-US" sz="4300" dirty="0" smtClean="0"/>
              <a:t>) </a:t>
            </a:r>
          </a:p>
          <a:p>
            <a:endParaRPr lang="en-US" sz="4300" dirty="0" smtClean="0"/>
          </a:p>
          <a:p>
            <a:r>
              <a:rPr lang="en-US" sz="4300" dirty="0" smtClean="0"/>
              <a:t>Be an international event city and bid for it (</a:t>
            </a:r>
            <a:r>
              <a:rPr lang="en-US" sz="4300" dirty="0" smtClean="0">
                <a:solidFill>
                  <a:srgbClr val="C00000"/>
                </a:solidFill>
              </a:rPr>
              <a:t>Beijing and London Olympics, Delhi Asian Olympics. Events which the poor cannot afford</a:t>
            </a:r>
            <a:r>
              <a:rPr lang="en-US" sz="4300" dirty="0" smtClean="0"/>
              <a:t>)  </a:t>
            </a:r>
          </a:p>
          <a:p>
            <a:endParaRPr lang="en-US" sz="4300" dirty="0" smtClean="0"/>
          </a:p>
          <a:p>
            <a:r>
              <a:rPr lang="en-US" sz="4300" dirty="0" smtClean="0"/>
              <a:t>Have high-rise apartments as opposed to upgraded settlements and </a:t>
            </a:r>
            <a:r>
              <a:rPr lang="en-US" sz="4300" dirty="0" err="1" smtClean="0"/>
              <a:t>neighbourhoods</a:t>
            </a:r>
            <a:r>
              <a:rPr lang="en-US" sz="4300" dirty="0" smtClean="0"/>
              <a:t> (</a:t>
            </a:r>
            <a:r>
              <a:rPr lang="en-US" sz="4300" dirty="0" smtClean="0">
                <a:solidFill>
                  <a:srgbClr val="C00000"/>
                </a:solidFill>
              </a:rPr>
              <a:t>TOKI and in many countries</a:t>
            </a:r>
            <a:r>
              <a:rPr lang="en-US" sz="4300" dirty="0" smtClean="0"/>
              <a:t>) </a:t>
            </a:r>
          </a:p>
          <a:p>
            <a:endParaRPr lang="en-US" sz="4300" dirty="0" smtClean="0"/>
          </a:p>
          <a:p>
            <a:r>
              <a:rPr lang="en-US" sz="4300" dirty="0" smtClean="0"/>
              <a:t>It should cater to international tourism (</a:t>
            </a:r>
            <a:r>
              <a:rPr lang="en-US" sz="4300" dirty="0" smtClean="0">
                <a:solidFill>
                  <a:srgbClr val="C00000"/>
                </a:solidFill>
              </a:rPr>
              <a:t>gentrification, eviction of hawkers, banning of </a:t>
            </a:r>
            <a:r>
              <a:rPr lang="en-US" sz="4300" dirty="0" err="1" smtClean="0">
                <a:solidFill>
                  <a:srgbClr val="C00000"/>
                </a:solidFill>
              </a:rPr>
              <a:t>para</a:t>
            </a:r>
            <a:r>
              <a:rPr lang="en-US" sz="4300" dirty="0" smtClean="0">
                <a:solidFill>
                  <a:srgbClr val="C00000"/>
                </a:solidFill>
              </a:rPr>
              <a:t>-transit transport modes</a:t>
            </a:r>
            <a:r>
              <a:rPr lang="en-US" sz="4300" dirty="0" smtClean="0"/>
              <a:t>)  </a:t>
            </a:r>
          </a:p>
          <a:p>
            <a:endParaRPr lang="en-US" sz="4300" dirty="0" smtClean="0"/>
          </a:p>
          <a:p>
            <a:r>
              <a:rPr lang="en-US" sz="4300" dirty="0" smtClean="0"/>
              <a:t>It should build flyovers, underpasses and expressways considered as investment-friendly infrastructure rather than restrict the purchase of automobiles and manage traffic better (</a:t>
            </a:r>
            <a:r>
              <a:rPr lang="en-US" sz="4300" dirty="0" smtClean="0">
                <a:solidFill>
                  <a:srgbClr val="C00000"/>
                </a:solidFill>
              </a:rPr>
              <a:t>congestion and environmental degradation supported by a powerful international nexus of the oil, automobile and banking sectors</a:t>
            </a:r>
            <a:r>
              <a:rPr lang="en-US" sz="4300" dirty="0" smtClean="0"/>
              <a:t>) </a:t>
            </a:r>
          </a:p>
          <a:p>
            <a:pPr>
              <a:buNone/>
            </a:pPr>
            <a:r>
              <a:rPr lang="en-US" sz="4300" dirty="0" smtClean="0"/>
              <a:t>  </a:t>
            </a:r>
          </a:p>
          <a:p>
            <a:r>
              <a:rPr lang="en-US" sz="4300" dirty="0" smtClean="0"/>
              <a:t>Housing to be accessed through the market (</a:t>
            </a:r>
            <a:r>
              <a:rPr lang="en-US" sz="4300" dirty="0" smtClean="0">
                <a:solidFill>
                  <a:srgbClr val="C00000"/>
                </a:solidFill>
              </a:rPr>
              <a:t>developers, not the poor, benefit from state subsidies</a:t>
            </a:r>
            <a:r>
              <a:rPr lang="en-US" sz="4300" dirty="0" smtClean="0"/>
              <a:t>) </a:t>
            </a:r>
          </a:p>
          <a:p>
            <a:pPr marL="0" indent="0">
              <a:buNone/>
            </a:pPr>
            <a:endParaRPr lang="en-US" sz="4300" dirty="0" smtClean="0">
              <a:solidFill>
                <a:srgbClr val="0070C0"/>
              </a:solidFill>
            </a:endParaRPr>
          </a:p>
          <a:p>
            <a:pPr marL="0" indent="0">
              <a:buNone/>
            </a:pPr>
            <a:r>
              <a:rPr lang="en-US" sz="4300" b="1" dirty="0" smtClean="0">
                <a:solidFill>
                  <a:srgbClr val="0070C0"/>
                </a:solidFill>
              </a:rPr>
              <a:t>The above agenda increases the physical and socio-economic rich-poor divide and evicts the poor from locations near the city centre and places of work. (Mumbai, Karachi, Delhi in their official documents all want to be World Class cities). Governments are no longer responsible to their people but to International Financial Institutions and to various trade and security treaties that they have entered into. </a:t>
            </a:r>
            <a:r>
              <a:rPr lang="en-US" sz="4300" dirty="0" smtClean="0">
                <a:solidFill>
                  <a:srgbClr val="0070C0"/>
                </a:solidFill>
              </a:rPr>
              <a:t> </a:t>
            </a:r>
            <a:r>
              <a:rPr lang="en-US" sz="4300" dirty="0" smtClean="0"/>
              <a:t>   </a:t>
            </a:r>
          </a:p>
          <a:p>
            <a:endParaRPr lang="en-US" sz="2100" dirty="0" smtClean="0"/>
          </a:p>
          <a:p>
            <a:endParaRPr lang="en-US" sz="2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2800" b="1" dirty="0" smtClean="0"/>
              <a:t>World Class City Agenda and Evictions</a:t>
            </a:r>
            <a:endParaRPr lang="en-US" sz="2800" b="1" dirty="0"/>
          </a:p>
        </p:txBody>
      </p:sp>
      <p:sp>
        <p:nvSpPr>
          <p:cNvPr id="3" name="Content Placeholder 2"/>
          <p:cNvSpPr>
            <a:spLocks noGrp="1"/>
          </p:cNvSpPr>
          <p:nvPr>
            <p:ph idx="1"/>
          </p:nvPr>
        </p:nvSpPr>
        <p:spPr>
          <a:xfrm>
            <a:off x="457200" y="1295400"/>
            <a:ext cx="8229600" cy="5029200"/>
          </a:xfrm>
        </p:spPr>
        <p:txBody>
          <a:bodyPr>
            <a:normAutofit fontScale="55000" lnSpcReduction="20000"/>
          </a:bodyPr>
          <a:lstStyle/>
          <a:p>
            <a:pPr marL="347663" indent="-347663"/>
            <a:r>
              <a:rPr lang="en-US" sz="2900" dirty="0" smtClean="0"/>
              <a:t>As a result of the World Class city agenda, evictions have increased substantially. Persons evicted:</a:t>
            </a:r>
          </a:p>
          <a:p>
            <a:pPr marL="347663" indent="-347663"/>
            <a:endParaRPr lang="en-US" sz="2900" dirty="0" smtClean="0"/>
          </a:p>
          <a:p>
            <a:pPr>
              <a:buNone/>
            </a:pPr>
            <a:r>
              <a:rPr lang="en-US" sz="2900" dirty="0" smtClean="0"/>
              <a:t>     -  Between 1998 and 2008, 18.59 million </a:t>
            </a:r>
          </a:p>
          <a:p>
            <a:pPr>
              <a:buNone/>
            </a:pPr>
            <a:r>
              <a:rPr lang="en-US" sz="2900" dirty="0" smtClean="0"/>
              <a:t>     -  Currently, 15 million annually </a:t>
            </a:r>
          </a:p>
          <a:p>
            <a:pPr>
              <a:buNone/>
            </a:pPr>
            <a:r>
              <a:rPr lang="en-US" sz="2900" dirty="0" smtClean="0"/>
              <a:t>     -  Delhi: 500,000 as a result of the Asian Olympics alone </a:t>
            </a:r>
          </a:p>
          <a:p>
            <a:pPr>
              <a:buNone/>
            </a:pPr>
            <a:endParaRPr lang="en-US" sz="2900" dirty="0" smtClean="0"/>
          </a:p>
          <a:p>
            <a:r>
              <a:rPr lang="en-US" sz="2900" dirty="0" smtClean="0"/>
              <a:t>Causes of evictions: </a:t>
            </a:r>
          </a:p>
          <a:p>
            <a:endParaRPr lang="en-US" sz="2900" dirty="0" smtClean="0"/>
          </a:p>
          <a:p>
            <a:pPr>
              <a:buNone/>
            </a:pPr>
            <a:r>
              <a:rPr lang="en-US" sz="2900" dirty="0"/>
              <a:t> </a:t>
            </a:r>
            <a:r>
              <a:rPr lang="en-US" sz="2900" dirty="0" smtClean="0"/>
              <a:t>    -  Gentrification</a:t>
            </a:r>
          </a:p>
          <a:p>
            <a:pPr>
              <a:buNone/>
            </a:pPr>
            <a:r>
              <a:rPr lang="en-US" sz="2900" dirty="0"/>
              <a:t> </a:t>
            </a:r>
            <a:r>
              <a:rPr lang="en-US" sz="2900" dirty="0" smtClean="0"/>
              <a:t>    -  Mega projects (mainly roads)</a:t>
            </a:r>
          </a:p>
          <a:p>
            <a:pPr>
              <a:buNone/>
            </a:pPr>
            <a:r>
              <a:rPr lang="en-US" sz="2900" dirty="0"/>
              <a:t> </a:t>
            </a:r>
            <a:r>
              <a:rPr lang="en-US" sz="2900" dirty="0" smtClean="0"/>
              <a:t>    -  Mega events  </a:t>
            </a:r>
          </a:p>
          <a:p>
            <a:pPr>
              <a:buNone/>
            </a:pPr>
            <a:r>
              <a:rPr lang="en-US" sz="2900" dirty="0" smtClean="0"/>
              <a:t>     -  Discrimination  </a:t>
            </a:r>
          </a:p>
          <a:p>
            <a:pPr>
              <a:buNone/>
            </a:pPr>
            <a:endParaRPr lang="en-US" sz="2900" dirty="0" smtClean="0"/>
          </a:p>
          <a:p>
            <a:r>
              <a:rPr lang="en-US" sz="2900" dirty="0" smtClean="0"/>
              <a:t>All studies show that as a result of eviction and relocation the affected population became poorer in social, political and economic terms with a negative impact on their future generations  </a:t>
            </a:r>
          </a:p>
          <a:p>
            <a:endParaRPr lang="en-US" sz="2900" dirty="0" smtClean="0"/>
          </a:p>
          <a:p>
            <a:r>
              <a:rPr lang="en-US" sz="2900" dirty="0" smtClean="0"/>
              <a:t>Global “slum” population:  1990 / 650 million. 2000 / 760 million. 2010 / 863 million.  </a:t>
            </a:r>
          </a:p>
          <a:p>
            <a:endParaRPr lang="en-US" sz="28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400" b="1" dirty="0" smtClean="0">
                <a:latin typeface="+mn-lt"/>
                <a:ea typeface="Adobe Fan Heiti Std B" panose="020B0700000000000000" pitchFamily="34" charset="-128"/>
              </a:rPr>
              <a:t>Emerging Trends in Government Policy Promote Speculation </a:t>
            </a:r>
            <a:endParaRPr lang="en-US" sz="2400" b="1" dirty="0">
              <a:latin typeface="+mn-lt"/>
              <a:ea typeface="Adobe Fan Heiti Std B" panose="020B0700000000000000" pitchFamily="34" charset="-128"/>
            </a:endParaRPr>
          </a:p>
        </p:txBody>
      </p:sp>
      <p:sp>
        <p:nvSpPr>
          <p:cNvPr id="4" name="Content Placeholder 3"/>
          <p:cNvSpPr txBox="1">
            <a:spLocks/>
          </p:cNvSpPr>
          <p:nvPr/>
        </p:nvSpPr>
        <p:spPr>
          <a:xfrm>
            <a:off x="333376" y="1295400"/>
            <a:ext cx="8477251" cy="4876800"/>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defRPr/>
            </a:pPr>
            <a:r>
              <a:rPr lang="en-US" sz="2900" dirty="0" smtClean="0">
                <a:ea typeface="Adobe Fangsong Std R" panose="02020400000000000000" pitchFamily="18" charset="-128"/>
                <a:cs typeface="Arial" pitchFamily="34" charset="0"/>
              </a:rPr>
              <a:t>Support to developers for creating large </a:t>
            </a:r>
            <a:r>
              <a:rPr lang="en-US" sz="2900" dirty="0">
                <a:ea typeface="Adobe Fangsong Std R" panose="02020400000000000000" pitchFamily="18" charset="-128"/>
                <a:cs typeface="Arial" pitchFamily="34" charset="0"/>
              </a:rPr>
              <a:t>gated </a:t>
            </a:r>
            <a:r>
              <a:rPr lang="en-US" sz="2900" dirty="0" smtClean="0">
                <a:ea typeface="Adobe Fangsong Std R" panose="02020400000000000000" pitchFamily="18" charset="-128"/>
                <a:cs typeface="Arial" pitchFamily="34" charset="0"/>
              </a:rPr>
              <a:t>elite/middle </a:t>
            </a:r>
            <a:r>
              <a:rPr lang="en-US" sz="2900" dirty="0">
                <a:ea typeface="Adobe Fangsong Std R" panose="02020400000000000000" pitchFamily="18" charset="-128"/>
                <a:cs typeface="Arial" pitchFamily="34" charset="0"/>
              </a:rPr>
              <a:t>income settlements on the city’s </a:t>
            </a:r>
            <a:r>
              <a:rPr lang="en-US" sz="2900" dirty="0" smtClean="0">
                <a:ea typeface="Adobe Fangsong Std R" panose="02020400000000000000" pitchFamily="18" charset="-128"/>
                <a:cs typeface="Arial" pitchFamily="34" charset="0"/>
              </a:rPr>
              <a:t>periphery</a:t>
            </a:r>
            <a:r>
              <a:rPr lang="en-US" sz="2600" dirty="0" smtClean="0">
                <a:ea typeface="Adobe Fangsong Std R" panose="02020400000000000000" pitchFamily="18" charset="-128"/>
                <a:cs typeface="Arial" pitchFamily="34" charset="0"/>
              </a:rPr>
              <a:t> </a:t>
            </a:r>
            <a:endParaRPr lang="en-US" sz="1400" dirty="0" smtClean="0">
              <a:ea typeface="Adobe Fangsong Std R" panose="02020400000000000000" pitchFamily="18" charset="-128"/>
              <a:cs typeface="Arial" pitchFamily="34" charset="0"/>
            </a:endParaRPr>
          </a:p>
          <a:p>
            <a:pPr>
              <a:lnSpc>
                <a:spcPct val="150000"/>
              </a:lnSpc>
              <a:defRPr/>
            </a:pPr>
            <a:endParaRPr lang="en-US" sz="1400" dirty="0" smtClean="0">
              <a:ea typeface="Adobe Fangsong Std R" panose="02020400000000000000" pitchFamily="18" charset="-128"/>
              <a:cs typeface="Arial" pitchFamily="34" charset="0"/>
            </a:endParaRPr>
          </a:p>
          <a:p>
            <a:pPr>
              <a:lnSpc>
                <a:spcPct val="150000"/>
              </a:lnSpc>
              <a:defRPr/>
            </a:pPr>
            <a:r>
              <a:rPr lang="en-US" sz="2900" dirty="0" smtClean="0">
                <a:ea typeface="Adobe Fangsong Std R" panose="02020400000000000000" pitchFamily="18" charset="-128"/>
                <a:cs typeface="Arial" pitchFamily="34" charset="0"/>
              </a:rPr>
              <a:t>New laws enacted by the Sindh Assembly make ad-hoc densification and land conversions possible </a:t>
            </a:r>
            <a:r>
              <a:rPr lang="en-US" sz="2900" b="1" dirty="0" smtClean="0">
                <a:solidFill>
                  <a:srgbClr val="C00000"/>
                </a:solidFill>
                <a:ea typeface="Adobe Fangsong Std R" panose="02020400000000000000" pitchFamily="18" charset="-128"/>
                <a:cs typeface="Arial" pitchFamily="34" charset="0"/>
              </a:rPr>
              <a:t>(The Sindh High Density Board Act)</a:t>
            </a:r>
          </a:p>
          <a:p>
            <a:pPr>
              <a:lnSpc>
                <a:spcPct val="150000"/>
              </a:lnSpc>
              <a:defRPr/>
            </a:pPr>
            <a:r>
              <a:rPr lang="en-US" sz="2900" dirty="0" smtClean="0">
                <a:ea typeface="Adobe Fangsong Std R" panose="02020400000000000000" pitchFamily="18" charset="-128"/>
                <a:cs typeface="Arial" pitchFamily="34" charset="0"/>
              </a:rPr>
              <a:t>Laws have also been developed to make the demolition of </a:t>
            </a:r>
            <a:r>
              <a:rPr lang="en-US" sz="2900" dirty="0" err="1" smtClean="0">
                <a:ea typeface="Adobe Fangsong Std R" panose="02020400000000000000" pitchFamily="18" charset="-128"/>
                <a:cs typeface="Arial" pitchFamily="34" charset="0"/>
              </a:rPr>
              <a:t>katchi</a:t>
            </a:r>
            <a:r>
              <a:rPr lang="en-US" sz="2900" dirty="0" smtClean="0">
                <a:ea typeface="Adobe Fangsong Std R" panose="02020400000000000000" pitchFamily="18" charset="-128"/>
                <a:cs typeface="Arial" pitchFamily="34" charset="0"/>
              </a:rPr>
              <a:t> </a:t>
            </a:r>
            <a:r>
              <a:rPr lang="en-US" sz="2900" dirty="0" err="1" smtClean="0">
                <a:ea typeface="Adobe Fangsong Std R" panose="02020400000000000000" pitchFamily="18" charset="-128"/>
                <a:cs typeface="Arial" pitchFamily="34" charset="0"/>
              </a:rPr>
              <a:t>abadis</a:t>
            </a:r>
            <a:r>
              <a:rPr lang="en-US" sz="2900" dirty="0" smtClean="0">
                <a:ea typeface="Adobe Fangsong Std R" panose="02020400000000000000" pitchFamily="18" charset="-128"/>
                <a:cs typeface="Arial" pitchFamily="34" charset="0"/>
              </a:rPr>
              <a:t> on expensive land possible,  to house the residents on part of the land in apartments and rest given to the developers free of cost for high-end development </a:t>
            </a:r>
            <a:r>
              <a:rPr lang="en-US" sz="2900" b="1" dirty="0" smtClean="0">
                <a:solidFill>
                  <a:srgbClr val="C00000"/>
                </a:solidFill>
                <a:ea typeface="Adobe Fangsong Std R" panose="02020400000000000000" pitchFamily="18" charset="-128"/>
                <a:cs typeface="Arial" pitchFamily="34" charset="0"/>
              </a:rPr>
              <a:t>(The Sindh Special Development Board Act)</a:t>
            </a:r>
            <a:r>
              <a:rPr lang="en-US" sz="2900" dirty="0" smtClean="0">
                <a:ea typeface="Adobe Fangsong Std R" panose="02020400000000000000" pitchFamily="18" charset="-128"/>
                <a:cs typeface="Arial" pitchFamily="34" charset="0"/>
              </a:rPr>
              <a:t>  </a:t>
            </a:r>
          </a:p>
          <a:p>
            <a:pPr>
              <a:lnSpc>
                <a:spcPct val="150000"/>
              </a:lnSpc>
              <a:defRPr/>
            </a:pPr>
            <a:endParaRPr lang="en-US" sz="1400" dirty="0">
              <a:ea typeface="Adobe Fangsong Std R" panose="02020400000000000000" pitchFamily="18" charset="-128"/>
              <a:cs typeface="Arial" pitchFamily="34" charset="0"/>
            </a:endParaRPr>
          </a:p>
          <a:p>
            <a:pPr>
              <a:lnSpc>
                <a:spcPct val="150000"/>
              </a:lnSpc>
              <a:defRPr/>
            </a:pPr>
            <a:r>
              <a:rPr lang="en-US" sz="2900" dirty="0" smtClean="0">
                <a:ea typeface="Adobe Fangsong Std R" panose="02020400000000000000" pitchFamily="18" charset="-128"/>
                <a:cs typeface="Arial" pitchFamily="34" charset="0"/>
              </a:rPr>
              <a:t>Gentrification of public space </a:t>
            </a:r>
            <a:endParaRPr lang="en-US" sz="1400" dirty="0" smtClean="0">
              <a:ea typeface="Adobe Fangsong Std R" panose="02020400000000000000" pitchFamily="18" charset="-128"/>
              <a:cs typeface="Arial" pitchFamily="34" charset="0"/>
            </a:endParaRPr>
          </a:p>
          <a:p>
            <a:pPr>
              <a:lnSpc>
                <a:spcPct val="150000"/>
              </a:lnSpc>
              <a:defRPr/>
            </a:pPr>
            <a:endParaRPr lang="en-US" sz="1400" dirty="0">
              <a:ea typeface="Adobe Fangsong Std R" panose="02020400000000000000" pitchFamily="18" charset="-128"/>
              <a:cs typeface="Arial" pitchFamily="34" charset="0"/>
            </a:endParaRPr>
          </a:p>
          <a:p>
            <a:pPr>
              <a:lnSpc>
                <a:spcPct val="150000"/>
              </a:lnSpc>
              <a:defRPr/>
            </a:pPr>
            <a:r>
              <a:rPr lang="en-US" sz="2900" dirty="0">
                <a:ea typeface="Adobe Fangsong Std R" panose="02020400000000000000" pitchFamily="18" charset="-128"/>
                <a:cs typeface="Arial" pitchFamily="34" charset="0"/>
              </a:rPr>
              <a:t>The </a:t>
            </a:r>
            <a:r>
              <a:rPr lang="en-US" sz="2900" dirty="0" smtClean="0">
                <a:ea typeface="Adobe Fangsong Std R" panose="02020400000000000000" pitchFamily="18" charset="-128"/>
                <a:cs typeface="Arial" pitchFamily="34" charset="0"/>
              </a:rPr>
              <a:t>creation </a:t>
            </a:r>
            <a:r>
              <a:rPr lang="en-US" sz="2900" dirty="0">
                <a:ea typeface="Adobe Fangsong Std R" panose="02020400000000000000" pitchFamily="18" charset="-128"/>
                <a:cs typeface="Arial" pitchFamily="34" charset="0"/>
              </a:rPr>
              <a:t>of utilities </a:t>
            </a:r>
            <a:r>
              <a:rPr lang="en-US" sz="2900" dirty="0" smtClean="0">
                <a:ea typeface="Adobe Fangsong Std R" panose="02020400000000000000" pitchFamily="18" charset="-128"/>
                <a:cs typeface="Arial" pitchFamily="34" charset="0"/>
              </a:rPr>
              <a:t>companies  and the rolling back of state institutions </a:t>
            </a:r>
            <a:endParaRPr lang="en-US" sz="1400" dirty="0" smtClean="0">
              <a:ea typeface="Adobe Fangsong Std R" panose="02020400000000000000" pitchFamily="18" charset="-128"/>
              <a:cs typeface="Arial" pitchFamily="34" charset="0"/>
            </a:endParaRPr>
          </a:p>
          <a:p>
            <a:pPr>
              <a:lnSpc>
                <a:spcPct val="150000"/>
              </a:lnSpc>
              <a:buNone/>
              <a:defRPr/>
            </a:pPr>
            <a:endParaRPr lang="en-US" sz="1400" dirty="0" smtClean="0">
              <a:ea typeface="Adobe Fangsong Std R" panose="02020400000000000000" pitchFamily="18" charset="-128"/>
              <a:cs typeface="Arial" pitchFamily="34" charset="0"/>
            </a:endParaRPr>
          </a:p>
          <a:p>
            <a:pPr>
              <a:lnSpc>
                <a:spcPct val="150000"/>
              </a:lnSpc>
              <a:defRPr/>
            </a:pPr>
            <a:r>
              <a:rPr lang="en-US" sz="2900" dirty="0" smtClean="0">
                <a:ea typeface="Adobe Fangsong Std R" panose="02020400000000000000" pitchFamily="18" charset="-128"/>
                <a:cs typeface="Arial" pitchFamily="34" charset="0"/>
              </a:rPr>
              <a:t>Promotion of long term inadequate and unaffordable transport projects </a:t>
            </a:r>
            <a:r>
              <a:rPr lang="en-US" sz="2215" dirty="0" smtClean="0">
                <a:ea typeface="Adobe Fangsong Std R" panose="02020400000000000000" pitchFamily="18" charset="-128"/>
                <a:cs typeface="Arial" pitchFamily="34" charset="0"/>
              </a:rPr>
              <a:t>  </a:t>
            </a:r>
          </a:p>
          <a:p>
            <a:pPr marL="0" indent="0" algn="ctr">
              <a:lnSpc>
                <a:spcPct val="150000"/>
              </a:lnSpc>
              <a:buFont typeface="Arial" pitchFamily="34" charset="0"/>
              <a:buNone/>
              <a:defRPr/>
            </a:pPr>
            <a:endParaRPr lang="en-US" sz="2215" b="1" dirty="0" smtClean="0">
              <a:latin typeface="Adobe Fangsong Std R" panose="02020400000000000000" pitchFamily="18" charset="-128"/>
              <a:ea typeface="Adobe Fangsong Std R" panose="02020400000000000000" pitchFamily="18" charset="-128"/>
              <a:cs typeface="Arial" pitchFamily="34" charset="0"/>
            </a:endParaRPr>
          </a:p>
          <a:p>
            <a:pPr marL="0" indent="0">
              <a:lnSpc>
                <a:spcPct val="150000"/>
              </a:lnSpc>
              <a:buFont typeface="Arial" pitchFamily="34" charset="0"/>
              <a:buNone/>
              <a:defRPr/>
            </a:pPr>
            <a:endParaRPr lang="en-US" sz="2215" dirty="0">
              <a:latin typeface="Adobe Fangsong Std R" panose="02020400000000000000" pitchFamily="18" charset="-128"/>
              <a:ea typeface="Adobe Fangsong Std R" panose="02020400000000000000" pitchFamily="18" charset="-128"/>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Karachi building images\new images\IMG_0506.JPG"/>
          <p:cNvPicPr>
            <a:picLocks noChangeAspect="1" noChangeArrowheads="1"/>
          </p:cNvPicPr>
          <p:nvPr/>
        </p:nvPicPr>
        <p:blipFill>
          <a:blip r:embed="rId2" cstate="print"/>
          <a:srcRect/>
          <a:stretch>
            <a:fillRect/>
          </a:stretch>
        </p:blipFill>
        <p:spPr bwMode="auto">
          <a:xfrm>
            <a:off x="242888" y="-2341563"/>
            <a:ext cx="8656637" cy="1154112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510.JPG"/>
          <p:cNvPicPr>
            <a:picLocks noGrp="1" noChangeAspect="1"/>
          </p:cNvPicPr>
          <p:nvPr>
            <p:ph idx="1"/>
          </p:nvPr>
        </p:nvPicPr>
        <p:blipFill>
          <a:blip r:embed="rId2" cstate="print"/>
          <a:stretch>
            <a:fillRect/>
          </a:stretch>
        </p:blipFill>
        <p:spPr>
          <a:xfrm>
            <a:off x="2646164" y="1496218"/>
            <a:ext cx="3907036" cy="5209382"/>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511.JPG"/>
          <p:cNvPicPr>
            <a:picLocks noGrp="1" noChangeAspect="1"/>
          </p:cNvPicPr>
          <p:nvPr>
            <p:ph idx="1"/>
          </p:nvPr>
        </p:nvPicPr>
        <p:blipFill>
          <a:blip r:embed="rId2" cstate="print"/>
          <a:stretch>
            <a:fillRect/>
          </a:stretch>
        </p:blipFill>
        <p:spPr>
          <a:xfrm>
            <a:off x="838200" y="1291432"/>
            <a:ext cx="7117291" cy="5337968"/>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mn-lt"/>
              </a:rPr>
              <a:t>Figures  and not Percentages  Matter</a:t>
            </a:r>
            <a:endParaRPr lang="en-US" sz="2800" b="1" dirty="0">
              <a:latin typeface="+mn-lt"/>
            </a:endParaRPr>
          </a:p>
        </p:txBody>
      </p:sp>
      <p:sp>
        <p:nvSpPr>
          <p:cNvPr id="3" name="Content Placeholder 2"/>
          <p:cNvSpPr>
            <a:spLocks noGrp="1"/>
          </p:cNvSpPr>
          <p:nvPr>
            <p:ph idx="1"/>
          </p:nvPr>
        </p:nvSpPr>
        <p:spPr>
          <a:xfrm>
            <a:off x="457200" y="1295400"/>
            <a:ext cx="8229600" cy="4830763"/>
          </a:xfrm>
        </p:spPr>
        <p:txBody>
          <a:bodyPr>
            <a:normAutofit/>
          </a:bodyPr>
          <a:lstStyle/>
          <a:p>
            <a:pPr>
              <a:buNone/>
            </a:pPr>
            <a:r>
              <a:rPr lang="en-US" sz="2400" dirty="0" smtClean="0"/>
              <a:t>      </a:t>
            </a:r>
            <a:r>
              <a:rPr lang="en-US" sz="2400" b="1" dirty="0" smtClean="0"/>
              <a:t>Delhi</a:t>
            </a:r>
            <a:r>
              <a:rPr lang="en-US" sz="2400" dirty="0" smtClean="0"/>
              <a:t>                                                             </a:t>
            </a:r>
            <a:r>
              <a:rPr lang="en-US" sz="2400" b="1" dirty="0" smtClean="0"/>
              <a:t>Karachi</a:t>
            </a:r>
          </a:p>
          <a:p>
            <a:r>
              <a:rPr lang="en-US" sz="2400" dirty="0" smtClean="0"/>
              <a:t>In 1951: 1.7 m                                        .  In 1951: 2 m</a:t>
            </a:r>
          </a:p>
          <a:p>
            <a:pPr>
              <a:buNone/>
            </a:pPr>
            <a:r>
              <a:rPr lang="en-US" sz="2400" dirty="0" smtClean="0"/>
              <a:t>     3% increase </a:t>
            </a:r>
            <a:r>
              <a:rPr lang="en-US" sz="2400" b="1" dirty="0" smtClean="0">
                <a:solidFill>
                  <a:srgbClr val="C00000"/>
                </a:solidFill>
              </a:rPr>
              <a:t>51,300</a:t>
            </a:r>
            <a:r>
              <a:rPr lang="en-US" sz="2400" dirty="0" smtClean="0"/>
              <a:t>                                  3% increase </a:t>
            </a:r>
            <a:r>
              <a:rPr lang="en-US" sz="2400" b="1" dirty="0" smtClean="0">
                <a:solidFill>
                  <a:srgbClr val="C00000"/>
                </a:solidFill>
              </a:rPr>
              <a:t>60,000</a:t>
            </a:r>
          </a:p>
          <a:p>
            <a:pPr>
              <a:buNone/>
            </a:pPr>
            <a:endParaRPr lang="en-US" sz="2400" dirty="0" smtClean="0"/>
          </a:p>
          <a:p>
            <a:r>
              <a:rPr lang="en-US" sz="2400" dirty="0" smtClean="0"/>
              <a:t>In 2011:  20.5 m                                    .  In 2011:  22 m</a:t>
            </a:r>
          </a:p>
          <a:p>
            <a:pPr>
              <a:buNone/>
            </a:pPr>
            <a:r>
              <a:rPr lang="en-US" sz="2400" dirty="0" smtClean="0"/>
              <a:t>     3% increase </a:t>
            </a:r>
            <a:r>
              <a:rPr lang="en-US" sz="2400" b="1" dirty="0" smtClean="0">
                <a:solidFill>
                  <a:srgbClr val="C00000"/>
                </a:solidFill>
              </a:rPr>
              <a:t>615,000</a:t>
            </a:r>
            <a:r>
              <a:rPr lang="en-US" sz="2400" dirty="0" smtClean="0"/>
              <a:t>                              3% increase </a:t>
            </a:r>
            <a:r>
              <a:rPr lang="en-US" sz="2400" b="1" dirty="0" smtClean="0">
                <a:solidFill>
                  <a:srgbClr val="C00000"/>
                </a:solidFill>
              </a:rPr>
              <a:t>660,000</a:t>
            </a:r>
            <a:r>
              <a:rPr lang="en-US" sz="2400" dirty="0" smtClean="0"/>
              <a:t> </a:t>
            </a:r>
          </a:p>
          <a:p>
            <a:pPr>
              <a:buNone/>
            </a:pPr>
            <a:endParaRPr lang="en-US" sz="2400" dirty="0" smtClean="0"/>
          </a:p>
          <a:p>
            <a:pPr>
              <a:buNone/>
            </a:pPr>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257300"/>
            <a:ext cx="7162800" cy="5372100"/>
          </a:xfrm>
        </p:spPr>
      </p:pic>
    </p:spTree>
    <p:extLst>
      <p:ext uri="{BB962C8B-B14F-4D97-AF65-F5344CB8AC3E}">
        <p14:creationId xmlns:p14="http://schemas.microsoft.com/office/powerpoint/2010/main" val="3897201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181100"/>
            <a:ext cx="7162800" cy="5372100"/>
          </a:xfrm>
        </p:spPr>
      </p:pic>
    </p:spTree>
    <p:extLst>
      <p:ext uri="{BB962C8B-B14F-4D97-AF65-F5344CB8AC3E}">
        <p14:creationId xmlns:p14="http://schemas.microsoft.com/office/powerpoint/2010/main" val="806483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439.JPG"/>
          <p:cNvPicPr>
            <a:picLocks noGrp="1" noChangeAspect="1"/>
          </p:cNvPicPr>
          <p:nvPr>
            <p:ph idx="1"/>
          </p:nvPr>
        </p:nvPicPr>
        <p:blipFill>
          <a:blip r:embed="rId2" cstate="print"/>
          <a:stretch>
            <a:fillRect/>
          </a:stretch>
        </p:blipFill>
        <p:spPr>
          <a:xfrm>
            <a:off x="2514600" y="1600200"/>
            <a:ext cx="3754636" cy="5006182"/>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442.JPG"/>
          <p:cNvPicPr>
            <a:picLocks noGrp="1" noChangeAspect="1"/>
          </p:cNvPicPr>
          <p:nvPr>
            <p:ph idx="1"/>
          </p:nvPr>
        </p:nvPicPr>
        <p:blipFill>
          <a:blip r:embed="rId2" cstate="print"/>
          <a:stretch>
            <a:fillRect/>
          </a:stretch>
        </p:blipFill>
        <p:spPr>
          <a:xfrm>
            <a:off x="1295400" y="1600200"/>
            <a:ext cx="6502400" cy="48768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449.JPG"/>
          <p:cNvPicPr>
            <a:picLocks noGrp="1" noChangeAspect="1"/>
          </p:cNvPicPr>
          <p:nvPr>
            <p:ph idx="1"/>
          </p:nvPr>
        </p:nvPicPr>
        <p:blipFill>
          <a:blip r:embed="rId2" cstate="print"/>
          <a:stretch>
            <a:fillRect/>
          </a:stretch>
        </p:blipFill>
        <p:spPr>
          <a:xfrm>
            <a:off x="2874764" y="1600200"/>
            <a:ext cx="3394472" cy="4525963"/>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452.JPG"/>
          <p:cNvPicPr>
            <a:picLocks noGrp="1" noChangeAspect="1"/>
          </p:cNvPicPr>
          <p:nvPr>
            <p:ph idx="1"/>
          </p:nvPr>
        </p:nvPicPr>
        <p:blipFill>
          <a:blip r:embed="rId2" cstate="print"/>
          <a:stretch>
            <a:fillRect/>
          </a:stretch>
        </p:blipFill>
        <p:spPr>
          <a:xfrm>
            <a:off x="2874764" y="1600200"/>
            <a:ext cx="3394472" cy="452596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456.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474.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485.JPG"/>
          <p:cNvPicPr>
            <a:picLocks noGrp="1" noChangeAspect="1"/>
          </p:cNvPicPr>
          <p:nvPr>
            <p:ph idx="1"/>
          </p:nvPr>
        </p:nvPicPr>
        <p:blipFill>
          <a:blip r:embed="rId2" cstate="print"/>
          <a:stretch>
            <a:fillRect/>
          </a:stretch>
        </p:blipFill>
        <p:spPr>
          <a:xfrm>
            <a:off x="2874764" y="1600200"/>
            <a:ext cx="3394472" cy="452596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489.JPG"/>
          <p:cNvPicPr>
            <a:picLocks noGrp="1" noChangeAspect="1"/>
          </p:cNvPicPr>
          <p:nvPr>
            <p:ph idx="1"/>
          </p:nvPr>
        </p:nvPicPr>
        <p:blipFill>
          <a:blip r:embed="rId2" cstate="print"/>
          <a:stretch>
            <a:fillRect/>
          </a:stretch>
        </p:blipFill>
        <p:spPr>
          <a:xfrm>
            <a:off x="2874764" y="1600200"/>
            <a:ext cx="3394472" cy="45259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2800" b="1" dirty="0" smtClean="0">
                <a:latin typeface="+mn-lt"/>
              </a:rPr>
              <a:t>The Emergence of the Urban Region </a:t>
            </a:r>
            <a:endParaRPr lang="en-US" sz="2800" b="1" dirty="0">
              <a:latin typeface="+mn-lt"/>
            </a:endParaRPr>
          </a:p>
        </p:txBody>
      </p:sp>
      <p:pic>
        <p:nvPicPr>
          <p:cNvPr id="1026" name="Picture 2" descr="C:\Users\ARIF HASAN\Desktop\MAPS Folder\1951.jpg"/>
          <p:cNvPicPr>
            <a:picLocks noGrp="1" noChangeAspect="1" noChangeArrowheads="1"/>
          </p:cNvPicPr>
          <p:nvPr>
            <p:ph idx="1"/>
          </p:nvPr>
        </p:nvPicPr>
        <p:blipFill>
          <a:blip r:embed="rId2" cstate="print"/>
          <a:srcRect/>
          <a:stretch>
            <a:fillRect/>
          </a:stretch>
        </p:blipFill>
        <p:spPr bwMode="auto">
          <a:xfrm>
            <a:off x="549574" y="685800"/>
            <a:ext cx="8061026" cy="5937929"/>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defRPr/>
            </a:pPr>
            <a:r>
              <a:rPr lang="en-US" sz="2800" b="1" dirty="0" smtClean="0">
                <a:latin typeface="+mn-lt"/>
              </a:rPr>
              <a:t>New Developments</a:t>
            </a:r>
            <a:endParaRPr lang="en-US" sz="2800" b="1" dirty="0">
              <a:latin typeface="+mn-lt"/>
            </a:endParaRPr>
          </a:p>
        </p:txBody>
      </p:sp>
      <p:sp>
        <p:nvSpPr>
          <p:cNvPr id="106499" name="Content Placeholder 2"/>
          <p:cNvSpPr>
            <a:spLocks noGrp="1"/>
          </p:cNvSpPr>
          <p:nvPr>
            <p:ph idx="1"/>
          </p:nvPr>
        </p:nvSpPr>
        <p:spPr>
          <a:xfrm>
            <a:off x="457200" y="990600"/>
            <a:ext cx="8229600" cy="5257800"/>
          </a:xfrm>
        </p:spPr>
        <p:txBody>
          <a:bodyPr>
            <a:normAutofit fontScale="25000" lnSpcReduction="20000"/>
          </a:bodyPr>
          <a:lstStyle/>
          <a:p>
            <a:endParaRPr lang="en-US" sz="2000" dirty="0" smtClean="0"/>
          </a:p>
          <a:p>
            <a:r>
              <a:rPr lang="en-US" sz="7200" dirty="0" smtClean="0"/>
              <a:t>30,000 hectares of gated housing for the elite on the city fringe and outfalls to the sea complete with golf courses, clubs and five and six star hotels </a:t>
            </a:r>
          </a:p>
          <a:p>
            <a:pPr>
              <a:buFontTx/>
              <a:buNone/>
            </a:pPr>
            <a:r>
              <a:rPr lang="en-US" sz="7200" dirty="0" smtClean="0"/>
              <a:t>	Density:  98 p/ha</a:t>
            </a:r>
          </a:p>
          <a:p>
            <a:pPr>
              <a:buFontTx/>
              <a:buNone/>
            </a:pPr>
            <a:r>
              <a:rPr lang="en-US" sz="7200" dirty="0" smtClean="0"/>
              <a:t>       Population:  3,000,000 </a:t>
            </a:r>
          </a:p>
          <a:p>
            <a:pPr>
              <a:buFontTx/>
              <a:buNone/>
            </a:pPr>
            <a:r>
              <a:rPr lang="en-US" sz="7200" dirty="0" smtClean="0">
                <a:solidFill>
                  <a:srgbClr val="C00000"/>
                </a:solidFill>
              </a:rPr>
              <a:t>       For whom:  ? </a:t>
            </a:r>
            <a:endParaRPr lang="en-US" sz="7200" dirty="0" smtClean="0"/>
          </a:p>
          <a:p>
            <a:pPr>
              <a:buFontTx/>
              <a:buNone/>
            </a:pPr>
            <a:r>
              <a:rPr lang="en-US" sz="7200" dirty="0" smtClean="0"/>
              <a:t>	Creation of expressways to link the developments to the city work areas </a:t>
            </a:r>
          </a:p>
          <a:p>
            <a:pPr>
              <a:buFontTx/>
              <a:buNone/>
            </a:pPr>
            <a:endParaRPr lang="en-US" sz="6200" dirty="0" smtClean="0"/>
          </a:p>
          <a:p>
            <a:r>
              <a:rPr lang="en-US" sz="7200" dirty="0" smtClean="0"/>
              <a:t>Heritage sites (Stone age, </a:t>
            </a:r>
            <a:r>
              <a:rPr lang="en-US" sz="7200" dirty="0" err="1" smtClean="0"/>
              <a:t>Buddist</a:t>
            </a:r>
            <a:r>
              <a:rPr lang="en-US" sz="7200" dirty="0" smtClean="0"/>
              <a:t>, Islamic)</a:t>
            </a:r>
          </a:p>
          <a:p>
            <a:endParaRPr lang="en-US" sz="6200" dirty="0" smtClean="0"/>
          </a:p>
          <a:p>
            <a:r>
              <a:rPr lang="en-US" sz="6200" dirty="0" smtClean="0"/>
              <a:t>Speculation </a:t>
            </a:r>
          </a:p>
          <a:p>
            <a:pPr>
              <a:buFontTx/>
              <a:buNone/>
            </a:pPr>
            <a:r>
              <a:rPr lang="en-US" sz="6200" dirty="0" smtClean="0"/>
              <a:t>	300,000 developed plots are lying vacant</a:t>
            </a:r>
          </a:p>
          <a:p>
            <a:pPr>
              <a:buFontTx/>
              <a:buNone/>
            </a:pPr>
            <a:r>
              <a:rPr lang="en-US" sz="6200" dirty="0" smtClean="0"/>
              <a:t>	68,000 apartments are unoccupied</a:t>
            </a:r>
          </a:p>
          <a:p>
            <a:pPr>
              <a:buFontTx/>
              <a:buNone/>
            </a:pPr>
            <a:endParaRPr lang="en-US" sz="6200" dirty="0" smtClean="0"/>
          </a:p>
          <a:p>
            <a:r>
              <a:rPr lang="en-US" sz="7200" b="1" dirty="0" smtClean="0">
                <a:solidFill>
                  <a:srgbClr val="C00000"/>
                </a:solidFill>
              </a:rPr>
              <a:t>Attempts by international capital to purchase 16 kilometer of Karachi beaches for development of high-end residential, recreational and commercial activities. Project cost US$ 150 million. Resisted by citizens, fishermen cooperatives, academia, NGOs and schools. Eventually cancelled.   </a:t>
            </a:r>
          </a:p>
          <a:p>
            <a:endParaRPr lang="en-US" sz="6200" dirty="0" smtClean="0"/>
          </a:p>
          <a:p>
            <a:r>
              <a:rPr lang="en-US" sz="7200" dirty="0" smtClean="0"/>
              <a:t>“Land has replaced gold” </a:t>
            </a:r>
          </a:p>
          <a:p>
            <a:endParaRPr lang="en-US" sz="2000" dirty="0" smtClean="0"/>
          </a:p>
          <a:p>
            <a:pPr>
              <a:buFontTx/>
              <a:buNone/>
            </a:pPr>
            <a:endParaRPr lang="en-US" sz="2000" dirty="0" smtClean="0"/>
          </a:p>
          <a:p>
            <a:pPr>
              <a:buFontTx/>
              <a:buNone/>
            </a:pPr>
            <a:r>
              <a:rPr lang="en-US" sz="2000" dirty="0" smtClean="0"/>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defRPr/>
            </a:pPr>
            <a:r>
              <a:rPr lang="en-US" sz="2800" b="1" dirty="0" smtClean="0">
                <a:latin typeface="+mn-lt"/>
              </a:rPr>
              <a:t>The Impact on Ecology </a:t>
            </a:r>
            <a:endParaRPr lang="en-US" sz="2800" b="1" dirty="0">
              <a:latin typeface="+mn-lt"/>
            </a:endParaRPr>
          </a:p>
        </p:txBody>
      </p:sp>
      <p:sp>
        <p:nvSpPr>
          <p:cNvPr id="3" name="Content Placeholder 2"/>
          <p:cNvSpPr>
            <a:spLocks noGrp="1"/>
          </p:cNvSpPr>
          <p:nvPr>
            <p:ph idx="1"/>
          </p:nvPr>
        </p:nvSpPr>
        <p:spPr>
          <a:xfrm>
            <a:off x="457200" y="1295400"/>
            <a:ext cx="8229600" cy="5105400"/>
          </a:xfrm>
        </p:spPr>
        <p:txBody>
          <a:bodyPr>
            <a:normAutofit fontScale="62500" lnSpcReduction="20000"/>
          </a:bodyPr>
          <a:lstStyle/>
          <a:p>
            <a:pPr>
              <a:defRPr/>
            </a:pPr>
            <a:r>
              <a:rPr lang="en-US" sz="2400" dirty="0" smtClean="0"/>
              <a:t>The city floods, </a:t>
            </a:r>
            <a:r>
              <a:rPr lang="en-US" sz="2400" dirty="0" smtClean="0">
                <a:solidFill>
                  <a:srgbClr val="C00000"/>
                </a:solidFill>
              </a:rPr>
              <a:t>not because of climate change</a:t>
            </a:r>
            <a:r>
              <a:rPr lang="en-US" sz="2400" dirty="0" smtClean="0"/>
              <a:t>, but because of encroachment on the outfalls to the sea by elite housing projects and land reclamation for informal settlements. </a:t>
            </a:r>
            <a:r>
              <a:rPr lang="en-US" sz="2400" dirty="0" smtClean="0">
                <a:solidFill>
                  <a:srgbClr val="C00000"/>
                </a:solidFill>
              </a:rPr>
              <a:t>Will flood more </a:t>
            </a:r>
            <a:r>
              <a:rPr lang="en-US" sz="2400" dirty="0" smtClean="0">
                <a:solidFill>
                  <a:srgbClr val="0070C0"/>
                </a:solidFill>
              </a:rPr>
              <a:t>(Same with other South and South-Asian cities)</a:t>
            </a:r>
            <a:endParaRPr lang="en-US" sz="1900" dirty="0" smtClean="0">
              <a:solidFill>
                <a:srgbClr val="0070C0"/>
              </a:solidFill>
            </a:endParaRPr>
          </a:p>
          <a:p>
            <a:pPr>
              <a:defRPr/>
            </a:pPr>
            <a:endParaRPr lang="en-US" sz="1900" dirty="0" smtClean="0">
              <a:solidFill>
                <a:srgbClr val="C00000"/>
              </a:solidFill>
            </a:endParaRPr>
          </a:p>
          <a:p>
            <a:pPr>
              <a:defRPr/>
            </a:pPr>
            <a:r>
              <a:rPr lang="en-US" sz="2400" dirty="0" smtClean="0"/>
              <a:t>Reclamation from mangroves (about 15,000 hectares in the last 5 years) has damaged flora and fauna </a:t>
            </a:r>
            <a:endParaRPr lang="en-US" sz="1900" dirty="0" smtClean="0"/>
          </a:p>
          <a:p>
            <a:pPr>
              <a:defRPr/>
            </a:pPr>
            <a:endParaRPr lang="en-US" sz="1900" dirty="0" smtClean="0"/>
          </a:p>
          <a:p>
            <a:pPr>
              <a:defRPr/>
            </a:pPr>
            <a:r>
              <a:rPr lang="en-US" sz="2400" dirty="0" smtClean="0"/>
              <a:t>The city expansion evicted 2,800 plus villages destroying the rural economy and impoverishing the rural population </a:t>
            </a:r>
            <a:endParaRPr lang="en-US" sz="1900" dirty="0" smtClean="0"/>
          </a:p>
          <a:p>
            <a:pPr>
              <a:defRPr/>
            </a:pPr>
            <a:endParaRPr lang="en-US" sz="1900" dirty="0" smtClean="0"/>
          </a:p>
          <a:p>
            <a:pPr>
              <a:defRPr/>
            </a:pPr>
            <a:r>
              <a:rPr lang="en-US" sz="2400" dirty="0" smtClean="0"/>
              <a:t>In 1985, 70% of Karachi’s vegetable/fruit requirements came from its rural areas. In 2013, this was reduced to 10%. </a:t>
            </a:r>
            <a:endParaRPr lang="en-US" sz="1900" dirty="0" smtClean="0"/>
          </a:p>
          <a:p>
            <a:pPr>
              <a:defRPr/>
            </a:pPr>
            <a:endParaRPr lang="en-US" sz="1900" dirty="0" smtClean="0"/>
          </a:p>
          <a:p>
            <a:pPr>
              <a:defRPr/>
            </a:pPr>
            <a:r>
              <a:rPr lang="en-US" sz="2400" dirty="0" smtClean="0"/>
              <a:t>60 billion cubic feet of sand and gravel has been illegally lifted for construction from the seasonal rivers making recharging of the aquifer impossible and depleting the rainwater aquifer. </a:t>
            </a:r>
          </a:p>
          <a:p>
            <a:pPr>
              <a:defRPr/>
            </a:pPr>
            <a:endParaRPr lang="en-US" sz="2400" dirty="0" smtClean="0"/>
          </a:p>
          <a:p>
            <a:pPr>
              <a:defRPr/>
            </a:pPr>
            <a:r>
              <a:rPr lang="en-US" sz="2400" b="1" dirty="0" smtClean="0">
                <a:solidFill>
                  <a:srgbClr val="C00000"/>
                </a:solidFill>
              </a:rPr>
              <a:t>As a result of pressure from Urban Resource Centre advocacy and academia, laws  have been made to guarantee free access to the beaches and to protect them from privatization and from development on the seaward of the road. In addition, mud flats and mangroves are also protected and so  are the livelihood  activities of fishing communities.</a:t>
            </a:r>
            <a:r>
              <a:rPr lang="en-US" sz="2400" dirty="0" smtClean="0"/>
              <a:t> </a:t>
            </a:r>
          </a:p>
          <a:p>
            <a:pPr>
              <a:buNone/>
              <a:defRPr/>
            </a:pPr>
            <a:r>
              <a:rPr lang="en-US" sz="2400" dirty="0" smtClean="0"/>
              <a:t>  </a:t>
            </a:r>
            <a:endParaRPr lang="en-US" sz="2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Documents and Settings\Me\Desktop\changing trends in Asian Cities - presentation data\New Folder\2\Slide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8547" name="TextBox 2"/>
          <p:cNvSpPr txBox="1">
            <a:spLocks noChangeArrowheads="1"/>
          </p:cNvSpPr>
          <p:nvPr/>
        </p:nvSpPr>
        <p:spPr bwMode="auto">
          <a:xfrm>
            <a:off x="214316" y="163514"/>
            <a:ext cx="1183081" cy="369332"/>
          </a:xfrm>
          <a:prstGeom prst="rect">
            <a:avLst/>
          </a:prstGeom>
          <a:noFill/>
          <a:ln w="9525">
            <a:noFill/>
            <a:miter lim="800000"/>
            <a:headEnd/>
            <a:tailEnd/>
          </a:ln>
        </p:spPr>
        <p:txBody>
          <a:bodyPr wrap="none">
            <a:spAutoFit/>
          </a:bodyPr>
          <a:lstStyle/>
          <a:p>
            <a:r>
              <a:rPr lang="en-US">
                <a:cs typeface="Arial" pitchFamily="34" charset="0"/>
              </a:rPr>
              <a:t>FLOODING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khi 2"/>
          <p:cNvPicPr>
            <a:picLocks noGrp="1" noChangeAspect="1" noChangeArrowheads="1"/>
          </p:cNvPicPr>
          <p:nvPr>
            <p:ph/>
          </p:nvPr>
        </p:nvPicPr>
        <p:blipFill>
          <a:blip r:embed="rId2" cstate="print"/>
          <a:srcRect/>
          <a:stretch>
            <a:fillRect/>
          </a:stretch>
        </p:blipFill>
        <p:spPr>
          <a:xfrm>
            <a:off x="457200" y="-4763"/>
            <a:ext cx="8335963" cy="686276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1"/>
          <p:cNvSpPr>
            <a:spLocks noGrp="1"/>
          </p:cNvSpPr>
          <p:nvPr>
            <p:ph type="sldNum" sz="quarter" idx="12"/>
          </p:nvPr>
        </p:nvSpPr>
        <p:spPr>
          <a:noFill/>
        </p:spPr>
        <p:txBody>
          <a:bodyPr/>
          <a:lstStyle/>
          <a:p>
            <a:fld id="{E93C9812-9DB5-4F8B-B8A0-351B09FE5C22}" type="slidenum">
              <a:rPr lang="en-US" smtClean="0">
                <a:latin typeface="Arial" pitchFamily="34" charset="0"/>
              </a:rPr>
              <a:pPr/>
              <a:t>64</a:t>
            </a:fld>
            <a:endParaRPr lang="en-US" smtClean="0">
              <a:latin typeface="Arial" pitchFamily="34" charset="0"/>
            </a:endParaRPr>
          </a:p>
        </p:txBody>
      </p:sp>
      <p:pic>
        <p:nvPicPr>
          <p:cNvPr id="110595" name="Picture 2" descr="C:\Users\OWNER\Desktop\dd.jpg"/>
          <p:cNvPicPr>
            <a:picLocks noChangeAspect="1" noChangeArrowheads="1"/>
          </p:cNvPicPr>
          <p:nvPr/>
        </p:nvPicPr>
        <p:blipFill>
          <a:blip r:embed="rId2" cstate="print"/>
          <a:srcRect/>
          <a:stretch>
            <a:fillRect/>
          </a:stretch>
        </p:blipFill>
        <p:spPr bwMode="auto">
          <a:xfrm>
            <a:off x="762000" y="152400"/>
            <a:ext cx="7467600" cy="6592888"/>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Users\OWNER\Desktop\scans\scan0001.jpg"/>
          <p:cNvPicPr>
            <a:picLocks noChangeAspect="1" noChangeArrowheads="1"/>
          </p:cNvPicPr>
          <p:nvPr/>
        </p:nvPicPr>
        <p:blipFill>
          <a:blip r:embed="rId2" cstate="print"/>
          <a:srcRect/>
          <a:stretch>
            <a:fillRect/>
          </a:stretch>
        </p:blipFill>
        <p:spPr bwMode="auto">
          <a:xfrm>
            <a:off x="-482600" y="-6350"/>
            <a:ext cx="10109200" cy="6872288"/>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D:\IIED TRANSPORT Study  (FINAL September 2014)\Maps\Map 1 Karachi Mass.jpg"/>
          <p:cNvPicPr>
            <a:picLocks noChangeAspect="1" noChangeArrowheads="1"/>
          </p:cNvPicPr>
          <p:nvPr/>
        </p:nvPicPr>
        <p:blipFill>
          <a:blip r:embed="rId2" cstate="print"/>
          <a:srcRect/>
          <a:stretch>
            <a:fillRect/>
          </a:stretch>
        </p:blipFill>
        <p:spPr bwMode="auto">
          <a:xfrm>
            <a:off x="762000" y="101600"/>
            <a:ext cx="7543800" cy="6604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2f"/>
          <p:cNvPicPr>
            <a:picLocks noGrp="1" noChangeAspect="1" noChangeArrowheads="1"/>
          </p:cNvPicPr>
          <p:nvPr>
            <p:ph sz="quarter" idx="1"/>
          </p:nvPr>
        </p:nvPicPr>
        <p:blipFill>
          <a:blip r:embed="rId2" cstate="print"/>
          <a:srcRect/>
          <a:stretch>
            <a:fillRect/>
          </a:stretch>
        </p:blipFill>
        <p:spPr>
          <a:xfrm>
            <a:off x="276225" y="457200"/>
            <a:ext cx="4295775" cy="2740025"/>
          </a:xfrm>
        </p:spPr>
      </p:pic>
      <p:pic>
        <p:nvPicPr>
          <p:cNvPr id="117763" name="Picture 3" descr="delhi-jam"/>
          <p:cNvPicPr>
            <a:picLocks noGrp="1" noChangeAspect="1" noChangeArrowheads="1"/>
          </p:cNvPicPr>
          <p:nvPr>
            <p:ph sz="quarter" idx="2"/>
          </p:nvPr>
        </p:nvPicPr>
        <p:blipFill>
          <a:blip r:embed="rId3" cstate="print"/>
          <a:srcRect/>
          <a:stretch>
            <a:fillRect/>
          </a:stretch>
        </p:blipFill>
        <p:spPr>
          <a:xfrm>
            <a:off x="4800600" y="457200"/>
            <a:ext cx="4095750" cy="2743200"/>
          </a:xfrm>
        </p:spPr>
      </p:pic>
      <p:pic>
        <p:nvPicPr>
          <p:cNvPr id="117764" name="Picture 4" descr="1f"/>
          <p:cNvPicPr>
            <a:picLocks noGrp="1" noChangeAspect="1" noChangeArrowheads="1"/>
          </p:cNvPicPr>
          <p:nvPr>
            <p:ph sz="quarter" idx="3"/>
          </p:nvPr>
        </p:nvPicPr>
        <p:blipFill>
          <a:blip r:embed="rId4" cstate="print"/>
          <a:srcRect/>
          <a:stretch>
            <a:fillRect/>
          </a:stretch>
        </p:blipFill>
        <p:spPr>
          <a:xfrm>
            <a:off x="304800" y="3657600"/>
            <a:ext cx="4267200" cy="2765425"/>
          </a:xfrm>
        </p:spPr>
      </p:pic>
      <p:pic>
        <p:nvPicPr>
          <p:cNvPr id="117765" name="Picture 5" descr="sesakmalaysia"/>
          <p:cNvPicPr>
            <a:picLocks noGrp="1" noChangeAspect="1" noChangeArrowheads="1"/>
          </p:cNvPicPr>
          <p:nvPr>
            <p:ph sz="quarter" idx="4"/>
          </p:nvPr>
        </p:nvPicPr>
        <p:blipFill>
          <a:blip r:embed="rId5" cstate="print"/>
          <a:srcRect/>
          <a:stretch>
            <a:fillRect/>
          </a:stretch>
        </p:blipFill>
        <p:spPr>
          <a:xfrm>
            <a:off x="4800600" y="3810000"/>
            <a:ext cx="4070350" cy="2646363"/>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Transport and Traffic</a:t>
            </a:r>
            <a:endParaRPr lang="en-US" sz="2800" b="1" dirty="0"/>
          </a:p>
        </p:txBody>
      </p:sp>
      <p:sp>
        <p:nvSpPr>
          <p:cNvPr id="3" name="Content Placeholder 2"/>
          <p:cNvSpPr>
            <a:spLocks noGrp="1"/>
          </p:cNvSpPr>
          <p:nvPr>
            <p:ph idx="1"/>
          </p:nvPr>
        </p:nvSpPr>
        <p:spPr>
          <a:xfrm>
            <a:off x="457200" y="1371600"/>
            <a:ext cx="8229600" cy="4953000"/>
          </a:xfrm>
        </p:spPr>
        <p:txBody>
          <a:bodyPr>
            <a:normAutofit fontScale="85000" lnSpcReduction="20000"/>
          </a:bodyPr>
          <a:lstStyle/>
          <a:p>
            <a:pPr marL="288925" indent="-288925"/>
            <a:r>
              <a:rPr lang="en-US" sz="2600" dirty="0" smtClean="0"/>
              <a:t>Inadequate and unreliable </a:t>
            </a:r>
            <a:r>
              <a:rPr lang="en-US" sz="2600" b="1" dirty="0" smtClean="0"/>
              <a:t>transport</a:t>
            </a:r>
            <a:r>
              <a:rPr lang="en-US" sz="2600" dirty="0" smtClean="0"/>
              <a:t> and housing locations are a major source of poverty. In spite of investment in expensive mass transit projects. These cater to only: </a:t>
            </a:r>
          </a:p>
          <a:p>
            <a:pPr marL="288925" indent="-288925"/>
            <a:endParaRPr lang="en-US" sz="2600" dirty="0" smtClean="0"/>
          </a:p>
          <a:p>
            <a:pPr marL="0" indent="0">
              <a:buNone/>
            </a:pPr>
            <a:r>
              <a:rPr lang="en-US" sz="2600" dirty="0" smtClean="0"/>
              <a:t>   - Delhi: 4.8% of commuting public</a:t>
            </a:r>
          </a:p>
          <a:p>
            <a:pPr marL="0" indent="0">
              <a:buNone/>
            </a:pPr>
            <a:r>
              <a:rPr lang="en-US" sz="2600" dirty="0" smtClean="0"/>
              <a:t>   - Bangkok: 6% </a:t>
            </a:r>
          </a:p>
          <a:p>
            <a:pPr marL="0" indent="0">
              <a:buNone/>
            </a:pPr>
            <a:r>
              <a:rPr lang="en-US" sz="2600" dirty="0" smtClean="0"/>
              <a:t>   - Karachi: 8.7% when complete </a:t>
            </a:r>
          </a:p>
          <a:p>
            <a:pPr marL="0" indent="0">
              <a:buNone/>
            </a:pPr>
            <a:r>
              <a:rPr lang="en-US" sz="2600" dirty="0" smtClean="0"/>
              <a:t>Rest use run down and or insufficient bus services or </a:t>
            </a:r>
            <a:r>
              <a:rPr lang="en-US" sz="2600" dirty="0" err="1" smtClean="0"/>
              <a:t>para</a:t>
            </a:r>
            <a:r>
              <a:rPr lang="en-US" sz="2600" dirty="0" smtClean="0"/>
              <a:t>-transit</a:t>
            </a:r>
          </a:p>
          <a:p>
            <a:pPr marL="0" indent="0">
              <a:buNone/>
            </a:pPr>
            <a:endParaRPr lang="en-US" sz="2600" dirty="0" smtClean="0"/>
          </a:p>
          <a:p>
            <a:pPr marL="0" indent="0"/>
            <a:r>
              <a:rPr lang="en-US" sz="2600" dirty="0" smtClean="0"/>
              <a:t>  Traffic congestion: Increase in vehicles per day in 2015</a:t>
            </a:r>
          </a:p>
          <a:p>
            <a:pPr marL="0" indent="0">
              <a:buNone/>
            </a:pPr>
            <a:endParaRPr lang="en-US" sz="2600" dirty="0" smtClean="0"/>
          </a:p>
          <a:p>
            <a:pPr marL="0" indent="0">
              <a:buNone/>
            </a:pPr>
            <a:r>
              <a:rPr lang="en-US" sz="2600" dirty="0" smtClean="0"/>
              <a:t>   -  Delhi: 1,400 plus   </a:t>
            </a:r>
          </a:p>
          <a:p>
            <a:pPr marL="0" indent="0">
              <a:buNone/>
            </a:pPr>
            <a:r>
              <a:rPr lang="en-US" sz="2600" dirty="0" smtClean="0"/>
              <a:t>   -  Bangkok: 1,700 plus</a:t>
            </a:r>
          </a:p>
          <a:p>
            <a:pPr marL="404813" indent="-404813">
              <a:buNone/>
            </a:pPr>
            <a:r>
              <a:rPr lang="en-US" sz="2600" dirty="0" smtClean="0"/>
              <a:t>   -  Karachi: 900 plus</a:t>
            </a:r>
            <a:r>
              <a:rPr lang="en-US" sz="2600" dirty="0" smtClean="0">
                <a:solidFill>
                  <a:srgbClr val="FF0000"/>
                </a:solidFill>
              </a:rPr>
              <a:t> (Banks gave loans of Rupee equivalent of US$ 539 million for purchase of vehicles) </a:t>
            </a:r>
            <a:r>
              <a:rPr lang="en-US" sz="2800" dirty="0" smtClean="0">
                <a:solidFill>
                  <a:srgbClr val="FF0000"/>
                </a:solidFill>
              </a:rPr>
              <a:t>          THE NEXUS</a:t>
            </a:r>
            <a:endParaRPr lang="en-US" sz="2800" dirty="0">
              <a:solidFill>
                <a:srgbClr val="FF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2"/>
          <p:cNvSpPr>
            <a:spLocks noGrp="1"/>
          </p:cNvSpPr>
          <p:nvPr>
            <p:ph type="title"/>
          </p:nvPr>
        </p:nvSpPr>
        <p:spPr>
          <a:xfrm>
            <a:off x="457200" y="274638"/>
            <a:ext cx="8229600" cy="868362"/>
          </a:xfrm>
        </p:spPr>
        <p:txBody>
          <a:bodyPr/>
          <a:lstStyle/>
          <a:p>
            <a:r>
              <a:rPr lang="en-US" sz="2800" b="1" dirty="0" smtClean="0"/>
              <a:t>Motor Bikes</a:t>
            </a:r>
          </a:p>
        </p:txBody>
      </p:sp>
      <p:sp>
        <p:nvSpPr>
          <p:cNvPr id="4" name="Content Placeholder 3"/>
          <p:cNvSpPr>
            <a:spLocks noGrp="1"/>
          </p:cNvSpPr>
          <p:nvPr>
            <p:ph idx="1"/>
          </p:nvPr>
        </p:nvSpPr>
        <p:spPr>
          <a:xfrm>
            <a:off x="457200" y="1371600"/>
            <a:ext cx="8229600" cy="4724400"/>
          </a:xfrm>
        </p:spPr>
        <p:txBody>
          <a:bodyPr>
            <a:normAutofit/>
          </a:bodyPr>
          <a:lstStyle/>
          <a:p>
            <a:pPr>
              <a:defRPr/>
            </a:pPr>
            <a:r>
              <a:rPr lang="en-US" sz="2000" dirty="0" smtClean="0">
                <a:cs typeface="Arial" pitchFamily="34" charset="0"/>
              </a:rPr>
              <a:t>Motor bikes </a:t>
            </a:r>
            <a:r>
              <a:rPr lang="en-US" sz="2000" smtClean="0">
                <a:cs typeface="Arial" pitchFamily="34" charset="0"/>
              </a:rPr>
              <a:t>in     </a:t>
            </a:r>
            <a:r>
              <a:rPr lang="en-US" sz="2000" dirty="0" smtClean="0">
                <a:cs typeface="Arial" pitchFamily="34" charset="0"/>
              </a:rPr>
              <a:t>1990:     450,000</a:t>
            </a:r>
          </a:p>
          <a:p>
            <a:pPr>
              <a:buFontTx/>
              <a:buNone/>
              <a:defRPr/>
            </a:pPr>
            <a:r>
              <a:rPr lang="en-US" sz="2000" dirty="0" smtClean="0">
                <a:cs typeface="Arial" pitchFamily="34" charset="0"/>
              </a:rPr>
              <a:t>                                     2004:     500,000</a:t>
            </a:r>
          </a:p>
          <a:p>
            <a:pPr>
              <a:buFontTx/>
              <a:buNone/>
              <a:defRPr/>
            </a:pPr>
            <a:r>
              <a:rPr lang="en-US" sz="2000" dirty="0" smtClean="0">
                <a:cs typeface="Arial" pitchFamily="34" charset="0"/>
              </a:rPr>
              <a:t>                                     2010:  1,000,000</a:t>
            </a:r>
          </a:p>
          <a:p>
            <a:pPr>
              <a:buFontTx/>
              <a:buNone/>
              <a:defRPr/>
            </a:pPr>
            <a:r>
              <a:rPr lang="en-US" sz="2000" dirty="0" smtClean="0">
                <a:cs typeface="Arial" pitchFamily="34" charset="0"/>
              </a:rPr>
              <a:t>                                     2013:  1,350,000</a:t>
            </a:r>
          </a:p>
          <a:p>
            <a:pPr>
              <a:buFontTx/>
              <a:buNone/>
              <a:defRPr/>
            </a:pPr>
            <a:r>
              <a:rPr lang="en-US" sz="2000" dirty="0" smtClean="0">
                <a:cs typeface="Arial" pitchFamily="34" charset="0"/>
              </a:rPr>
              <a:t>                                     2015:  1,730,000</a:t>
            </a:r>
          </a:p>
          <a:p>
            <a:pPr>
              <a:buFontTx/>
              <a:buNone/>
              <a:defRPr/>
            </a:pPr>
            <a:endParaRPr lang="en-US" sz="2000" dirty="0" smtClean="0">
              <a:cs typeface="Arial" pitchFamily="34" charset="0"/>
            </a:endParaRPr>
          </a:p>
          <a:p>
            <a:pPr>
              <a:defRPr/>
            </a:pPr>
            <a:r>
              <a:rPr lang="en-US" sz="2000" dirty="0" smtClean="0">
                <a:cs typeface="Arial" pitchFamily="34" charset="0"/>
              </a:rPr>
              <a:t>Preferred to public transport apart from capital expense cheaper, faster and flexible.</a:t>
            </a:r>
          </a:p>
          <a:p>
            <a:pPr>
              <a:defRPr/>
            </a:pPr>
            <a:r>
              <a:rPr lang="en-US" sz="2000" dirty="0" smtClean="0">
                <a:cs typeface="Arial" pitchFamily="34" charset="0"/>
              </a:rPr>
              <a:t>82% men at bus stops want them.</a:t>
            </a:r>
          </a:p>
          <a:p>
            <a:pPr>
              <a:defRPr/>
            </a:pPr>
            <a:r>
              <a:rPr lang="en-US" sz="2000" dirty="0" smtClean="0">
                <a:cs typeface="Arial" pitchFamily="34" charset="0"/>
              </a:rPr>
              <a:t>56% women want permission to ride them.</a:t>
            </a:r>
          </a:p>
          <a:p>
            <a:pPr>
              <a:defRPr/>
            </a:pPr>
            <a:r>
              <a:rPr lang="en-US" sz="2000" dirty="0" smtClean="0">
                <a:cs typeface="Arial" pitchFamily="34" charset="0"/>
              </a:rPr>
              <a:t>They will keep increasing.</a:t>
            </a:r>
          </a:p>
          <a:p>
            <a:pPr>
              <a:defRPr/>
            </a:pPr>
            <a:r>
              <a:rPr lang="en-US" sz="2000" dirty="0" smtClean="0">
                <a:cs typeface="Arial" pitchFamily="34" charset="0"/>
              </a:rPr>
              <a:t>Increase in fatal accidents.</a:t>
            </a:r>
          </a:p>
          <a:p>
            <a:pPr>
              <a:defRPr/>
            </a:pPr>
            <a:r>
              <a:rPr lang="en-US" sz="2000" dirty="0" smtClean="0">
                <a:solidFill>
                  <a:srgbClr val="FF0000"/>
                </a:solidFill>
                <a:cs typeface="Arial" pitchFamily="34" charset="0"/>
              </a:rPr>
              <a:t>Should they be promoted?</a:t>
            </a:r>
          </a:p>
          <a:p>
            <a:pPr>
              <a:defRPr/>
            </a:pPr>
            <a:endParaRPr lang="en-US" sz="2000" dirty="0" smtClean="0">
              <a:cs typeface="Arial" pitchFamily="34" charset="0"/>
            </a:endParaRPr>
          </a:p>
          <a:p>
            <a:pPr>
              <a:buFontTx/>
              <a:buNone/>
              <a:defRPr/>
            </a:pPr>
            <a:endParaRPr lang="en-US" sz="2400" dirty="0" smtClean="0"/>
          </a:p>
        </p:txBody>
      </p:sp>
      <p:sp>
        <p:nvSpPr>
          <p:cNvPr id="114692" name="Slide Number Placeholder 1"/>
          <p:cNvSpPr>
            <a:spLocks noGrp="1"/>
          </p:cNvSpPr>
          <p:nvPr>
            <p:ph type="sldNum" sz="quarter" idx="12"/>
          </p:nvPr>
        </p:nvSpPr>
        <p:spPr>
          <a:noFill/>
        </p:spPr>
        <p:txBody>
          <a:bodyPr/>
          <a:lstStyle/>
          <a:p>
            <a:fld id="{412E28CC-5ABC-43E4-A184-699005F38946}" type="slidenum">
              <a:rPr lang="en-US" smtClean="0">
                <a:latin typeface="Arial" pitchFamily="34" charset="0"/>
              </a:rPr>
              <a:pPr/>
              <a:t>69</a:t>
            </a:fld>
            <a:endParaRPr lang="en-US" smtClean="0">
              <a:latin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RIF HASAN\Desktop\MAPS Folder\1998.jpg"/>
          <p:cNvPicPr>
            <a:picLocks noChangeAspect="1" noChangeArrowheads="1"/>
          </p:cNvPicPr>
          <p:nvPr/>
        </p:nvPicPr>
        <p:blipFill>
          <a:blip r:embed="rId2" cstate="print"/>
          <a:srcRect/>
          <a:stretch>
            <a:fillRect/>
          </a:stretch>
        </p:blipFill>
        <p:spPr bwMode="auto">
          <a:xfrm>
            <a:off x="242888" y="304800"/>
            <a:ext cx="8596312" cy="6324826"/>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D:\D on Natasha\AH Architectural Design\motorcycles\final pictures\P1010914.JPG"/>
          <p:cNvPicPr>
            <a:picLocks noChangeAspect="1" noChangeArrowheads="1"/>
          </p:cNvPicPr>
          <p:nvPr/>
        </p:nvPicPr>
        <p:blipFill>
          <a:blip r:embed="rId2" cstate="print"/>
          <a:srcRect/>
          <a:stretch>
            <a:fillRect/>
          </a:stretch>
        </p:blipFill>
        <p:spPr bwMode="auto">
          <a:xfrm>
            <a:off x="228600" y="381000"/>
            <a:ext cx="8667750" cy="60007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2"/>
          <p:cNvSpPr>
            <a:spLocks noGrp="1"/>
          </p:cNvSpPr>
          <p:nvPr>
            <p:ph type="title"/>
          </p:nvPr>
        </p:nvSpPr>
        <p:spPr/>
        <p:txBody>
          <a:bodyPr/>
          <a:lstStyle/>
          <a:p>
            <a:r>
              <a:rPr lang="en-US" sz="2800" b="1" smtClean="0"/>
              <a:t>QINGQI</a:t>
            </a:r>
          </a:p>
        </p:txBody>
      </p:sp>
      <p:sp>
        <p:nvSpPr>
          <p:cNvPr id="116739" name="Content Placeholder 3"/>
          <p:cNvSpPr>
            <a:spLocks noGrp="1"/>
          </p:cNvSpPr>
          <p:nvPr>
            <p:ph idx="1"/>
          </p:nvPr>
        </p:nvSpPr>
        <p:spPr>
          <a:xfrm>
            <a:off x="457200" y="1562100"/>
            <a:ext cx="8229600" cy="4000500"/>
          </a:xfrm>
        </p:spPr>
        <p:txBody>
          <a:bodyPr/>
          <a:lstStyle/>
          <a:p>
            <a:pPr>
              <a:lnSpc>
                <a:spcPct val="110000"/>
              </a:lnSpc>
            </a:pPr>
            <a:r>
              <a:rPr lang="en-US" sz="2400" smtClean="0">
                <a:cs typeface="Arial" pitchFamily="34" charset="0"/>
              </a:rPr>
              <a:t>Over 62,000</a:t>
            </a:r>
          </a:p>
          <a:p>
            <a:pPr>
              <a:lnSpc>
                <a:spcPct val="110000"/>
              </a:lnSpc>
            </a:pPr>
            <a:r>
              <a:rPr lang="en-US" sz="2400" smtClean="0">
                <a:cs typeface="Arial" pitchFamily="34" charset="0"/>
              </a:rPr>
              <a:t>Cheaper, faster, more comfortable</a:t>
            </a:r>
          </a:p>
          <a:p>
            <a:pPr>
              <a:lnSpc>
                <a:spcPct val="110000"/>
              </a:lnSpc>
            </a:pPr>
            <a:r>
              <a:rPr lang="en-US" sz="2400" smtClean="0">
                <a:cs typeface="Arial" pitchFamily="34" charset="0"/>
              </a:rPr>
              <a:t>No subsidy</a:t>
            </a:r>
          </a:p>
          <a:p>
            <a:pPr>
              <a:lnSpc>
                <a:spcPct val="110000"/>
              </a:lnSpc>
            </a:pPr>
            <a:r>
              <a:rPr lang="en-US" sz="2400" smtClean="0">
                <a:cs typeface="Arial" pitchFamily="34" charset="0"/>
              </a:rPr>
              <a:t>Ideal for families</a:t>
            </a:r>
          </a:p>
          <a:p>
            <a:pPr>
              <a:lnSpc>
                <a:spcPct val="110000"/>
              </a:lnSpc>
            </a:pPr>
            <a:r>
              <a:rPr lang="en-US" sz="2400" smtClean="0">
                <a:cs typeface="Arial" pitchFamily="34" charset="0"/>
              </a:rPr>
              <a:t>Creates congestion</a:t>
            </a:r>
          </a:p>
          <a:p>
            <a:pPr>
              <a:lnSpc>
                <a:spcPct val="110000"/>
              </a:lnSpc>
            </a:pPr>
            <a:r>
              <a:rPr lang="en-US" sz="2400" smtClean="0">
                <a:solidFill>
                  <a:srgbClr val="FF0000"/>
                </a:solidFill>
                <a:cs typeface="Arial" pitchFamily="34" charset="0"/>
              </a:rPr>
              <a:t>Should they be promoted?</a:t>
            </a:r>
          </a:p>
          <a:p>
            <a:pPr>
              <a:lnSpc>
                <a:spcPct val="110000"/>
              </a:lnSpc>
            </a:pPr>
            <a:endParaRPr lang="en-US" sz="2400" smtClean="0">
              <a:cs typeface="Arial" pitchFamily="34" charset="0"/>
            </a:endParaRPr>
          </a:p>
        </p:txBody>
      </p:sp>
      <p:sp>
        <p:nvSpPr>
          <p:cNvPr id="116740" name="Slide Number Placeholder 1"/>
          <p:cNvSpPr>
            <a:spLocks noGrp="1"/>
          </p:cNvSpPr>
          <p:nvPr>
            <p:ph type="sldNum" sz="quarter" idx="12"/>
          </p:nvPr>
        </p:nvSpPr>
        <p:spPr>
          <a:noFill/>
        </p:spPr>
        <p:txBody>
          <a:bodyPr/>
          <a:lstStyle/>
          <a:p>
            <a:fld id="{867C2CD8-1300-44CA-8329-EB48205F1084}" type="slidenum">
              <a:rPr lang="en-US" smtClean="0">
                <a:latin typeface="Arial" pitchFamily="34" charset="0"/>
              </a:rPr>
              <a:pPr/>
              <a:t>71</a:t>
            </a:fld>
            <a:endParaRPr lang="en-US" smtClean="0">
              <a:latin typeface="Arial" pitchFamily="34" charset="0"/>
            </a:endParaRPr>
          </a:p>
        </p:txBody>
      </p:sp>
      <p:pic>
        <p:nvPicPr>
          <p:cNvPr id="116741" name="Picture 2" descr="C:\Users\OWNER\Desktop\631570-chinci-1384362376-762-640x480.jpg"/>
          <p:cNvPicPr>
            <a:picLocks noChangeAspect="1" noChangeArrowheads="1"/>
          </p:cNvPicPr>
          <p:nvPr/>
        </p:nvPicPr>
        <p:blipFill>
          <a:blip r:embed="rId2" cstate="print"/>
          <a:srcRect/>
          <a:stretch>
            <a:fillRect/>
          </a:stretch>
        </p:blipFill>
        <p:spPr bwMode="auto">
          <a:xfrm>
            <a:off x="5562600" y="3810000"/>
            <a:ext cx="3276600" cy="2457450"/>
          </a:xfrm>
          <a:prstGeom prst="rect">
            <a:avLst/>
          </a:prstGeom>
          <a:noFill/>
          <a:ln w="9525">
            <a:noFill/>
            <a:miter lim="800000"/>
            <a:headEnd/>
            <a:tailEnd/>
          </a:ln>
        </p:spPr>
      </p:pic>
      <p:pic>
        <p:nvPicPr>
          <p:cNvPr id="116742" name="Picture 3" descr="C:\Users\OWNER\Desktop\522d8b0d073e3.jpg"/>
          <p:cNvPicPr>
            <a:picLocks noChangeAspect="1" noChangeArrowheads="1"/>
          </p:cNvPicPr>
          <p:nvPr/>
        </p:nvPicPr>
        <p:blipFill>
          <a:blip r:embed="rId3" cstate="print"/>
          <a:srcRect/>
          <a:stretch>
            <a:fillRect/>
          </a:stretch>
        </p:blipFill>
        <p:spPr bwMode="auto">
          <a:xfrm>
            <a:off x="5562600" y="1600200"/>
            <a:ext cx="3302000" cy="1981200"/>
          </a:xfrm>
          <a:prstGeom prst="rect">
            <a:avLst/>
          </a:prstGeom>
          <a:noFill/>
          <a:ln w="9525">
            <a:noFill/>
            <a:miter lim="800000"/>
            <a:headEnd/>
            <a:tailEnd/>
          </a:ln>
        </p:spPr>
      </p:pic>
      <p:pic>
        <p:nvPicPr>
          <p:cNvPr id="116743" name="Picture 4" descr="C:\Users\OWNER\Desktop\2978030401_d9eeb5bc1b_b-640x480.jpg"/>
          <p:cNvPicPr>
            <a:picLocks noChangeAspect="1" noChangeArrowheads="1"/>
          </p:cNvPicPr>
          <p:nvPr/>
        </p:nvPicPr>
        <p:blipFill>
          <a:blip r:embed="rId4" cstate="print"/>
          <a:srcRect/>
          <a:stretch>
            <a:fillRect/>
          </a:stretch>
        </p:blipFill>
        <p:spPr bwMode="auto">
          <a:xfrm>
            <a:off x="609600" y="4495800"/>
            <a:ext cx="2743200" cy="20574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19"/>
          <p:cNvPicPr>
            <a:picLocks noChangeAspect="1" noChangeArrowheads="1"/>
          </p:cNvPicPr>
          <p:nvPr/>
        </p:nvPicPr>
        <p:blipFill>
          <a:blip r:embed="rId2" cstate="print"/>
          <a:srcRect l="11670" t="48825" r="14815" b="9085"/>
          <a:stretch>
            <a:fillRect/>
          </a:stretch>
        </p:blipFill>
        <p:spPr bwMode="auto">
          <a:xfrm>
            <a:off x="228600" y="3359150"/>
            <a:ext cx="4267200" cy="3028950"/>
          </a:xfrm>
          <a:prstGeom prst="rect">
            <a:avLst/>
          </a:prstGeom>
          <a:noFill/>
          <a:ln w="9525">
            <a:noFill/>
            <a:miter lim="800000"/>
            <a:headEnd/>
            <a:tailEnd/>
          </a:ln>
        </p:spPr>
      </p:pic>
      <p:pic>
        <p:nvPicPr>
          <p:cNvPr id="119811" name="Picture 3" descr="18"/>
          <p:cNvPicPr>
            <a:picLocks noChangeAspect="1" noChangeArrowheads="1"/>
          </p:cNvPicPr>
          <p:nvPr/>
        </p:nvPicPr>
        <p:blipFill>
          <a:blip r:embed="rId3" cstate="print"/>
          <a:srcRect l="7750" t="3011" r="9886" b="54543"/>
          <a:stretch>
            <a:fillRect/>
          </a:stretch>
        </p:blipFill>
        <p:spPr bwMode="auto">
          <a:xfrm>
            <a:off x="228600" y="474665"/>
            <a:ext cx="4343400" cy="3170237"/>
          </a:xfrm>
          <a:prstGeom prst="rect">
            <a:avLst/>
          </a:prstGeom>
          <a:noFill/>
          <a:ln w="9525">
            <a:noFill/>
            <a:miter lim="800000"/>
            <a:headEnd/>
            <a:tailEnd/>
          </a:ln>
        </p:spPr>
      </p:pic>
      <p:pic>
        <p:nvPicPr>
          <p:cNvPr id="119812" name="Picture 2" descr="H:\DATA\Local Disk (G)\IIED Density Study\Pictures - Fareena Chanda\PAPAOSH_JPG\NVA_1261.jpg"/>
          <p:cNvPicPr>
            <a:picLocks noChangeAspect="1" noChangeArrowheads="1"/>
          </p:cNvPicPr>
          <p:nvPr/>
        </p:nvPicPr>
        <p:blipFill>
          <a:blip r:embed="rId4" cstate="print"/>
          <a:srcRect/>
          <a:stretch>
            <a:fillRect/>
          </a:stretch>
        </p:blipFill>
        <p:spPr bwMode="auto">
          <a:xfrm>
            <a:off x="4876802" y="827089"/>
            <a:ext cx="3694113" cy="5275262"/>
          </a:xfrm>
          <a:prstGeom prst="rect">
            <a:avLst/>
          </a:prstGeom>
          <a:noFill/>
          <a:ln w="9525">
            <a:noFill/>
            <a:miter lim="800000"/>
            <a:headEnd/>
            <a:tailEnd/>
          </a:ln>
        </p:spPr>
      </p:pic>
      <p:sp>
        <p:nvSpPr>
          <p:cNvPr id="119813" name="Slide Number Placeholder 4"/>
          <p:cNvSpPr>
            <a:spLocks noGrp="1"/>
          </p:cNvSpPr>
          <p:nvPr>
            <p:ph type="sldNum" sz="quarter" idx="12"/>
          </p:nvPr>
        </p:nvSpPr>
        <p:spPr>
          <a:noFill/>
        </p:spPr>
        <p:txBody>
          <a:bodyPr/>
          <a:lstStyle/>
          <a:p>
            <a:fld id="{4419B8BE-0D3D-4435-A798-8D7D3986416D}" type="slidenum">
              <a:rPr lang="en-US" smtClean="0">
                <a:latin typeface="Arial" pitchFamily="34" charset="0"/>
              </a:rPr>
              <a:pPr/>
              <a:t>72</a:t>
            </a:fld>
            <a:endParaRPr lang="en-US" smtClean="0">
              <a:latin typeface="Arial"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93665" y="1331687"/>
            <a:ext cx="8880475" cy="4970913"/>
          </a:xfrm>
          <a:prstGeom prst="rect">
            <a:avLst/>
          </a:prstGeom>
          <a:noFill/>
          <a:ln w="9525">
            <a:noFill/>
            <a:miter lim="800000"/>
            <a:headEnd/>
            <a:tailEnd/>
          </a:ln>
        </p:spPr>
        <p:txBody>
          <a:bodyPr tIns="0" bIns="0" anchor="ctr">
            <a:spAutoFit/>
          </a:bodyPr>
          <a:lstStyle/>
          <a:p>
            <a:pPr indent="422041">
              <a:defRPr/>
            </a:pPr>
            <a:r>
              <a:rPr lang="en-GB" sz="1292" b="1" dirty="0">
                <a:latin typeface="Adobe Fangsong Std R" panose="02020400000000000000" pitchFamily="18" charset="-128"/>
                <a:ea typeface="Adobe Fangsong Std R" panose="02020400000000000000" pitchFamily="18" charset="-128"/>
                <a:cs typeface="Arial" pitchFamily="34" charset="0"/>
              </a:rPr>
              <a:t>Age Group 15 – 24: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Married percentage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1981</a:t>
            </a:r>
            <a:r>
              <a:rPr lang="en-GB" sz="1292" dirty="0">
                <a:latin typeface="Adobe Fangsong Std R" panose="02020400000000000000" pitchFamily="18" charset="-128"/>
                <a:ea typeface="Adobe Fangsong Std R" panose="02020400000000000000" pitchFamily="18" charset="-128"/>
                <a:cs typeface="Arial" pitchFamily="34" charset="0"/>
              </a:rPr>
              <a:t>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2006</a:t>
            </a:r>
            <a:endParaRPr lang="en-US" sz="1292" dirty="0">
              <a:solidFill>
                <a:srgbClr val="FF3300"/>
              </a:solidFill>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             Men			13.39		7      (extrapolated from the 1998 Census)</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             Women		                   37.45		17    (extrapolated from the 1998 Census)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Literacy percentage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1981</a:t>
            </a:r>
            <a:r>
              <a:rPr lang="en-GB" sz="1292" dirty="0">
                <a:latin typeface="Adobe Fangsong Std R" panose="02020400000000000000" pitchFamily="18" charset="-128"/>
                <a:ea typeface="Adobe Fangsong Std R" panose="02020400000000000000" pitchFamily="18" charset="-128"/>
                <a:cs typeface="Arial" pitchFamily="34" charset="0"/>
              </a:rPr>
              <a:t>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2006</a:t>
            </a:r>
            <a:endParaRPr lang="en-US" sz="1292" dirty="0">
              <a:solidFill>
                <a:srgbClr val="FF3300"/>
              </a:solidFill>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	    Men			68.08		85    (extrapolated from the 1998 Census)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	    Women		                   64.01		81    (extrapolated from the 1998 Census)</a:t>
            </a:r>
          </a:p>
          <a:p>
            <a:pPr indent="422041">
              <a:defRPr/>
            </a:pP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b="1" dirty="0">
                <a:latin typeface="Adobe Fangsong Std R" panose="02020400000000000000" pitchFamily="18" charset="-128"/>
                <a:ea typeface="Adobe Fangsong Std R" panose="02020400000000000000" pitchFamily="18" charset="-128"/>
                <a:cs typeface="Arial" pitchFamily="34" charset="0"/>
              </a:rPr>
              <a:t>Nuclear Family Formation:</a:t>
            </a:r>
            <a:r>
              <a:rPr lang="en-GB" sz="1292" dirty="0">
                <a:latin typeface="Adobe Fangsong Std R" panose="02020400000000000000" pitchFamily="18" charset="-128"/>
                <a:ea typeface="Adobe Fangsong Std R" panose="02020400000000000000" pitchFamily="18" charset="-128"/>
                <a:cs typeface="Arial" pitchFamily="34" charset="0"/>
              </a:rPr>
              <a:t>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1987</a:t>
            </a:r>
            <a:r>
              <a:rPr lang="en-GB" sz="1292" dirty="0">
                <a:latin typeface="Adobe Fangsong Std R" panose="02020400000000000000" pitchFamily="18" charset="-128"/>
                <a:ea typeface="Adobe Fangsong Std R" panose="02020400000000000000" pitchFamily="18" charset="-128"/>
                <a:cs typeface="Arial" pitchFamily="34" charset="0"/>
              </a:rPr>
              <a:t>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2006</a:t>
            </a:r>
            <a:endParaRPr lang="en-US" sz="1292" dirty="0">
              <a:solidFill>
                <a:srgbClr val="FF3300"/>
              </a:solidFill>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Percentage of nuclear families                	57.00		84.54	</a:t>
            </a: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b="1" dirty="0">
                <a:latin typeface="Adobe Fangsong Std R" panose="02020400000000000000" pitchFamily="18" charset="-128"/>
                <a:ea typeface="Adobe Fangsong Std R" panose="02020400000000000000" pitchFamily="18" charset="-128"/>
                <a:cs typeface="Arial" pitchFamily="34" charset="0"/>
              </a:rPr>
              <a:t>Court Marriages: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Data shows an increase in geometric progression </a:t>
            </a:r>
          </a:p>
          <a:p>
            <a:pPr indent="422041">
              <a:defRPr/>
            </a:pP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b="1" dirty="0">
                <a:latin typeface="Adobe Fangsong Std R" panose="02020400000000000000" pitchFamily="18" charset="-128"/>
                <a:ea typeface="Adobe Fangsong Std R" panose="02020400000000000000" pitchFamily="18" charset="-128"/>
                <a:cs typeface="Arial" pitchFamily="34" charset="0"/>
              </a:rPr>
              <a:t>Women Students in Public Sector Universities: </a:t>
            </a:r>
            <a:endParaRPr lang="en-US" sz="1292" dirty="0">
              <a:latin typeface="Adobe Fangsong Std R" panose="02020400000000000000" pitchFamily="18" charset="-128"/>
              <a:ea typeface="Adobe Fangsong Std R" panose="02020400000000000000" pitchFamily="18" charset="-128"/>
              <a:cs typeface="Arial" pitchFamily="34" charset="0"/>
            </a:endParaRPr>
          </a:p>
          <a:p>
            <a:pPr lvl="1">
              <a:buFontTx/>
              <a:buChar char="•"/>
              <a:defRPr/>
            </a:pPr>
            <a:r>
              <a:rPr lang="en-GB" sz="1292" dirty="0">
                <a:latin typeface="Adobe Fangsong Std R" panose="02020400000000000000" pitchFamily="18" charset="-128"/>
                <a:ea typeface="Adobe Fangsong Std R" panose="02020400000000000000" pitchFamily="18" charset="-128"/>
                <a:cs typeface="Arial" pitchFamily="34" charset="0"/>
              </a:rPr>
              <a:t> Karachi University		68 %		</a:t>
            </a:r>
          </a:p>
          <a:p>
            <a:pPr lvl="1">
              <a:buFontTx/>
              <a:buChar char="•"/>
              <a:defRPr/>
            </a:pPr>
            <a:r>
              <a:rPr lang="en-GB" sz="1292" dirty="0">
                <a:latin typeface="Adobe Fangsong Std R" panose="02020400000000000000" pitchFamily="18" charset="-128"/>
                <a:ea typeface="Adobe Fangsong Std R" panose="02020400000000000000" pitchFamily="18" charset="-128"/>
                <a:cs typeface="Arial" pitchFamily="34" charset="0"/>
              </a:rPr>
              <a:t> Medical students		87 %</a:t>
            </a:r>
          </a:p>
          <a:p>
            <a:pPr lvl="1">
              <a:buFontTx/>
              <a:buChar char="•"/>
              <a:defRPr/>
            </a:pPr>
            <a:r>
              <a:rPr lang="en-GB" sz="1292" dirty="0">
                <a:latin typeface="Adobe Fangsong Std R" panose="02020400000000000000" pitchFamily="18" charset="-128"/>
                <a:ea typeface="Adobe Fangsong Std R" panose="02020400000000000000" pitchFamily="18" charset="-128"/>
                <a:cs typeface="Arial" pitchFamily="34" charset="0"/>
              </a:rPr>
              <a:t> Engineering University		50 % (about)</a:t>
            </a:r>
          </a:p>
          <a:p>
            <a:pPr lvl="1">
              <a:buFontTx/>
              <a:buChar char="•"/>
              <a:defRPr/>
            </a:pPr>
            <a:r>
              <a:rPr lang="en-GB" sz="1292" dirty="0">
                <a:latin typeface="Adobe Fangsong Std R" panose="02020400000000000000" pitchFamily="18" charset="-128"/>
                <a:ea typeface="Adobe Fangsong Std R" panose="02020400000000000000" pitchFamily="18" charset="-128"/>
                <a:cs typeface="Arial" pitchFamily="34" charset="0"/>
              </a:rPr>
              <a:t> Architecture and planning		92 %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eaLnBrk="0" hangingPunct="0">
              <a:defRPr/>
            </a:pP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eaLnBrk="0" hangingPunct="0">
              <a:defRPr/>
            </a:pPr>
            <a:r>
              <a:rPr lang="en-US" sz="1292" b="1" dirty="0">
                <a:latin typeface="Adobe Fangsong Std R" panose="02020400000000000000" pitchFamily="18" charset="-128"/>
                <a:ea typeface="Adobe Fangsong Std R" panose="02020400000000000000" pitchFamily="18" charset="-128"/>
                <a:cs typeface="Arial" pitchFamily="34" charset="0"/>
              </a:rPr>
              <a:t>Repercussions of social change</a:t>
            </a:r>
          </a:p>
          <a:p>
            <a:pPr lvl="1" eaLnBrk="0" hangingPunct="0">
              <a:buFontTx/>
              <a:buChar char="•"/>
              <a:defRPr/>
            </a:pPr>
            <a:r>
              <a:rPr lang="en-US" sz="1292" b="1" dirty="0">
                <a:latin typeface="Adobe Fangsong Std R" panose="02020400000000000000" pitchFamily="18" charset="-128"/>
                <a:ea typeface="Adobe Fangsong Std R" panose="02020400000000000000" pitchFamily="18" charset="-128"/>
                <a:cs typeface="Arial" pitchFamily="34" charset="0"/>
              </a:rPr>
              <a:t> </a:t>
            </a:r>
            <a:r>
              <a:rPr lang="en-US" sz="1292" dirty="0">
                <a:latin typeface="Adobe Fangsong Std R" panose="02020400000000000000" pitchFamily="18" charset="-128"/>
                <a:ea typeface="Adobe Fangsong Std R" panose="02020400000000000000" pitchFamily="18" charset="-128"/>
                <a:cs typeface="Arial" pitchFamily="34" charset="0"/>
              </a:rPr>
              <a:t>Changes in</a:t>
            </a:r>
            <a:r>
              <a:rPr lang="en-US" sz="1292" b="1" dirty="0">
                <a:latin typeface="Adobe Fangsong Std R" panose="02020400000000000000" pitchFamily="18" charset="-128"/>
                <a:ea typeface="Adobe Fangsong Std R" panose="02020400000000000000" pitchFamily="18" charset="-128"/>
                <a:cs typeface="Arial" pitchFamily="34" charset="0"/>
              </a:rPr>
              <a:t> </a:t>
            </a:r>
            <a:r>
              <a:rPr lang="en-US" sz="1292" dirty="0">
                <a:latin typeface="Adobe Fangsong Std R" panose="02020400000000000000" pitchFamily="18" charset="-128"/>
                <a:ea typeface="Adobe Fangsong Std R" panose="02020400000000000000" pitchFamily="18" charset="-128"/>
                <a:cs typeface="Arial" pitchFamily="34" charset="0"/>
              </a:rPr>
              <a:t>gender relations </a:t>
            </a:r>
          </a:p>
          <a:p>
            <a:pPr lvl="1" eaLnBrk="0" hangingPunct="0">
              <a:buFontTx/>
              <a:buChar char="•"/>
              <a:defRPr/>
            </a:pPr>
            <a:r>
              <a:rPr lang="en-US" sz="1292" dirty="0">
                <a:latin typeface="Adobe Fangsong Std R" panose="02020400000000000000" pitchFamily="18" charset="-128"/>
                <a:ea typeface="Adobe Fangsong Std R" panose="02020400000000000000" pitchFamily="18" charset="-128"/>
                <a:cs typeface="Arial" pitchFamily="34" charset="0"/>
              </a:rPr>
              <a:t> Changes in use of public space</a:t>
            </a:r>
          </a:p>
          <a:p>
            <a:pPr lvl="1" eaLnBrk="0" hangingPunct="0">
              <a:buFontTx/>
              <a:buChar char="•"/>
              <a:defRPr/>
            </a:pPr>
            <a:r>
              <a:rPr lang="en-US" sz="1292" dirty="0">
                <a:latin typeface="Adobe Fangsong Std R" panose="02020400000000000000" pitchFamily="18" charset="-128"/>
                <a:ea typeface="Adobe Fangsong Std R" panose="02020400000000000000" pitchFamily="18" charset="-128"/>
                <a:cs typeface="Arial" pitchFamily="34" charset="0"/>
              </a:rPr>
              <a:t> Conflict between tradition and social reality</a:t>
            </a:r>
          </a:p>
        </p:txBody>
      </p:sp>
      <p:sp>
        <p:nvSpPr>
          <p:cNvPr id="120835" name="Text Box 3"/>
          <p:cNvSpPr txBox="1">
            <a:spLocks noChangeArrowheads="1"/>
          </p:cNvSpPr>
          <p:nvPr/>
        </p:nvSpPr>
        <p:spPr bwMode="auto">
          <a:xfrm>
            <a:off x="2743200" y="609601"/>
            <a:ext cx="3276600" cy="523220"/>
          </a:xfrm>
          <a:prstGeom prst="rect">
            <a:avLst/>
          </a:prstGeom>
          <a:noFill/>
          <a:ln w="9525">
            <a:noFill/>
            <a:miter lim="800000"/>
            <a:headEnd/>
            <a:tailEnd/>
          </a:ln>
        </p:spPr>
        <p:txBody>
          <a:bodyPr>
            <a:spAutoFit/>
          </a:bodyPr>
          <a:lstStyle/>
          <a:p>
            <a:pPr algn="ctr"/>
            <a:r>
              <a:rPr lang="en-GB" sz="2800" b="1">
                <a:ea typeface="Adobe Fan Heiti Std B"/>
                <a:cs typeface="Adobe Fan Heiti Std B"/>
              </a:rPr>
              <a:t>Social Change</a:t>
            </a:r>
            <a:endParaRPr lang="en-US" sz="2800" b="1">
              <a:ea typeface="Adobe Fan Heiti Std B"/>
              <a:cs typeface="Adobe Fan Heiti Std B"/>
            </a:endParaRPr>
          </a:p>
        </p:txBody>
      </p:sp>
      <p:sp>
        <p:nvSpPr>
          <p:cNvPr id="120836" name="Slide Number Placeholder 3"/>
          <p:cNvSpPr>
            <a:spLocks noGrp="1"/>
          </p:cNvSpPr>
          <p:nvPr>
            <p:ph type="sldNum" sz="quarter" idx="12"/>
          </p:nvPr>
        </p:nvSpPr>
        <p:spPr>
          <a:noFill/>
        </p:spPr>
        <p:txBody>
          <a:bodyPr/>
          <a:lstStyle/>
          <a:p>
            <a:fld id="{4E45F735-D948-47E6-BF51-C09A0224BEEA}" type="slidenum">
              <a:rPr lang="en-US" smtClean="0">
                <a:latin typeface="Arial" pitchFamily="34" charset="0"/>
              </a:rPr>
              <a:pPr/>
              <a:t>73</a:t>
            </a:fld>
            <a:endParaRPr lang="en-US" smtClean="0">
              <a:latin typeface="Arial"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ctrTitle"/>
          </p:nvPr>
        </p:nvSpPr>
        <p:spPr/>
        <p:txBody>
          <a:bodyPr/>
          <a:lstStyle/>
          <a:p>
            <a:endParaRPr lang="en-US" smtClean="0"/>
          </a:p>
        </p:txBody>
      </p:sp>
      <p:sp>
        <p:nvSpPr>
          <p:cNvPr id="121859" name="Subtitle 2"/>
          <p:cNvSpPr>
            <a:spLocks noGrp="1"/>
          </p:cNvSpPr>
          <p:nvPr>
            <p:ph type="subTitle" idx="1"/>
          </p:nvPr>
        </p:nvSpPr>
        <p:spPr/>
        <p:txBody>
          <a:bodyPr/>
          <a:lstStyle/>
          <a:p>
            <a:endParaRPr lang="en-US" smtClean="0"/>
          </a:p>
        </p:txBody>
      </p:sp>
      <p:pic>
        <p:nvPicPr>
          <p:cNvPr id="121860" name="Picture 2" descr="C:\Users\ARIF HASAN\Desktop\Karachi Index.jpg"/>
          <p:cNvPicPr>
            <a:picLocks noChangeAspect="1" noChangeArrowheads="1"/>
          </p:cNvPicPr>
          <p:nvPr/>
        </p:nvPicPr>
        <p:blipFill>
          <a:blip r:embed="rId2" cstate="print"/>
          <a:srcRect/>
          <a:stretch>
            <a:fillRect/>
          </a:stretch>
        </p:blipFill>
        <p:spPr bwMode="auto">
          <a:xfrm>
            <a:off x="338140" y="252413"/>
            <a:ext cx="8467725" cy="635317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800" b="1" dirty="0" smtClean="0">
                <a:latin typeface="+mn-lt"/>
              </a:rPr>
              <a:t>Criteria for Evaluating Projects </a:t>
            </a:r>
            <a:endParaRPr lang="en-US" sz="2800" b="1" dirty="0">
              <a:latin typeface="+mn-lt"/>
            </a:endParaRPr>
          </a:p>
        </p:txBody>
      </p:sp>
      <p:sp>
        <p:nvSpPr>
          <p:cNvPr id="3" name="Content Placeholder 2"/>
          <p:cNvSpPr>
            <a:spLocks noGrp="1"/>
          </p:cNvSpPr>
          <p:nvPr>
            <p:ph idx="1"/>
          </p:nvPr>
        </p:nvSpPr>
        <p:spPr/>
        <p:txBody>
          <a:bodyPr>
            <a:normAutofit lnSpcReduction="10000"/>
          </a:bodyPr>
          <a:lstStyle/>
          <a:p>
            <a:pPr>
              <a:buFontTx/>
              <a:buNone/>
              <a:defRPr/>
            </a:pPr>
            <a:r>
              <a:rPr lang="en-US" sz="2400" dirty="0" smtClean="0"/>
              <a:t>	</a:t>
            </a:r>
            <a:r>
              <a:rPr lang="en-US" sz="2400" dirty="0" smtClean="0">
                <a:solidFill>
                  <a:srgbClr val="C00000"/>
                </a:solidFill>
              </a:rPr>
              <a:t>Accepted that for the foreseeable future there will be only projects. Four criteria must apply for judging projects. </a:t>
            </a:r>
          </a:p>
          <a:p>
            <a:pPr>
              <a:buFontTx/>
              <a:buNone/>
              <a:defRPr/>
            </a:pPr>
            <a:endParaRPr lang="en-US" sz="2400" dirty="0" smtClean="0">
              <a:solidFill>
                <a:srgbClr val="C00000"/>
              </a:solidFill>
            </a:endParaRPr>
          </a:p>
          <a:p>
            <a:pPr marL="457200" indent="-457200">
              <a:buFontTx/>
              <a:buAutoNum type="arabicPeriod"/>
              <a:defRPr/>
            </a:pPr>
            <a:r>
              <a:rPr lang="en-US" sz="2400" dirty="0" smtClean="0"/>
              <a:t>Projects should not damage the ecology of the region in which Karachi is located </a:t>
            </a:r>
          </a:p>
          <a:p>
            <a:pPr marL="457200" indent="-457200">
              <a:buFontTx/>
              <a:buAutoNum type="arabicPeriod"/>
              <a:defRPr/>
            </a:pPr>
            <a:r>
              <a:rPr lang="en-US" sz="2400" dirty="0" smtClean="0"/>
              <a:t>Projects must determine land-use on the basis of social and environmental consideration and not on the basis of land value alone </a:t>
            </a:r>
          </a:p>
          <a:p>
            <a:pPr marL="457200" indent="-457200">
              <a:buFontTx/>
              <a:buAutoNum type="arabicPeriod"/>
              <a:defRPr/>
            </a:pPr>
            <a:r>
              <a:rPr lang="en-US" sz="2400" dirty="0" smtClean="0"/>
              <a:t>Projects should serve the interests of the majority which are low and lower middle income groups </a:t>
            </a:r>
          </a:p>
          <a:p>
            <a:pPr marL="457200" indent="-457200">
              <a:buFontTx/>
              <a:buAutoNum type="arabicPeriod"/>
              <a:defRPr/>
            </a:pPr>
            <a:r>
              <a:rPr lang="en-US" sz="2400" dirty="0" smtClean="0"/>
              <a:t>Projects should respect and enhance the tangible and intangible culture of the communities that live in Karachi  </a:t>
            </a:r>
            <a:endParaRPr lang="en-US" sz="24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z="2800" b="1" smtClean="0"/>
              <a:t>Required an Urban Land Reform</a:t>
            </a:r>
          </a:p>
        </p:txBody>
      </p:sp>
      <p:sp>
        <p:nvSpPr>
          <p:cNvPr id="3" name="Content Placeholder 2"/>
          <p:cNvSpPr>
            <a:spLocks noGrp="1"/>
          </p:cNvSpPr>
          <p:nvPr>
            <p:ph idx="1"/>
          </p:nvPr>
        </p:nvSpPr>
        <p:spPr>
          <a:xfrm>
            <a:off x="457200" y="1295402"/>
            <a:ext cx="8229600" cy="4830763"/>
          </a:xfrm>
        </p:spPr>
        <p:txBody>
          <a:bodyPr>
            <a:normAutofit fontScale="85000" lnSpcReduction="10000"/>
          </a:bodyPr>
          <a:lstStyle/>
          <a:p>
            <a:pPr>
              <a:defRPr/>
            </a:pPr>
            <a:r>
              <a:rPr lang="en-US" sz="2400" dirty="0" smtClean="0"/>
              <a:t>A Land Ceiling Act: No one person should own more than 500 square meters of urban land (India had it) </a:t>
            </a:r>
          </a:p>
          <a:p>
            <a:pPr>
              <a:defRPr/>
            </a:pPr>
            <a:r>
              <a:rPr lang="en-US" sz="2400" dirty="0" smtClean="0"/>
              <a:t>Minimum density for any urban development project should be 450 p/ha</a:t>
            </a:r>
          </a:p>
          <a:p>
            <a:pPr>
              <a:defRPr/>
            </a:pPr>
            <a:r>
              <a:rPr lang="en-US" sz="2400" dirty="0" smtClean="0"/>
              <a:t>There should be a large enough non-utilization fee on developed urban land so as to discourage speculative investment </a:t>
            </a:r>
          </a:p>
          <a:p>
            <a:pPr>
              <a:defRPr/>
            </a:pPr>
            <a:r>
              <a:rPr lang="en-US" sz="2400" dirty="0" smtClean="0"/>
              <a:t>No loans should be offered for housing to those who have already received loans previously </a:t>
            </a:r>
          </a:p>
          <a:p>
            <a:pPr>
              <a:defRPr/>
            </a:pPr>
            <a:r>
              <a:rPr lang="en-US" sz="2400" dirty="0" smtClean="0"/>
              <a:t>The development of a land inventory and its yearly updating and publication </a:t>
            </a:r>
          </a:p>
          <a:p>
            <a:pPr>
              <a:defRPr/>
            </a:pPr>
            <a:r>
              <a:rPr lang="en-US" sz="2400" dirty="0" smtClean="0"/>
              <a:t>Technical and financial support to communities and the informal sector in housing for the densification process (on the OPP-RTI model) </a:t>
            </a:r>
          </a:p>
          <a:p>
            <a:pPr>
              <a:defRPr/>
            </a:pPr>
            <a:r>
              <a:rPr lang="en-US" sz="2400" dirty="0" smtClean="0"/>
              <a:t>Bring the 4000 hectares of vacant land within the city and its immediate  periphery, into the low income housing market</a:t>
            </a:r>
            <a:endParaRPr lang="en-US" sz="2400" dirty="0" smtClean="0">
              <a:solidFill>
                <a:srgbClr val="C00000"/>
              </a:solidFill>
            </a:endParaRPr>
          </a:p>
          <a:p>
            <a:pPr>
              <a:defRPr/>
            </a:pPr>
            <a:r>
              <a:rPr lang="en-US" sz="2400" dirty="0" smtClean="0">
                <a:solidFill>
                  <a:srgbClr val="C00000"/>
                </a:solidFill>
              </a:rPr>
              <a:t>Difficult but the debate has begun</a:t>
            </a:r>
            <a:r>
              <a:rPr lang="en-US" sz="2400" dirty="0" smtClean="0"/>
              <a:t>  </a:t>
            </a:r>
            <a:endParaRPr lang="en-US" sz="2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800" b="1" dirty="0" smtClean="0"/>
              <a:t>The Role of Civil Society</a:t>
            </a:r>
            <a:endParaRPr lang="en-US" sz="2800" b="1" dirty="0"/>
          </a:p>
        </p:txBody>
      </p:sp>
      <p:sp>
        <p:nvSpPr>
          <p:cNvPr id="3" name="Content Placeholder 2"/>
          <p:cNvSpPr>
            <a:spLocks noGrp="1"/>
          </p:cNvSpPr>
          <p:nvPr>
            <p:ph idx="1"/>
          </p:nvPr>
        </p:nvSpPr>
        <p:spPr>
          <a:xfrm>
            <a:off x="457200" y="1295400"/>
            <a:ext cx="8229600" cy="4830765"/>
          </a:xfrm>
        </p:spPr>
        <p:txBody>
          <a:bodyPr>
            <a:normAutofit fontScale="77500" lnSpcReduction="20000"/>
          </a:bodyPr>
          <a:lstStyle/>
          <a:p>
            <a:r>
              <a:rPr lang="en-US" sz="2400" dirty="0" smtClean="0"/>
              <a:t>Karachi has an increasingly large and involved civil society much of it as a reaction to the Afghan civil war and Pakistan involvement with it and the deteriorating physical and social fabric of the society. </a:t>
            </a:r>
          </a:p>
          <a:p>
            <a:r>
              <a:rPr lang="en-US" sz="2400" dirty="0" smtClean="0"/>
              <a:t>It does not deal with the issues raised in this presentation and nor do academia and professional institutions except a handful of individuals.  </a:t>
            </a:r>
          </a:p>
          <a:p>
            <a:r>
              <a:rPr lang="en-US" sz="2400" dirty="0" smtClean="0"/>
              <a:t>Its main concerns are health (effective and large scale), education (a drop in the occasion) and human rights (many important laws have been legislated as a result).  </a:t>
            </a:r>
          </a:p>
          <a:p>
            <a:r>
              <a:rPr lang="en-US" sz="2400" dirty="0" smtClean="0"/>
              <a:t>Its relationship has shifted from opposing insensitive government projects and proposing policy solutions to one of negotiating with the government for partnership projects and on behalf of the communities they work with. </a:t>
            </a:r>
          </a:p>
          <a:p>
            <a:r>
              <a:rPr lang="en-US" sz="2400" dirty="0" smtClean="0"/>
              <a:t>It depends increasingly on foreign funded projects (whose funds determine the organization’s </a:t>
            </a:r>
            <a:r>
              <a:rPr lang="en-US" sz="2400" dirty="0" err="1" smtClean="0"/>
              <a:t>programme</a:t>
            </a:r>
            <a:r>
              <a:rPr lang="en-US" sz="2400" dirty="0" smtClean="0"/>
              <a:t> structures) and unlike before its leaders and workers are highly paid qualified professionals. </a:t>
            </a:r>
          </a:p>
          <a:p>
            <a:r>
              <a:rPr lang="en-US" sz="2400" dirty="0" smtClean="0"/>
              <a:t>In the decade of the 90’s and early 20’s it was able to stop the execution of a number of large urban development projects that were considered anti-poor.  </a:t>
            </a:r>
          </a:p>
          <a:p>
            <a:r>
              <a:rPr lang="en-US" sz="2400" dirty="0" smtClean="0">
                <a:solidFill>
                  <a:srgbClr val="C00000"/>
                </a:solidFill>
              </a:rPr>
              <a:t>What is the future of civil society and its involvement with issues presented?</a:t>
            </a:r>
            <a:r>
              <a:rPr lang="en-US" sz="2400" dirty="0" smtClean="0"/>
              <a:t>      </a:t>
            </a:r>
            <a:endParaRPr lang="en-US"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8"/>
          <p:cNvPicPr>
            <a:picLocks noChangeAspect="1" noChangeArrowheads="1"/>
          </p:cNvPicPr>
          <p:nvPr/>
        </p:nvPicPr>
        <p:blipFill>
          <a:blip r:embed="rId2" cstate="print"/>
          <a:srcRect/>
          <a:stretch>
            <a:fillRect/>
          </a:stretch>
        </p:blipFill>
        <p:spPr bwMode="auto">
          <a:xfrm>
            <a:off x="0" y="425450"/>
            <a:ext cx="9144000" cy="5967413"/>
          </a:xfrm>
          <a:prstGeom prst="rect">
            <a:avLst/>
          </a:prstGeom>
          <a:noFill/>
          <a:ln w="9525">
            <a:noFill/>
            <a:miter lim="800000"/>
            <a:headEnd/>
            <a:tailEnd/>
          </a:ln>
        </p:spPr>
      </p:pic>
      <p:pic>
        <p:nvPicPr>
          <p:cNvPr id="3" name="Picture 2" descr="38"/>
          <p:cNvPicPr>
            <a:picLocks noChangeAspect="1" noChangeArrowheads="1"/>
          </p:cNvPicPr>
          <p:nvPr/>
        </p:nvPicPr>
        <p:blipFill>
          <a:blip r:embed="rId2" cstate="print"/>
          <a:srcRect/>
          <a:stretch>
            <a:fillRect/>
          </a:stretch>
        </p:blipFill>
        <p:spPr bwMode="auto">
          <a:xfrm>
            <a:off x="0" y="890587"/>
            <a:ext cx="9144000" cy="5967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DSCN1597"/>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IF HASAN\Desktop\MAPS Folder\pk urban places 1998.jpg"/>
          <p:cNvPicPr>
            <a:picLocks noChangeAspect="1" noChangeArrowheads="1"/>
          </p:cNvPicPr>
          <p:nvPr/>
        </p:nvPicPr>
        <p:blipFill>
          <a:blip r:embed="rId2" cstate="print"/>
          <a:srcRect/>
          <a:stretch>
            <a:fillRect/>
          </a:stretch>
        </p:blipFill>
        <p:spPr bwMode="auto">
          <a:xfrm>
            <a:off x="1695450" y="152400"/>
            <a:ext cx="6000750" cy="647700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descr="DSCN1600"/>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pic>
        <p:nvPicPr>
          <p:cNvPr id="125955" name="Picture 3" descr="DSCN1620"/>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endParaRPr lang="en-US" smtClean="0"/>
          </a:p>
        </p:txBody>
      </p:sp>
      <p:sp>
        <p:nvSpPr>
          <p:cNvPr id="126979" name="Content Placeholder 2"/>
          <p:cNvSpPr>
            <a:spLocks noGrp="1"/>
          </p:cNvSpPr>
          <p:nvPr>
            <p:ph idx="1"/>
          </p:nvPr>
        </p:nvSpPr>
        <p:spPr/>
        <p:txBody>
          <a:bodyPr/>
          <a:lstStyle/>
          <a:p>
            <a:endParaRPr lang="en-US" smtClean="0"/>
          </a:p>
        </p:txBody>
      </p:sp>
      <p:pic>
        <p:nvPicPr>
          <p:cNvPr id="126980" name="Picture 2" descr="C:\Users\ARIF HASAN\Desktop\Brussels\DSCN1587.JPG"/>
          <p:cNvPicPr>
            <a:picLocks noChangeAspect="1" noChangeArrowheads="1"/>
          </p:cNvPicPr>
          <p:nvPr/>
        </p:nvPicPr>
        <p:blipFill>
          <a:blip r:embed="rId2" cstate="print"/>
          <a:srcRect/>
          <a:stretch>
            <a:fillRect/>
          </a:stretch>
        </p:blipFill>
        <p:spPr bwMode="auto">
          <a:xfrm>
            <a:off x="457200" y="246065"/>
            <a:ext cx="8305800" cy="6230937"/>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G:\Data\AH Karachi\Khi Beach\Sea view survey\Clifton Beach\DSCN1600.JPG"/>
          <p:cNvPicPr>
            <a:picLocks noChangeAspect="1" noChangeArrowheads="1"/>
          </p:cNvPicPr>
          <p:nvPr/>
        </p:nvPicPr>
        <p:blipFill>
          <a:blip r:embed="rId2" cstate="print"/>
          <a:srcRect/>
          <a:stretch>
            <a:fillRect/>
          </a:stretch>
        </p:blipFill>
        <p:spPr bwMode="auto">
          <a:xfrm>
            <a:off x="381000" y="304800"/>
            <a:ext cx="8382000" cy="62865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endParaRPr lang="en-US" smtClean="0"/>
          </a:p>
        </p:txBody>
      </p:sp>
      <p:sp>
        <p:nvSpPr>
          <p:cNvPr id="129027" name="Content Placeholder 2"/>
          <p:cNvSpPr>
            <a:spLocks noGrp="1"/>
          </p:cNvSpPr>
          <p:nvPr>
            <p:ph idx="1"/>
          </p:nvPr>
        </p:nvSpPr>
        <p:spPr/>
        <p:txBody>
          <a:bodyPr/>
          <a:lstStyle/>
          <a:p>
            <a:endParaRPr lang="en-US" smtClean="0"/>
          </a:p>
        </p:txBody>
      </p:sp>
      <p:pic>
        <p:nvPicPr>
          <p:cNvPr id="129028" name="Picture 2" descr="C:\Users\ARIF HASAN\Desktop\Brussels\DSCN1625.JPG"/>
          <p:cNvPicPr>
            <a:picLocks noChangeAspect="1" noChangeArrowheads="1"/>
          </p:cNvPicPr>
          <p:nvPr/>
        </p:nvPicPr>
        <p:blipFill>
          <a:blip r:embed="rId2" cstate="print"/>
          <a:srcRect/>
          <a:stretch>
            <a:fillRect/>
          </a:stretch>
        </p:blipFill>
        <p:spPr bwMode="auto">
          <a:xfrm>
            <a:off x="304802" y="228600"/>
            <a:ext cx="8429625" cy="63246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descr="C:\Documents and Settings\Administrator\Desktop\55 copy.jpg"/>
          <p:cNvPicPr>
            <a:picLocks noChangeAspect="1" noChangeArrowheads="1"/>
          </p:cNvPicPr>
          <p:nvPr/>
        </p:nvPicPr>
        <p:blipFill>
          <a:blip r:embed="rId2" cstate="print"/>
          <a:srcRect/>
          <a:stretch>
            <a:fillRect/>
          </a:stretch>
        </p:blipFill>
        <p:spPr bwMode="auto">
          <a:xfrm>
            <a:off x="-38098" y="609600"/>
            <a:ext cx="91821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4" descr="DSCN1584"/>
          <p:cNvPicPr>
            <a:picLocks noChangeAspect="1" noChangeArrowheads="1"/>
          </p:cNvPicPr>
          <p:nvPr/>
        </p:nvPicPr>
        <p:blipFill>
          <a:blip r:embed="rId2" cstate="print"/>
          <a:srcRect/>
          <a:stretch>
            <a:fillRect/>
          </a:stretch>
        </p:blipFill>
        <p:spPr bwMode="auto">
          <a:xfrm>
            <a:off x="2" y="0"/>
            <a:ext cx="91408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Picture seaveiw 002"/>
          <p:cNvPicPr>
            <a:picLocks noGrp="1" noChangeAspect="1" noChangeArrowheads="1"/>
          </p:cNvPicPr>
          <p:nvPr>
            <p:ph/>
          </p:nvPr>
        </p:nvPicPr>
        <p:blipFill>
          <a:blip r:embed="rId2" cstate="print"/>
          <a:srcRect/>
          <a:stretch>
            <a:fillRect/>
          </a:stretch>
        </p:blipFill>
        <p:spPr>
          <a:xfrm>
            <a:off x="0" y="0"/>
            <a:ext cx="9144000" cy="6859588"/>
          </a:xfr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descr="Picture seaveiw 006"/>
          <p:cNvPicPr>
            <a:picLocks noGrp="1" noChangeAspect="1" noChangeArrowheads="1"/>
          </p:cNvPicPr>
          <p:nvPr>
            <p:ph/>
          </p:nvPr>
        </p:nvPicPr>
        <p:blipFill>
          <a:blip r:embed="rId2" cstate="print"/>
          <a:srcRect/>
          <a:stretch>
            <a:fillRect/>
          </a:stretch>
        </p:blipFill>
        <p:spPr>
          <a:xfrm>
            <a:off x="0" y="0"/>
            <a:ext cx="9144000" cy="6859588"/>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An Oath for Architects and Planners</a:t>
            </a:r>
            <a:endParaRPr lang="en-US" sz="2800" b="1" dirty="0"/>
          </a:p>
        </p:txBody>
      </p:sp>
      <p:sp>
        <p:nvSpPr>
          <p:cNvPr id="3" name="Content Placeholder 2"/>
          <p:cNvSpPr>
            <a:spLocks noGrp="1"/>
          </p:cNvSpPr>
          <p:nvPr>
            <p:ph idx="1"/>
          </p:nvPr>
        </p:nvSpPr>
        <p:spPr>
          <a:xfrm>
            <a:off x="457200" y="1676402"/>
            <a:ext cx="8229600" cy="4525963"/>
          </a:xfrm>
        </p:spPr>
        <p:txBody>
          <a:bodyPr>
            <a:normAutofit/>
          </a:bodyPr>
          <a:lstStyle/>
          <a:p>
            <a:pPr>
              <a:buNone/>
            </a:pPr>
            <a:r>
              <a:rPr lang="en-GB" sz="2600" dirty="0" smtClean="0">
                <a:solidFill>
                  <a:srgbClr val="C00000"/>
                </a:solidFill>
              </a:rPr>
              <a:t>   “</a:t>
            </a:r>
            <a:r>
              <a:rPr lang="en-GB" sz="2600" dirty="0">
                <a:solidFill>
                  <a:srgbClr val="C00000"/>
                </a:solidFill>
              </a:rPr>
              <a:t>I will not do projects that will </a:t>
            </a:r>
            <a:r>
              <a:rPr lang="en-GB" sz="2600" dirty="0" err="1">
                <a:solidFill>
                  <a:srgbClr val="C00000"/>
                </a:solidFill>
              </a:rPr>
              <a:t>irrepairably</a:t>
            </a:r>
            <a:r>
              <a:rPr lang="en-GB" sz="2600" dirty="0">
                <a:solidFill>
                  <a:srgbClr val="C00000"/>
                </a:solidFill>
              </a:rPr>
              <a:t> damage the ecology and environment of the area in which they are located; I will not do projects that increase poverty, dislocate people and destroy the tangible and intangible cultural heritage of communities that live in the city; I will not do projects that destroy multi-class public space and violate building byelaws and zoning regulations; and I will always object to insensitive projects that do all this, provided I can offer viable alternatives.” </a:t>
            </a:r>
            <a:endParaRPr lang="en-US" sz="2600" dirty="0">
              <a:solidFill>
                <a:srgbClr val="C00000"/>
              </a:solidFill>
            </a:endParaRPr>
          </a:p>
          <a:p>
            <a:pPr>
              <a:buNone/>
            </a:pPr>
            <a:endParaRPr lang="en-GB" sz="2000" dirty="0" smtClean="0"/>
          </a:p>
          <a:p>
            <a:pPr algn="ctr">
              <a:buNone/>
            </a:pPr>
            <a:r>
              <a:rPr lang="en-GB" sz="2000" dirty="0" smtClean="0"/>
              <a:t>   </a:t>
            </a:r>
            <a:r>
              <a:rPr lang="en-GB" sz="2000" dirty="0"/>
              <a:t>	</a:t>
            </a:r>
            <a:r>
              <a:rPr lang="en-GB" sz="2000" dirty="0" smtClean="0"/>
              <a:t>I took this pledge in 1983 and I have kept my word</a:t>
            </a:r>
            <a:endParaRPr lang="en-US" dirty="0"/>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RIF HASAN\Desktop\Nov_MapoftheMonth-final2.jpg"/>
          <p:cNvPicPr>
            <a:picLocks noChangeAspect="1" noChangeArrowheads="1"/>
          </p:cNvPicPr>
          <p:nvPr/>
        </p:nvPicPr>
        <p:blipFill>
          <a:blip r:embed="rId2" cstate="print"/>
          <a:srcRect t="8185" r="1316" b="12501"/>
          <a:stretch>
            <a:fillRect/>
          </a:stretch>
        </p:blipFill>
        <p:spPr bwMode="auto">
          <a:xfrm>
            <a:off x="1600200" y="685800"/>
            <a:ext cx="5715000" cy="5943600"/>
          </a:xfrm>
          <a:prstGeom prst="rect">
            <a:avLst/>
          </a:prstGeom>
          <a:noFill/>
        </p:spPr>
      </p:pic>
      <p:sp>
        <p:nvSpPr>
          <p:cNvPr id="3" name="Title 2"/>
          <p:cNvSpPr>
            <a:spLocks noGrp="1"/>
          </p:cNvSpPr>
          <p:nvPr>
            <p:ph type="title"/>
          </p:nvPr>
        </p:nvSpPr>
        <p:spPr>
          <a:xfrm>
            <a:off x="457200" y="-152400"/>
            <a:ext cx="8229600" cy="1143000"/>
          </a:xfrm>
        </p:spPr>
        <p:txBody>
          <a:bodyPr>
            <a:normAutofit/>
          </a:bodyPr>
          <a:lstStyle/>
          <a:p>
            <a:r>
              <a:rPr lang="en-US" sz="2200" b="1" dirty="0" smtClean="0"/>
              <a:t>Delhi-Lahore Mega Agglomeration: Dormitory Villages</a:t>
            </a:r>
            <a:endParaRPr lang="en-US" sz="2200" b="1" dirty="0"/>
          </a:p>
        </p:txBody>
      </p:sp>
    </p:spTree>
  </p:cSld>
  <p:clrMapOvr>
    <a:masterClrMapping/>
  </p:clrMapOvr>
</p:sld>
</file>

<file path=docProps/app.xml><?xml version="1.0" encoding="utf-8"?>
<Properties xmlns="http://schemas.openxmlformats.org/officeDocument/2006/extended-properties" xmlns:vt="http://schemas.openxmlformats.org/officeDocument/2006/docPropsVTypes">
  <TotalTime>665</TotalTime>
  <Words>2913</Words>
  <Application>Microsoft Office PowerPoint</Application>
  <PresentationFormat>On-screen Show (4:3)</PresentationFormat>
  <Paragraphs>438</Paragraphs>
  <Slides>88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Adobe Fan Heiti Std B</vt:lpstr>
      <vt:lpstr>Adobe Fangsong Std R</vt:lpstr>
      <vt:lpstr>Arial</vt:lpstr>
      <vt:lpstr>Calibri</vt:lpstr>
      <vt:lpstr>Times New Roman</vt:lpstr>
      <vt:lpstr>Office Theme</vt:lpstr>
      <vt:lpstr>  Urbanization Trends in South Asia The Case of Karachi </vt:lpstr>
      <vt:lpstr>Acknowledgements</vt:lpstr>
      <vt:lpstr>Urbanization Trends</vt:lpstr>
      <vt:lpstr>Un-precedented Population Growth</vt:lpstr>
      <vt:lpstr>Figures  and not Percentages  Matter</vt:lpstr>
      <vt:lpstr>The Emergence of the Urban Region </vt:lpstr>
      <vt:lpstr>PowerPoint Presentation</vt:lpstr>
      <vt:lpstr>PowerPoint Presentation</vt:lpstr>
      <vt:lpstr>Delhi-Lahore Mega Agglomeration: Dormitory Villages</vt:lpstr>
      <vt:lpstr>THE KARACHI CONTEXT</vt:lpstr>
      <vt:lpstr>The Migration and Governance Link </vt:lpstr>
      <vt:lpstr>The Changing Reasons for Migration </vt:lpstr>
      <vt:lpstr>The Newer Lower Income Migrants </vt:lpstr>
      <vt:lpstr>Housing Demand-Supply Gap</vt:lpstr>
      <vt:lpstr>Reasons for increase in living on pavements and under bridges and flyovers: Unaffordability of available options </vt:lpstr>
      <vt:lpstr>Post-liberalization Government Housing Policy  </vt:lpstr>
      <vt:lpstr>The emerging katchi abadis: Issues of affordability and location </vt:lpstr>
      <vt:lpstr>PowerPoint Presentation</vt:lpstr>
      <vt:lpstr>PowerPoint Presentation</vt:lpstr>
      <vt:lpstr>Informal market response to the demand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Densification Issues</vt:lpstr>
      <vt:lpstr>We are asked to densify</vt:lpstr>
      <vt:lpstr>PowerPoint Presentation</vt:lpstr>
      <vt:lpstr>PowerPoint Presentation</vt:lpstr>
      <vt:lpstr>Karachi Residential Land-use </vt:lpstr>
      <vt:lpstr>Houses versus Apartments</vt:lpstr>
      <vt:lpstr>Study of Four Sites</vt:lpstr>
      <vt:lpstr>PowerPoint Presentation</vt:lpstr>
      <vt:lpstr>PowerPoint Presentation</vt:lpstr>
      <vt:lpstr>PowerPoint Presentation</vt:lpstr>
      <vt:lpstr>PowerPoint Presentation</vt:lpstr>
      <vt:lpstr>Neo-liberal concepts and vocabulary have brought about fundamental changes in urban development theory and practice and relationships between different actors in the urban drama</vt:lpstr>
      <vt:lpstr>The World Class City Concept Agenda </vt:lpstr>
      <vt:lpstr>World Class City Agenda and Evictions</vt:lpstr>
      <vt:lpstr>Emerging Trends in Government Policy Promote Speculation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Developments</vt:lpstr>
      <vt:lpstr>The Impact on Ecology </vt:lpstr>
      <vt:lpstr>PowerPoint Presentation</vt:lpstr>
      <vt:lpstr>PowerPoint Presentation</vt:lpstr>
      <vt:lpstr>PowerPoint Presentation</vt:lpstr>
      <vt:lpstr>PowerPoint Presentation</vt:lpstr>
      <vt:lpstr>PowerPoint Presentation</vt:lpstr>
      <vt:lpstr>PowerPoint Presentation</vt:lpstr>
      <vt:lpstr>Transport and Traffic</vt:lpstr>
      <vt:lpstr>Motor Bikes</vt:lpstr>
      <vt:lpstr>PowerPoint Presentation</vt:lpstr>
      <vt:lpstr>QINGQI</vt:lpstr>
      <vt:lpstr>PowerPoint Presentation</vt:lpstr>
      <vt:lpstr>PowerPoint Presentation</vt:lpstr>
      <vt:lpstr>PowerPoint Presentation</vt:lpstr>
      <vt:lpstr>Criteria for Evaluating Projects </vt:lpstr>
      <vt:lpstr>Required an Urban Land Reform</vt:lpstr>
      <vt:lpstr>The Role of Civil Society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Oath for Architects and Planners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ARIF HASAN</dc:creator>
  <cp:lastModifiedBy>ZMR</cp:lastModifiedBy>
  <cp:revision>166</cp:revision>
  <dcterms:created xsi:type="dcterms:W3CDTF">2016-11-09T06:20:41Z</dcterms:created>
  <dcterms:modified xsi:type="dcterms:W3CDTF">2021-11-01T13:45:23Z</dcterms:modified>
</cp:coreProperties>
</file>